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 id="2147483698" r:id="rId2"/>
    <p:sldMasterId id="2147483700" r:id="rId3"/>
    <p:sldMasterId id="2147483713" r:id="rId4"/>
    <p:sldMasterId id="2147483718" r:id="rId5"/>
    <p:sldMasterId id="2147483724" r:id="rId6"/>
  </p:sldMasterIdLst>
  <p:notesMasterIdLst>
    <p:notesMasterId r:id="rId42"/>
  </p:notesMasterIdLst>
  <p:sldIdLst>
    <p:sldId id="256" r:id="rId7"/>
    <p:sldId id="848" r:id="rId8"/>
    <p:sldId id="847" r:id="rId9"/>
    <p:sldId id="887" r:id="rId10"/>
    <p:sldId id="26919" r:id="rId11"/>
    <p:sldId id="26895" r:id="rId12"/>
    <p:sldId id="26896" r:id="rId13"/>
    <p:sldId id="26897" r:id="rId14"/>
    <p:sldId id="26898" r:id="rId15"/>
    <p:sldId id="26899" r:id="rId16"/>
    <p:sldId id="26900" r:id="rId17"/>
    <p:sldId id="26901" r:id="rId18"/>
    <p:sldId id="2546" r:id="rId19"/>
    <p:sldId id="26902" r:id="rId20"/>
    <p:sldId id="26903" r:id="rId21"/>
    <p:sldId id="26904" r:id="rId22"/>
    <p:sldId id="26905" r:id="rId23"/>
    <p:sldId id="26906" r:id="rId24"/>
    <p:sldId id="26907" r:id="rId25"/>
    <p:sldId id="26908" r:id="rId26"/>
    <p:sldId id="26909" r:id="rId27"/>
    <p:sldId id="2549" r:id="rId28"/>
    <p:sldId id="26910" r:id="rId29"/>
    <p:sldId id="26911" r:id="rId30"/>
    <p:sldId id="26912" r:id="rId31"/>
    <p:sldId id="26913" r:id="rId32"/>
    <p:sldId id="26914" r:id="rId33"/>
    <p:sldId id="26915" r:id="rId34"/>
    <p:sldId id="26916" r:id="rId35"/>
    <p:sldId id="26917" r:id="rId36"/>
    <p:sldId id="2554" r:id="rId37"/>
    <p:sldId id="2556" r:id="rId38"/>
    <p:sldId id="2574" r:id="rId39"/>
    <p:sldId id="26881" r:id="rId40"/>
    <p:sldId id="26863" r:id="rId41"/>
  </p:sldIdLst>
  <p:sldSz cx="12192000" cy="6858000"/>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Pachter" initials="RP" lastIdx="4" clrIdx="0">
    <p:extLst>
      <p:ext uri="{19B8F6BF-5375-455C-9EA6-DF929625EA0E}">
        <p15:presenceInfo xmlns:p15="http://schemas.microsoft.com/office/powerpoint/2012/main" userId="S::richard.pachter@brandonhall.com::ca67de8d-84bd-4fee-b1b3-e125f58e9c44" providerId="AD"/>
      </p:ext>
    </p:extLst>
  </p:cmAuthor>
  <p:cmAuthor id="2" name="Patrick Fitzgerald" initials="PF" lastIdx="20" clrIdx="1">
    <p:extLst>
      <p:ext uri="{19B8F6BF-5375-455C-9EA6-DF929625EA0E}">
        <p15:presenceInfo xmlns:p15="http://schemas.microsoft.com/office/powerpoint/2012/main" userId="S::patrick.fitzgerald@brandonhall.com::ae9293cc-1350-4bc4-8351-c71e161b3e06" providerId="AD"/>
      </p:ext>
    </p:extLst>
  </p:cmAuthor>
  <p:cmAuthor id="3" name="David Wentworth" initials="DW" lastIdx="5" clrIdx="2">
    <p:extLst>
      <p:ext uri="{19B8F6BF-5375-455C-9EA6-DF929625EA0E}">
        <p15:presenceInfo xmlns:p15="http://schemas.microsoft.com/office/powerpoint/2012/main" userId="S::david.wentworth@brandonhall.com::1b39a09c-0f5b-431c-9f6e-9cb1d08b6094" providerId="AD"/>
      </p:ext>
    </p:extLst>
  </p:cmAuthor>
  <p:cmAuthor id="4" name="Cliff Stevenson" initials="CS" lastIdx="31" clrIdx="3">
    <p:extLst>
      <p:ext uri="{19B8F6BF-5375-455C-9EA6-DF929625EA0E}">
        <p15:presenceInfo xmlns:p15="http://schemas.microsoft.com/office/powerpoint/2012/main" userId="Cliff Stevenson" providerId="None"/>
      </p:ext>
    </p:extLst>
  </p:cmAuthor>
  <p:cmAuthor id="5" name="Cliff Stevenson" initials="CS [2]" lastIdx="3" clrIdx="4">
    <p:extLst>
      <p:ext uri="{19B8F6BF-5375-455C-9EA6-DF929625EA0E}">
        <p15:presenceInfo xmlns:p15="http://schemas.microsoft.com/office/powerpoint/2012/main" userId="835b9d60ed5390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7BB6"/>
    <a:srgbClr val="073763"/>
    <a:srgbClr val="AEBC47"/>
    <a:srgbClr val="96B036"/>
    <a:srgbClr val="F6A217"/>
    <a:srgbClr val="5D2D84"/>
    <a:srgbClr val="F26D5F"/>
    <a:srgbClr val="672FA8"/>
    <a:srgbClr val="004C8A"/>
    <a:srgbClr val="0033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8"/>
    <p:restoredTop sz="95144" autoAdjust="0"/>
  </p:normalViewPr>
  <p:slideViewPr>
    <p:cSldViewPr snapToGrid="0" snapToObjects="1">
      <p:cViewPr varScale="1">
        <p:scale>
          <a:sx n="80" d="100"/>
          <a:sy n="80" d="100"/>
        </p:scale>
        <p:origin x="224" y="30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99383914036289E-2"/>
          <c:y val="6.8895652320672393E-2"/>
          <c:w val="0.96200123217192746"/>
          <c:h val="0.80462567298334042"/>
        </c:manualLayout>
      </c:layout>
      <c:barChart>
        <c:barDir val="col"/>
        <c:grouping val="clustered"/>
        <c:varyColors val="0"/>
        <c:ser>
          <c:idx val="0"/>
          <c:order val="0"/>
          <c:tx>
            <c:strRef>
              <c:f>Sheet1!$B$1</c:f>
              <c:strCache>
                <c:ptCount val="1"/>
                <c:pt idx="0">
                  <c:v>Series 1</c:v>
                </c:pt>
              </c:strCache>
            </c:strRef>
          </c:tx>
          <c:spPr>
            <a:solidFill>
              <a:srgbClr val="5D2D84"/>
            </a:solidFill>
            <a:ln>
              <a:noFill/>
            </a:ln>
            <a:effectLst/>
          </c:spPr>
          <c:invertIfNegative val="0"/>
          <c:dPt>
            <c:idx val="0"/>
            <c:invertIfNegative val="0"/>
            <c:bubble3D val="0"/>
            <c:spPr>
              <a:solidFill>
                <a:srgbClr val="F6A217"/>
              </a:solidFill>
              <a:ln>
                <a:noFill/>
              </a:ln>
              <a:effectLst/>
            </c:spPr>
            <c:extLst>
              <c:ext xmlns:c16="http://schemas.microsoft.com/office/drawing/2014/chart" uri="{C3380CC4-5D6E-409C-BE32-E72D297353CC}">
                <c16:uniqueId val="{00000004-8BBA-B64F-905F-C85A74FA308E}"/>
              </c:ext>
            </c:extLst>
          </c:dPt>
          <c:dPt>
            <c:idx val="1"/>
            <c:invertIfNegative val="0"/>
            <c:bubble3D val="0"/>
            <c:spPr>
              <a:solidFill>
                <a:srgbClr val="96B036"/>
              </a:solidFill>
              <a:ln>
                <a:noFill/>
              </a:ln>
              <a:effectLst/>
            </c:spPr>
            <c:extLst>
              <c:ext xmlns:c16="http://schemas.microsoft.com/office/drawing/2014/chart" uri="{C3380CC4-5D6E-409C-BE32-E72D297353CC}">
                <c16:uniqueId val="{00000005-8BBA-B64F-905F-C85A74FA308E}"/>
              </c:ext>
            </c:extLst>
          </c:dPt>
          <c:dPt>
            <c:idx val="2"/>
            <c:invertIfNegative val="0"/>
            <c:bubble3D val="0"/>
            <c:spPr>
              <a:solidFill>
                <a:srgbClr val="027BB6"/>
              </a:solidFill>
              <a:ln>
                <a:noFill/>
              </a:ln>
              <a:effectLst/>
            </c:spPr>
            <c:extLst>
              <c:ext xmlns:c16="http://schemas.microsoft.com/office/drawing/2014/chart" uri="{C3380CC4-5D6E-409C-BE32-E72D297353CC}">
                <c16:uniqueId val="{00000006-8BBA-B64F-905F-C85A74FA308E}"/>
              </c:ext>
            </c:extLst>
          </c:dPt>
          <c:dPt>
            <c:idx val="4"/>
            <c:invertIfNegative val="0"/>
            <c:bubble3D val="0"/>
            <c:spPr>
              <a:solidFill>
                <a:srgbClr val="F26D5F"/>
              </a:solidFill>
              <a:ln>
                <a:noFill/>
              </a:ln>
              <a:effectLst/>
            </c:spPr>
            <c:extLst>
              <c:ext xmlns:c16="http://schemas.microsoft.com/office/drawing/2014/chart" uri="{C3380CC4-5D6E-409C-BE32-E72D297353CC}">
                <c16:uniqueId val="{00000007-8BBA-B64F-905F-C85A74FA308E}"/>
              </c:ext>
            </c:extLst>
          </c:dPt>
          <c:dLbls>
            <c:spPr>
              <a:no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level 1 lagging</c:v>
                </c:pt>
                <c:pt idx="1">
                  <c:v>level 2          early</c:v>
                </c:pt>
                <c:pt idx="2">
                  <c:v>level 3 developing</c:v>
                </c:pt>
                <c:pt idx="3">
                  <c:v>level 4 scaling</c:v>
                </c:pt>
                <c:pt idx="4">
                  <c:v>level 5 advanced</c:v>
                </c:pt>
              </c:strCache>
            </c:strRef>
          </c:cat>
          <c:val>
            <c:numRef>
              <c:f>Sheet1!$B$2:$B$6</c:f>
              <c:numCache>
                <c:formatCode>0%</c:formatCode>
                <c:ptCount val="5"/>
                <c:pt idx="0">
                  <c:v>0.14000000000000001</c:v>
                </c:pt>
                <c:pt idx="1">
                  <c:v>0.11</c:v>
                </c:pt>
                <c:pt idx="2">
                  <c:v>0.41</c:v>
                </c:pt>
                <c:pt idx="3">
                  <c:v>0.19</c:v>
                </c:pt>
                <c:pt idx="4">
                  <c:v>0.16</c:v>
                </c:pt>
              </c:numCache>
            </c:numRef>
          </c:val>
          <c:extLst>
            <c:ext xmlns:c16="http://schemas.microsoft.com/office/drawing/2014/chart" uri="{C3380CC4-5D6E-409C-BE32-E72D297353CC}">
              <c16:uniqueId val="{00000000-8BBA-B64F-905F-C85A74FA308E}"/>
            </c:ext>
          </c:extLst>
        </c:ser>
        <c:dLbls>
          <c:dLblPos val="outEnd"/>
          <c:showLegendKey val="0"/>
          <c:showVal val="1"/>
          <c:showCatName val="0"/>
          <c:showSerName val="0"/>
          <c:showPercent val="0"/>
          <c:showBubbleSize val="0"/>
        </c:dLbls>
        <c:gapWidth val="163"/>
        <c:overlap val="-90"/>
        <c:axId val="1163125472"/>
        <c:axId val="1098141824"/>
      </c:barChart>
      <c:catAx>
        <c:axId val="1163125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1098141824"/>
        <c:crosses val="autoZero"/>
        <c:auto val="1"/>
        <c:lblAlgn val="ctr"/>
        <c:lblOffset val="100"/>
        <c:noMultiLvlLbl val="0"/>
      </c:catAx>
      <c:valAx>
        <c:axId val="1098141824"/>
        <c:scaling>
          <c:orientation val="minMax"/>
        </c:scaling>
        <c:delete val="1"/>
        <c:axPos val="l"/>
        <c:numFmt formatCode="0%" sourceLinked="1"/>
        <c:majorTickMark val="none"/>
        <c:minorTickMark val="none"/>
        <c:tickLblPos val="nextTo"/>
        <c:crossAx val="1163125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F6A217">
                <a:alpha val="94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Economic change (national/global)</c:v>
                </c:pt>
                <c:pt idx="1">
                  <c:v>Regulation and compliance</c:v>
                </c:pt>
                <c:pt idx="2">
                  <c:v>Unknown future of work</c:v>
                </c:pt>
                <c:pt idx="3">
                  <c:v>Customer needs</c:v>
                </c:pt>
                <c:pt idx="4">
                  <c:v>Talent shortages</c:v>
                </c:pt>
                <c:pt idx="5">
                  <c:v>Evolving technology</c:v>
                </c:pt>
                <c:pt idx="6">
                  <c:v>Societal change</c:v>
                </c:pt>
                <c:pt idx="7">
                  <c:v>Brand/Reputation</c:v>
                </c:pt>
                <c:pt idx="8">
                  <c:v>Massive increase in data</c:v>
                </c:pt>
                <c:pt idx="9">
                  <c:v>Public/private formal education shortfalls</c:v>
                </c:pt>
                <c:pt idx="10">
                  <c:v>Industrial/trade education shrinking in availability</c:v>
                </c:pt>
              </c:strCache>
            </c:strRef>
          </c:cat>
          <c:val>
            <c:numRef>
              <c:f>Sheet1!$B$2:$B$12</c:f>
              <c:numCache>
                <c:formatCode>0%</c:formatCode>
                <c:ptCount val="11"/>
                <c:pt idx="0">
                  <c:v>0.64</c:v>
                </c:pt>
                <c:pt idx="1">
                  <c:v>0.56000000000000005</c:v>
                </c:pt>
                <c:pt idx="2">
                  <c:v>0.48</c:v>
                </c:pt>
                <c:pt idx="3">
                  <c:v>0.48</c:v>
                </c:pt>
                <c:pt idx="4">
                  <c:v>0.44</c:v>
                </c:pt>
                <c:pt idx="5">
                  <c:v>0.36</c:v>
                </c:pt>
                <c:pt idx="6">
                  <c:v>0.36</c:v>
                </c:pt>
                <c:pt idx="7">
                  <c:v>0.32</c:v>
                </c:pt>
                <c:pt idx="8">
                  <c:v>0.2</c:v>
                </c:pt>
                <c:pt idx="9">
                  <c:v>0.08</c:v>
                </c:pt>
                <c:pt idx="10">
                  <c:v>0.04</c:v>
                </c:pt>
              </c:numCache>
            </c:numRef>
          </c:val>
          <c:extLst>
            <c:ext xmlns:c16="http://schemas.microsoft.com/office/drawing/2014/chart" uri="{C3380CC4-5D6E-409C-BE32-E72D297353CC}">
              <c16:uniqueId val="{00000000-CCF4-A841-A17B-C54FCF054379}"/>
            </c:ext>
          </c:extLst>
        </c:ser>
        <c:dLbls>
          <c:dLblPos val="inEnd"/>
          <c:showLegendKey val="0"/>
          <c:showVal val="1"/>
          <c:showCatName val="0"/>
          <c:showSerName val="0"/>
          <c:showPercent val="0"/>
          <c:showBubbleSize val="0"/>
        </c:dLbls>
        <c:gapWidth val="175"/>
        <c:axId val="1128392080"/>
        <c:axId val="1096700816"/>
      </c:barChart>
      <c:catAx>
        <c:axId val="1128392080"/>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096700816"/>
        <c:crosses val="autoZero"/>
        <c:auto val="1"/>
        <c:lblAlgn val="ctr"/>
        <c:lblOffset val="100"/>
        <c:noMultiLvlLbl val="0"/>
      </c:catAx>
      <c:valAx>
        <c:axId val="1096700816"/>
        <c:scaling>
          <c:orientation val="minMax"/>
        </c:scaling>
        <c:delete val="1"/>
        <c:axPos val="t"/>
        <c:numFmt formatCode="0%" sourceLinked="1"/>
        <c:majorTickMark val="none"/>
        <c:minorTickMark val="none"/>
        <c:tickLblPos val="nextTo"/>
        <c:crossAx val="1128392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96B036">
                <a:alpha val="89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Customer needs</c:v>
                </c:pt>
                <c:pt idx="1">
                  <c:v>Economic change (national/global)</c:v>
                </c:pt>
                <c:pt idx="2">
                  <c:v>Unknown future of work</c:v>
                </c:pt>
                <c:pt idx="3">
                  <c:v>Regulation and compliance</c:v>
                </c:pt>
                <c:pt idx="4">
                  <c:v>Evolving technology</c:v>
                </c:pt>
                <c:pt idx="5">
                  <c:v>Brand/Reputation</c:v>
                </c:pt>
                <c:pt idx="6">
                  <c:v>Talent shortages</c:v>
                </c:pt>
                <c:pt idx="7">
                  <c:v>Societal change</c:v>
                </c:pt>
                <c:pt idx="8">
                  <c:v>Massive increase in data</c:v>
                </c:pt>
                <c:pt idx="9">
                  <c:v>Industrial/trade education shrinking in availability</c:v>
                </c:pt>
                <c:pt idx="10">
                  <c:v>Public/private formal education shortfalls</c:v>
                </c:pt>
              </c:strCache>
            </c:strRef>
          </c:cat>
          <c:val>
            <c:numRef>
              <c:f>Sheet1!$B$2:$B$12</c:f>
              <c:numCache>
                <c:formatCode>0%</c:formatCode>
                <c:ptCount val="11"/>
                <c:pt idx="0">
                  <c:v>0.6</c:v>
                </c:pt>
                <c:pt idx="1">
                  <c:v>0.5</c:v>
                </c:pt>
                <c:pt idx="2">
                  <c:v>0.43</c:v>
                </c:pt>
                <c:pt idx="3">
                  <c:v>0.4</c:v>
                </c:pt>
                <c:pt idx="4">
                  <c:v>0.4</c:v>
                </c:pt>
                <c:pt idx="5">
                  <c:v>0.4</c:v>
                </c:pt>
                <c:pt idx="6">
                  <c:v>0.36</c:v>
                </c:pt>
                <c:pt idx="7">
                  <c:v>0.26</c:v>
                </c:pt>
                <c:pt idx="8">
                  <c:v>0.21</c:v>
                </c:pt>
                <c:pt idx="9">
                  <c:v>0.1</c:v>
                </c:pt>
                <c:pt idx="10">
                  <c:v>0.05</c:v>
                </c:pt>
              </c:numCache>
            </c:numRef>
          </c:val>
          <c:extLst>
            <c:ext xmlns:c16="http://schemas.microsoft.com/office/drawing/2014/chart" uri="{C3380CC4-5D6E-409C-BE32-E72D297353CC}">
              <c16:uniqueId val="{00000000-0BC0-3C4A-83A9-EEC86230C2CD}"/>
            </c:ext>
          </c:extLst>
        </c:ser>
        <c:dLbls>
          <c:dLblPos val="inEnd"/>
          <c:showLegendKey val="0"/>
          <c:showVal val="1"/>
          <c:showCatName val="0"/>
          <c:showSerName val="0"/>
          <c:showPercent val="0"/>
          <c:showBubbleSize val="0"/>
        </c:dLbls>
        <c:gapWidth val="175"/>
        <c:axId val="1128392080"/>
        <c:axId val="1096700816"/>
      </c:barChart>
      <c:catAx>
        <c:axId val="1128392080"/>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096700816"/>
        <c:crosses val="autoZero"/>
        <c:auto val="1"/>
        <c:lblAlgn val="ctr"/>
        <c:lblOffset val="100"/>
        <c:noMultiLvlLbl val="0"/>
      </c:catAx>
      <c:valAx>
        <c:axId val="1096700816"/>
        <c:scaling>
          <c:orientation val="minMax"/>
        </c:scaling>
        <c:delete val="1"/>
        <c:axPos val="t"/>
        <c:numFmt formatCode="0%" sourceLinked="1"/>
        <c:majorTickMark val="none"/>
        <c:minorTickMark val="none"/>
        <c:tickLblPos val="nextTo"/>
        <c:crossAx val="1128392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27BB6"/>
            </a:solidFill>
            <a:ln w="50800">
              <a:solidFill>
                <a:schemeClr val="bg1"/>
              </a:solidFill>
            </a:ln>
          </c:spPr>
          <c:dPt>
            <c:idx val="0"/>
            <c:bubble3D val="0"/>
            <c:spPr>
              <a:solidFill>
                <a:srgbClr val="027BB6"/>
              </a:solidFill>
              <a:ln w="50800">
                <a:solidFill>
                  <a:schemeClr val="bg1"/>
                </a:solidFill>
              </a:ln>
              <a:effectLst/>
            </c:spPr>
            <c:extLst>
              <c:ext xmlns:c16="http://schemas.microsoft.com/office/drawing/2014/chart" uri="{C3380CC4-5D6E-409C-BE32-E72D297353CC}">
                <c16:uniqueId val="{00000001-3310-4B49-9FCA-C1750CA5E8A4}"/>
              </c:ext>
            </c:extLst>
          </c:dPt>
          <c:dPt>
            <c:idx val="1"/>
            <c:bubble3D val="0"/>
            <c:spPr>
              <a:solidFill>
                <a:srgbClr val="027BB6">
                  <a:alpha val="80000"/>
                </a:srgbClr>
              </a:solidFill>
              <a:ln w="50800">
                <a:solidFill>
                  <a:schemeClr val="bg1"/>
                </a:solidFill>
              </a:ln>
              <a:effectLst/>
            </c:spPr>
            <c:extLst>
              <c:ext xmlns:c16="http://schemas.microsoft.com/office/drawing/2014/chart" uri="{C3380CC4-5D6E-409C-BE32-E72D297353CC}">
                <c16:uniqueId val="{00000003-3310-4B49-9FCA-C1750CA5E8A4}"/>
              </c:ext>
            </c:extLst>
          </c:dPt>
          <c:dPt>
            <c:idx val="2"/>
            <c:bubble3D val="0"/>
            <c:spPr>
              <a:solidFill>
                <a:srgbClr val="027BB6">
                  <a:alpha val="60000"/>
                </a:srgbClr>
              </a:solidFill>
              <a:ln w="50800">
                <a:solidFill>
                  <a:schemeClr val="bg1"/>
                </a:solidFill>
              </a:ln>
              <a:effectLst/>
            </c:spPr>
            <c:extLst>
              <c:ext xmlns:c16="http://schemas.microsoft.com/office/drawing/2014/chart" uri="{C3380CC4-5D6E-409C-BE32-E72D297353CC}">
                <c16:uniqueId val="{00000005-3310-4B49-9FCA-C1750CA5E8A4}"/>
              </c:ext>
            </c:extLst>
          </c:dPt>
          <c:dPt>
            <c:idx val="3"/>
            <c:bubble3D val="0"/>
            <c:spPr>
              <a:solidFill>
                <a:srgbClr val="027BB6">
                  <a:alpha val="40000"/>
                </a:srgbClr>
              </a:solidFill>
              <a:ln w="50800">
                <a:solidFill>
                  <a:schemeClr val="bg1"/>
                </a:solidFill>
              </a:ln>
              <a:effectLst/>
            </c:spPr>
            <c:extLst>
              <c:ext xmlns:c16="http://schemas.microsoft.com/office/drawing/2014/chart" uri="{C3380CC4-5D6E-409C-BE32-E72D297353CC}">
                <c16:uniqueId val="{00000007-3310-4B49-9FCA-C1750CA5E8A4}"/>
              </c:ext>
            </c:extLst>
          </c:dPt>
          <c:dPt>
            <c:idx val="4"/>
            <c:bubble3D val="0"/>
            <c:spPr>
              <a:solidFill>
                <a:srgbClr val="027BB6">
                  <a:alpha val="25000"/>
                </a:srgbClr>
              </a:solidFill>
              <a:ln w="50800">
                <a:solidFill>
                  <a:schemeClr val="bg1"/>
                </a:solidFill>
              </a:ln>
              <a:effectLst/>
            </c:spPr>
            <c:extLst>
              <c:ext xmlns:c16="http://schemas.microsoft.com/office/drawing/2014/chart" uri="{C3380CC4-5D6E-409C-BE32-E72D297353CC}">
                <c16:uniqueId val="{0000000A-3310-4B49-9FCA-C1750CA5E8A4}"/>
              </c:ext>
            </c:extLst>
          </c:dPt>
          <c:cat>
            <c:strRef>
              <c:f>Sheet1!$A$2:$A$6</c:f>
              <c:strCache>
                <c:ptCount val="1"/>
                <c:pt idx="0">
                  <c:v>1st Qtr</c:v>
                </c:pt>
              </c:strCache>
            </c:strRef>
          </c:cat>
          <c:val>
            <c:numRef>
              <c:f>Sheet1!$B$2:$B$6</c:f>
              <c:numCache>
                <c:formatCode>0%</c:formatCode>
                <c:ptCount val="5"/>
                <c:pt idx="0">
                  <c:v>0.17</c:v>
                </c:pt>
                <c:pt idx="1">
                  <c:v>0.08</c:v>
                </c:pt>
                <c:pt idx="2">
                  <c:v>0.44</c:v>
                </c:pt>
                <c:pt idx="3">
                  <c:v>0.17</c:v>
                </c:pt>
                <c:pt idx="4">
                  <c:v>0.14000000000000001</c:v>
                </c:pt>
              </c:numCache>
            </c:numRef>
          </c:val>
          <c:extLst>
            <c:ext xmlns:c16="http://schemas.microsoft.com/office/drawing/2014/chart" uri="{C3380CC4-5D6E-409C-BE32-E72D297353CC}">
              <c16:uniqueId val="{00000008-3310-4B49-9FCA-C1750CA5E8A4}"/>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27BB6"/>
            </a:solidFill>
            <a:ln w="50800">
              <a:solidFill>
                <a:schemeClr val="bg1"/>
              </a:solidFill>
            </a:ln>
          </c:spPr>
          <c:dPt>
            <c:idx val="0"/>
            <c:bubble3D val="0"/>
            <c:spPr>
              <a:solidFill>
                <a:srgbClr val="027BB6"/>
              </a:solidFill>
              <a:ln w="50800">
                <a:solidFill>
                  <a:schemeClr val="bg1"/>
                </a:solidFill>
              </a:ln>
              <a:effectLst/>
            </c:spPr>
            <c:extLst>
              <c:ext xmlns:c16="http://schemas.microsoft.com/office/drawing/2014/chart" uri="{C3380CC4-5D6E-409C-BE32-E72D297353CC}">
                <c16:uniqueId val="{00000001-5918-8F4B-8C30-E942354E23E2}"/>
              </c:ext>
            </c:extLst>
          </c:dPt>
          <c:dPt>
            <c:idx val="1"/>
            <c:bubble3D val="0"/>
            <c:spPr>
              <a:solidFill>
                <a:srgbClr val="027BB6">
                  <a:alpha val="80000"/>
                </a:srgbClr>
              </a:solidFill>
              <a:ln w="50800">
                <a:solidFill>
                  <a:schemeClr val="bg1"/>
                </a:solidFill>
              </a:ln>
              <a:effectLst/>
            </c:spPr>
            <c:extLst>
              <c:ext xmlns:c16="http://schemas.microsoft.com/office/drawing/2014/chart" uri="{C3380CC4-5D6E-409C-BE32-E72D297353CC}">
                <c16:uniqueId val="{00000003-5918-8F4B-8C30-E942354E23E2}"/>
              </c:ext>
            </c:extLst>
          </c:dPt>
          <c:dPt>
            <c:idx val="2"/>
            <c:bubble3D val="0"/>
            <c:spPr>
              <a:solidFill>
                <a:srgbClr val="027BB6">
                  <a:alpha val="60000"/>
                </a:srgbClr>
              </a:solidFill>
              <a:ln w="50800">
                <a:solidFill>
                  <a:schemeClr val="bg1"/>
                </a:solidFill>
              </a:ln>
              <a:effectLst/>
            </c:spPr>
            <c:extLst>
              <c:ext xmlns:c16="http://schemas.microsoft.com/office/drawing/2014/chart" uri="{C3380CC4-5D6E-409C-BE32-E72D297353CC}">
                <c16:uniqueId val="{00000005-5918-8F4B-8C30-E942354E23E2}"/>
              </c:ext>
            </c:extLst>
          </c:dPt>
          <c:dPt>
            <c:idx val="3"/>
            <c:bubble3D val="0"/>
            <c:spPr>
              <a:solidFill>
                <a:srgbClr val="027BB6">
                  <a:alpha val="40000"/>
                </a:srgbClr>
              </a:solidFill>
              <a:ln w="50800">
                <a:solidFill>
                  <a:schemeClr val="bg1"/>
                </a:solidFill>
              </a:ln>
              <a:effectLst/>
            </c:spPr>
            <c:extLst>
              <c:ext xmlns:c16="http://schemas.microsoft.com/office/drawing/2014/chart" uri="{C3380CC4-5D6E-409C-BE32-E72D297353CC}">
                <c16:uniqueId val="{00000007-5918-8F4B-8C30-E942354E23E2}"/>
              </c:ext>
            </c:extLst>
          </c:dPt>
          <c:dPt>
            <c:idx val="4"/>
            <c:bubble3D val="0"/>
            <c:spPr>
              <a:solidFill>
                <a:srgbClr val="027BB6">
                  <a:alpha val="25000"/>
                </a:srgbClr>
              </a:solidFill>
              <a:ln w="50800">
                <a:solidFill>
                  <a:schemeClr val="bg1"/>
                </a:solidFill>
              </a:ln>
              <a:effectLst/>
            </c:spPr>
            <c:extLst>
              <c:ext xmlns:c16="http://schemas.microsoft.com/office/drawing/2014/chart" uri="{C3380CC4-5D6E-409C-BE32-E72D297353CC}">
                <c16:uniqueId val="{00000009-5918-8F4B-8C30-E942354E23E2}"/>
              </c:ext>
            </c:extLst>
          </c:dPt>
          <c:cat>
            <c:strRef>
              <c:f>Sheet1!$A$2:$A$6</c:f>
              <c:strCache>
                <c:ptCount val="1"/>
                <c:pt idx="0">
                  <c:v>1st Qtr</c:v>
                </c:pt>
              </c:strCache>
            </c:strRef>
          </c:cat>
          <c:val>
            <c:numRef>
              <c:f>Sheet1!$B$2:$B$6</c:f>
              <c:numCache>
                <c:formatCode>0%</c:formatCode>
                <c:ptCount val="5"/>
                <c:pt idx="0">
                  <c:v>0.26</c:v>
                </c:pt>
                <c:pt idx="1">
                  <c:v>0.12</c:v>
                </c:pt>
                <c:pt idx="2">
                  <c:v>0.53</c:v>
                </c:pt>
                <c:pt idx="3">
                  <c:v>0.03</c:v>
                </c:pt>
                <c:pt idx="4">
                  <c:v>0.06</c:v>
                </c:pt>
              </c:numCache>
            </c:numRef>
          </c:val>
          <c:extLst>
            <c:ext xmlns:c16="http://schemas.microsoft.com/office/drawing/2014/chart" uri="{C3380CC4-5D6E-409C-BE32-E72D297353CC}">
              <c16:uniqueId val="{0000000A-5918-8F4B-8C30-E942354E23E2}"/>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27BB6"/>
            </a:solidFill>
            <a:ln w="50800">
              <a:solidFill>
                <a:schemeClr val="bg1"/>
              </a:solidFill>
            </a:ln>
          </c:spPr>
          <c:dPt>
            <c:idx val="0"/>
            <c:bubble3D val="0"/>
            <c:spPr>
              <a:solidFill>
                <a:srgbClr val="027BB6"/>
              </a:solidFill>
              <a:ln w="50800">
                <a:solidFill>
                  <a:schemeClr val="bg1"/>
                </a:solidFill>
              </a:ln>
              <a:effectLst/>
            </c:spPr>
            <c:extLst>
              <c:ext xmlns:c16="http://schemas.microsoft.com/office/drawing/2014/chart" uri="{C3380CC4-5D6E-409C-BE32-E72D297353CC}">
                <c16:uniqueId val="{00000001-B0AC-674A-929B-A065325FF9EA}"/>
              </c:ext>
            </c:extLst>
          </c:dPt>
          <c:dPt>
            <c:idx val="1"/>
            <c:bubble3D val="0"/>
            <c:spPr>
              <a:solidFill>
                <a:srgbClr val="027BB6">
                  <a:alpha val="80000"/>
                </a:srgbClr>
              </a:solidFill>
              <a:ln w="50800">
                <a:solidFill>
                  <a:schemeClr val="bg1"/>
                </a:solidFill>
              </a:ln>
              <a:effectLst/>
            </c:spPr>
            <c:extLst>
              <c:ext xmlns:c16="http://schemas.microsoft.com/office/drawing/2014/chart" uri="{C3380CC4-5D6E-409C-BE32-E72D297353CC}">
                <c16:uniqueId val="{00000003-B0AC-674A-929B-A065325FF9EA}"/>
              </c:ext>
            </c:extLst>
          </c:dPt>
          <c:dPt>
            <c:idx val="2"/>
            <c:bubble3D val="0"/>
            <c:spPr>
              <a:solidFill>
                <a:srgbClr val="027BB6">
                  <a:alpha val="60000"/>
                </a:srgbClr>
              </a:solidFill>
              <a:ln w="50800">
                <a:solidFill>
                  <a:schemeClr val="bg1"/>
                </a:solidFill>
              </a:ln>
              <a:effectLst/>
            </c:spPr>
            <c:extLst>
              <c:ext xmlns:c16="http://schemas.microsoft.com/office/drawing/2014/chart" uri="{C3380CC4-5D6E-409C-BE32-E72D297353CC}">
                <c16:uniqueId val="{00000005-B0AC-674A-929B-A065325FF9EA}"/>
              </c:ext>
            </c:extLst>
          </c:dPt>
          <c:dPt>
            <c:idx val="3"/>
            <c:bubble3D val="0"/>
            <c:spPr>
              <a:solidFill>
                <a:srgbClr val="027BB6">
                  <a:alpha val="40000"/>
                </a:srgbClr>
              </a:solidFill>
              <a:ln w="50800">
                <a:solidFill>
                  <a:schemeClr val="bg1"/>
                </a:solidFill>
              </a:ln>
              <a:effectLst/>
            </c:spPr>
            <c:extLst>
              <c:ext xmlns:c16="http://schemas.microsoft.com/office/drawing/2014/chart" uri="{C3380CC4-5D6E-409C-BE32-E72D297353CC}">
                <c16:uniqueId val="{00000007-B0AC-674A-929B-A065325FF9EA}"/>
              </c:ext>
            </c:extLst>
          </c:dPt>
          <c:dPt>
            <c:idx val="4"/>
            <c:bubble3D val="0"/>
            <c:spPr>
              <a:solidFill>
                <a:srgbClr val="027BB6">
                  <a:alpha val="25000"/>
                </a:srgbClr>
              </a:solidFill>
              <a:ln w="50800">
                <a:solidFill>
                  <a:schemeClr val="bg1"/>
                </a:solidFill>
              </a:ln>
              <a:effectLst/>
            </c:spPr>
            <c:extLst>
              <c:ext xmlns:c16="http://schemas.microsoft.com/office/drawing/2014/chart" uri="{C3380CC4-5D6E-409C-BE32-E72D297353CC}">
                <c16:uniqueId val="{00000009-B0AC-674A-929B-A065325FF9EA}"/>
              </c:ext>
            </c:extLst>
          </c:dPt>
          <c:cat>
            <c:strRef>
              <c:f>Sheet1!$A$2:$A$6</c:f>
              <c:strCache>
                <c:ptCount val="1"/>
                <c:pt idx="0">
                  <c:v>1st Qtr</c:v>
                </c:pt>
              </c:strCache>
            </c:strRef>
          </c:cat>
          <c:val>
            <c:numRef>
              <c:f>Sheet1!$B$2:$B$6</c:f>
              <c:numCache>
                <c:formatCode>0%</c:formatCode>
                <c:ptCount val="5"/>
                <c:pt idx="0">
                  <c:v>0.18</c:v>
                </c:pt>
                <c:pt idx="1">
                  <c:v>7.0000000000000007E-2</c:v>
                </c:pt>
                <c:pt idx="2">
                  <c:v>0.5</c:v>
                </c:pt>
                <c:pt idx="3">
                  <c:v>0.18</c:v>
                </c:pt>
                <c:pt idx="4">
                  <c:v>7.0000000000000007E-2</c:v>
                </c:pt>
              </c:numCache>
            </c:numRef>
          </c:val>
          <c:extLst>
            <c:ext xmlns:c16="http://schemas.microsoft.com/office/drawing/2014/chart" uri="{C3380CC4-5D6E-409C-BE32-E72D297353CC}">
              <c16:uniqueId val="{0000000A-B0AC-674A-929B-A065325FF9EA}"/>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27BB6"/>
            </a:solidFill>
            <a:ln w="50800">
              <a:solidFill>
                <a:schemeClr val="bg1"/>
              </a:solidFill>
            </a:ln>
          </c:spPr>
          <c:dPt>
            <c:idx val="0"/>
            <c:bubble3D val="0"/>
            <c:spPr>
              <a:solidFill>
                <a:srgbClr val="027BB6"/>
              </a:solidFill>
              <a:ln w="50800">
                <a:solidFill>
                  <a:schemeClr val="bg1"/>
                </a:solidFill>
              </a:ln>
              <a:effectLst/>
            </c:spPr>
            <c:extLst>
              <c:ext xmlns:c16="http://schemas.microsoft.com/office/drawing/2014/chart" uri="{C3380CC4-5D6E-409C-BE32-E72D297353CC}">
                <c16:uniqueId val="{00000001-80A8-CD48-AFC1-1824E2BBF9D6}"/>
              </c:ext>
            </c:extLst>
          </c:dPt>
          <c:dPt>
            <c:idx val="1"/>
            <c:bubble3D val="0"/>
            <c:spPr>
              <a:solidFill>
                <a:srgbClr val="027BB6">
                  <a:alpha val="80000"/>
                </a:srgbClr>
              </a:solidFill>
              <a:ln w="50800">
                <a:solidFill>
                  <a:schemeClr val="bg1"/>
                </a:solidFill>
              </a:ln>
              <a:effectLst/>
            </c:spPr>
            <c:extLst>
              <c:ext xmlns:c16="http://schemas.microsoft.com/office/drawing/2014/chart" uri="{C3380CC4-5D6E-409C-BE32-E72D297353CC}">
                <c16:uniqueId val="{00000003-80A8-CD48-AFC1-1824E2BBF9D6}"/>
              </c:ext>
            </c:extLst>
          </c:dPt>
          <c:dPt>
            <c:idx val="2"/>
            <c:bubble3D val="0"/>
            <c:spPr>
              <a:solidFill>
                <a:srgbClr val="027BB6">
                  <a:alpha val="60000"/>
                </a:srgbClr>
              </a:solidFill>
              <a:ln w="50800">
                <a:solidFill>
                  <a:schemeClr val="bg1"/>
                </a:solidFill>
              </a:ln>
              <a:effectLst/>
            </c:spPr>
            <c:extLst>
              <c:ext xmlns:c16="http://schemas.microsoft.com/office/drawing/2014/chart" uri="{C3380CC4-5D6E-409C-BE32-E72D297353CC}">
                <c16:uniqueId val="{00000005-80A8-CD48-AFC1-1824E2BBF9D6}"/>
              </c:ext>
            </c:extLst>
          </c:dPt>
          <c:dPt>
            <c:idx val="3"/>
            <c:bubble3D val="0"/>
            <c:spPr>
              <a:solidFill>
                <a:srgbClr val="027BB6">
                  <a:alpha val="40000"/>
                </a:srgbClr>
              </a:solidFill>
              <a:ln w="50800">
                <a:solidFill>
                  <a:schemeClr val="bg1"/>
                </a:solidFill>
              </a:ln>
              <a:effectLst/>
            </c:spPr>
            <c:extLst>
              <c:ext xmlns:c16="http://schemas.microsoft.com/office/drawing/2014/chart" uri="{C3380CC4-5D6E-409C-BE32-E72D297353CC}">
                <c16:uniqueId val="{00000007-80A8-CD48-AFC1-1824E2BBF9D6}"/>
              </c:ext>
            </c:extLst>
          </c:dPt>
          <c:dPt>
            <c:idx val="4"/>
            <c:bubble3D val="0"/>
            <c:spPr>
              <a:solidFill>
                <a:srgbClr val="027BB6">
                  <a:alpha val="25000"/>
                </a:srgbClr>
              </a:solidFill>
              <a:ln w="50800">
                <a:solidFill>
                  <a:schemeClr val="bg1"/>
                </a:solidFill>
              </a:ln>
              <a:effectLst/>
            </c:spPr>
            <c:extLst>
              <c:ext xmlns:c16="http://schemas.microsoft.com/office/drawing/2014/chart" uri="{C3380CC4-5D6E-409C-BE32-E72D297353CC}">
                <c16:uniqueId val="{00000009-80A8-CD48-AFC1-1824E2BBF9D6}"/>
              </c:ext>
            </c:extLst>
          </c:dPt>
          <c:cat>
            <c:strRef>
              <c:f>Sheet1!$A$2:$A$6</c:f>
              <c:strCache>
                <c:ptCount val="1"/>
                <c:pt idx="0">
                  <c:v>1st Qtr</c:v>
                </c:pt>
              </c:strCache>
            </c:strRef>
          </c:cat>
          <c:val>
            <c:numRef>
              <c:f>Sheet1!$B$2:$B$6</c:f>
              <c:numCache>
                <c:formatCode>0%</c:formatCode>
                <c:ptCount val="5"/>
                <c:pt idx="0">
                  <c:v>0.09</c:v>
                </c:pt>
                <c:pt idx="1">
                  <c:v>0.05</c:v>
                </c:pt>
                <c:pt idx="2">
                  <c:v>0.33</c:v>
                </c:pt>
                <c:pt idx="3">
                  <c:v>0.28000000000000003</c:v>
                </c:pt>
                <c:pt idx="4">
                  <c:v>0.26</c:v>
                </c:pt>
              </c:numCache>
            </c:numRef>
          </c:val>
          <c:extLst>
            <c:ext xmlns:c16="http://schemas.microsoft.com/office/drawing/2014/chart" uri="{C3380CC4-5D6E-409C-BE32-E72D297353CC}">
              <c16:uniqueId val="{0000000A-80A8-CD48-AFC1-1824E2BBF9D6}"/>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99383914036289E-2"/>
          <c:y val="0.22710048357554974"/>
          <c:w val="0.96200123217192746"/>
          <c:h val="0.64642084172846315"/>
        </c:manualLayout>
      </c:layout>
      <c:barChart>
        <c:barDir val="col"/>
        <c:grouping val="clustered"/>
        <c:varyColors val="0"/>
        <c:ser>
          <c:idx val="0"/>
          <c:order val="0"/>
          <c:tx>
            <c:strRef>
              <c:f>Sheet1!$B$1</c:f>
              <c:strCache>
                <c:ptCount val="1"/>
                <c:pt idx="0">
                  <c:v>Series 1</c:v>
                </c:pt>
              </c:strCache>
            </c:strRef>
          </c:tx>
          <c:spPr>
            <a:solidFill>
              <a:srgbClr val="5D2D84"/>
            </a:solidFill>
            <a:ln>
              <a:noFill/>
            </a:ln>
            <a:effectLst/>
          </c:spPr>
          <c:invertIfNegative val="0"/>
          <c:dPt>
            <c:idx val="0"/>
            <c:invertIfNegative val="0"/>
            <c:bubble3D val="0"/>
            <c:spPr>
              <a:solidFill>
                <a:srgbClr val="F6A217"/>
              </a:solidFill>
              <a:ln>
                <a:noFill/>
              </a:ln>
              <a:effectLst/>
            </c:spPr>
            <c:extLst>
              <c:ext xmlns:c16="http://schemas.microsoft.com/office/drawing/2014/chart" uri="{C3380CC4-5D6E-409C-BE32-E72D297353CC}">
                <c16:uniqueId val="{00000001-5533-F741-9F0B-4AD6BB834A40}"/>
              </c:ext>
            </c:extLst>
          </c:dPt>
          <c:dPt>
            <c:idx val="1"/>
            <c:invertIfNegative val="0"/>
            <c:bubble3D val="0"/>
            <c:spPr>
              <a:solidFill>
                <a:srgbClr val="96B036"/>
              </a:solidFill>
              <a:ln>
                <a:noFill/>
              </a:ln>
              <a:effectLst/>
            </c:spPr>
            <c:extLst>
              <c:ext xmlns:c16="http://schemas.microsoft.com/office/drawing/2014/chart" uri="{C3380CC4-5D6E-409C-BE32-E72D297353CC}">
                <c16:uniqueId val="{00000003-5533-F741-9F0B-4AD6BB834A40}"/>
              </c:ext>
            </c:extLst>
          </c:dPt>
          <c:dPt>
            <c:idx val="2"/>
            <c:invertIfNegative val="0"/>
            <c:bubble3D val="0"/>
            <c:spPr>
              <a:solidFill>
                <a:srgbClr val="027BB6"/>
              </a:solidFill>
              <a:ln>
                <a:noFill/>
              </a:ln>
              <a:effectLst/>
            </c:spPr>
            <c:extLst>
              <c:ext xmlns:c16="http://schemas.microsoft.com/office/drawing/2014/chart" uri="{C3380CC4-5D6E-409C-BE32-E72D297353CC}">
                <c16:uniqueId val="{00000005-5533-F741-9F0B-4AD6BB834A40}"/>
              </c:ext>
            </c:extLst>
          </c:dPt>
          <c:dPt>
            <c:idx val="4"/>
            <c:invertIfNegative val="0"/>
            <c:bubble3D val="0"/>
            <c:spPr>
              <a:solidFill>
                <a:srgbClr val="F26D5F"/>
              </a:solidFill>
              <a:ln>
                <a:noFill/>
              </a:ln>
              <a:effectLst/>
            </c:spPr>
            <c:extLst>
              <c:ext xmlns:c16="http://schemas.microsoft.com/office/drawing/2014/chart" uri="{C3380CC4-5D6E-409C-BE32-E72D297353CC}">
                <c16:uniqueId val="{00000007-5533-F741-9F0B-4AD6BB834A40}"/>
              </c:ext>
            </c:extLst>
          </c:dPt>
          <c:dLbls>
            <c:spPr>
              <a:no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level 1 lagging</c:v>
                </c:pt>
                <c:pt idx="1">
                  <c:v>level 2          early</c:v>
                </c:pt>
                <c:pt idx="2">
                  <c:v>level 3 developing</c:v>
                </c:pt>
                <c:pt idx="3">
                  <c:v>level 4 scaling</c:v>
                </c:pt>
                <c:pt idx="4">
                  <c:v>level 5 advanced</c:v>
                </c:pt>
              </c:strCache>
            </c:strRef>
          </c:cat>
          <c:val>
            <c:numRef>
              <c:f>Sheet1!$B$2:$B$6</c:f>
              <c:numCache>
                <c:formatCode>0%</c:formatCode>
                <c:ptCount val="5"/>
                <c:pt idx="0">
                  <c:v>0.13</c:v>
                </c:pt>
                <c:pt idx="1">
                  <c:v>0.22</c:v>
                </c:pt>
                <c:pt idx="2">
                  <c:v>0.31</c:v>
                </c:pt>
                <c:pt idx="3">
                  <c:v>0.25</c:v>
                </c:pt>
                <c:pt idx="4">
                  <c:v>0.09</c:v>
                </c:pt>
              </c:numCache>
            </c:numRef>
          </c:val>
          <c:extLst>
            <c:ext xmlns:c16="http://schemas.microsoft.com/office/drawing/2014/chart" uri="{C3380CC4-5D6E-409C-BE32-E72D297353CC}">
              <c16:uniqueId val="{00000008-5533-F741-9F0B-4AD6BB834A40}"/>
            </c:ext>
          </c:extLst>
        </c:ser>
        <c:dLbls>
          <c:dLblPos val="outEnd"/>
          <c:showLegendKey val="0"/>
          <c:showVal val="1"/>
          <c:showCatName val="0"/>
          <c:showSerName val="0"/>
          <c:showPercent val="0"/>
          <c:showBubbleSize val="0"/>
        </c:dLbls>
        <c:gapWidth val="163"/>
        <c:overlap val="-90"/>
        <c:axId val="1163125472"/>
        <c:axId val="1098141824"/>
      </c:barChart>
      <c:catAx>
        <c:axId val="1163125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1098141824"/>
        <c:crosses val="autoZero"/>
        <c:auto val="1"/>
        <c:lblAlgn val="ctr"/>
        <c:lblOffset val="100"/>
        <c:noMultiLvlLbl val="0"/>
      </c:catAx>
      <c:valAx>
        <c:axId val="1098141824"/>
        <c:scaling>
          <c:orientation val="minMax"/>
        </c:scaling>
        <c:delete val="1"/>
        <c:axPos val="l"/>
        <c:numFmt formatCode="0%" sourceLinked="1"/>
        <c:majorTickMark val="none"/>
        <c:minorTickMark val="none"/>
        <c:tickLblPos val="nextTo"/>
        <c:crossAx val="1163125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99383914036289E-2"/>
          <c:y val="0.14289468629472793"/>
          <c:w val="0.96200123217192746"/>
          <c:h val="0.73062663900928493"/>
        </c:manualLayout>
      </c:layout>
      <c:barChart>
        <c:barDir val="col"/>
        <c:grouping val="clustered"/>
        <c:varyColors val="0"/>
        <c:ser>
          <c:idx val="0"/>
          <c:order val="0"/>
          <c:tx>
            <c:strRef>
              <c:f>Sheet1!$B$1</c:f>
              <c:strCache>
                <c:ptCount val="1"/>
                <c:pt idx="0">
                  <c:v>Series 1</c:v>
                </c:pt>
              </c:strCache>
            </c:strRef>
          </c:tx>
          <c:spPr>
            <a:solidFill>
              <a:srgbClr val="5D2D84"/>
            </a:solidFill>
            <a:ln>
              <a:noFill/>
            </a:ln>
            <a:effectLst/>
          </c:spPr>
          <c:invertIfNegative val="0"/>
          <c:dPt>
            <c:idx val="0"/>
            <c:invertIfNegative val="0"/>
            <c:bubble3D val="0"/>
            <c:spPr>
              <a:solidFill>
                <a:srgbClr val="F6A217"/>
              </a:solidFill>
              <a:ln>
                <a:noFill/>
              </a:ln>
              <a:effectLst/>
            </c:spPr>
            <c:extLst>
              <c:ext xmlns:c16="http://schemas.microsoft.com/office/drawing/2014/chart" uri="{C3380CC4-5D6E-409C-BE32-E72D297353CC}">
                <c16:uniqueId val="{00000001-63EA-0643-900E-73BCDA0CED58}"/>
              </c:ext>
            </c:extLst>
          </c:dPt>
          <c:dPt>
            <c:idx val="1"/>
            <c:invertIfNegative val="0"/>
            <c:bubble3D val="0"/>
            <c:spPr>
              <a:solidFill>
                <a:srgbClr val="96B036"/>
              </a:solidFill>
              <a:ln>
                <a:noFill/>
              </a:ln>
              <a:effectLst/>
            </c:spPr>
            <c:extLst>
              <c:ext xmlns:c16="http://schemas.microsoft.com/office/drawing/2014/chart" uri="{C3380CC4-5D6E-409C-BE32-E72D297353CC}">
                <c16:uniqueId val="{00000003-63EA-0643-900E-73BCDA0CED58}"/>
              </c:ext>
            </c:extLst>
          </c:dPt>
          <c:dPt>
            <c:idx val="2"/>
            <c:invertIfNegative val="0"/>
            <c:bubble3D val="0"/>
            <c:spPr>
              <a:solidFill>
                <a:srgbClr val="027BB6"/>
              </a:solidFill>
              <a:ln>
                <a:noFill/>
              </a:ln>
              <a:effectLst/>
            </c:spPr>
            <c:extLst>
              <c:ext xmlns:c16="http://schemas.microsoft.com/office/drawing/2014/chart" uri="{C3380CC4-5D6E-409C-BE32-E72D297353CC}">
                <c16:uniqueId val="{00000005-63EA-0643-900E-73BCDA0CED58}"/>
              </c:ext>
            </c:extLst>
          </c:dPt>
          <c:dPt>
            <c:idx val="4"/>
            <c:invertIfNegative val="0"/>
            <c:bubble3D val="0"/>
            <c:spPr>
              <a:solidFill>
                <a:srgbClr val="F26D5F"/>
              </a:solidFill>
              <a:ln>
                <a:noFill/>
              </a:ln>
              <a:effectLst/>
            </c:spPr>
            <c:extLst>
              <c:ext xmlns:c16="http://schemas.microsoft.com/office/drawing/2014/chart" uri="{C3380CC4-5D6E-409C-BE32-E72D297353CC}">
                <c16:uniqueId val="{00000007-63EA-0643-900E-73BCDA0CED58}"/>
              </c:ext>
            </c:extLst>
          </c:dPt>
          <c:dLbls>
            <c:spPr>
              <a:noFill/>
              <a:ln>
                <a:no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level 1 lagging</c:v>
                </c:pt>
                <c:pt idx="1">
                  <c:v>level 2          early</c:v>
                </c:pt>
                <c:pt idx="2">
                  <c:v>level 3 developing</c:v>
                </c:pt>
                <c:pt idx="3">
                  <c:v>level 4 scaling</c:v>
                </c:pt>
                <c:pt idx="4">
                  <c:v>level 5 advanced</c:v>
                </c:pt>
              </c:strCache>
            </c:strRef>
          </c:cat>
          <c:val>
            <c:numRef>
              <c:f>Sheet1!$B$2:$B$6</c:f>
              <c:numCache>
                <c:formatCode>0%</c:formatCode>
                <c:ptCount val="5"/>
                <c:pt idx="0">
                  <c:v>0.17</c:v>
                </c:pt>
                <c:pt idx="1">
                  <c:v>0.38</c:v>
                </c:pt>
                <c:pt idx="2">
                  <c:v>0.3</c:v>
                </c:pt>
                <c:pt idx="3">
                  <c:v>0.09</c:v>
                </c:pt>
                <c:pt idx="4">
                  <c:v>0.06</c:v>
                </c:pt>
              </c:numCache>
            </c:numRef>
          </c:val>
          <c:extLst>
            <c:ext xmlns:c16="http://schemas.microsoft.com/office/drawing/2014/chart" uri="{C3380CC4-5D6E-409C-BE32-E72D297353CC}">
              <c16:uniqueId val="{00000008-63EA-0643-900E-73BCDA0CED58}"/>
            </c:ext>
          </c:extLst>
        </c:ser>
        <c:dLbls>
          <c:dLblPos val="outEnd"/>
          <c:showLegendKey val="0"/>
          <c:showVal val="1"/>
          <c:showCatName val="0"/>
          <c:showSerName val="0"/>
          <c:showPercent val="0"/>
          <c:showBubbleSize val="0"/>
        </c:dLbls>
        <c:gapWidth val="163"/>
        <c:overlap val="-90"/>
        <c:axId val="1163125472"/>
        <c:axId val="1098141824"/>
      </c:barChart>
      <c:catAx>
        <c:axId val="1163125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1098141824"/>
        <c:crosses val="autoZero"/>
        <c:auto val="1"/>
        <c:lblAlgn val="ctr"/>
        <c:lblOffset val="100"/>
        <c:noMultiLvlLbl val="0"/>
      </c:catAx>
      <c:valAx>
        <c:axId val="1098141824"/>
        <c:scaling>
          <c:orientation val="minMax"/>
        </c:scaling>
        <c:delete val="1"/>
        <c:axPos val="l"/>
        <c:numFmt formatCode="0%" sourceLinked="1"/>
        <c:majorTickMark val="none"/>
        <c:minorTickMark val="none"/>
        <c:tickLblPos val="nextTo"/>
        <c:crossAx val="1163125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27BB6"/>
            </a:solidFill>
            <a:ln w="50800">
              <a:solidFill>
                <a:schemeClr val="bg1"/>
              </a:solidFill>
            </a:ln>
          </c:spPr>
          <c:dPt>
            <c:idx val="0"/>
            <c:bubble3D val="0"/>
            <c:spPr>
              <a:solidFill>
                <a:srgbClr val="027BB6"/>
              </a:solidFill>
              <a:ln w="50800">
                <a:solidFill>
                  <a:schemeClr val="bg1"/>
                </a:solidFill>
              </a:ln>
              <a:effectLst/>
            </c:spPr>
            <c:extLst>
              <c:ext xmlns:c16="http://schemas.microsoft.com/office/drawing/2014/chart" uri="{C3380CC4-5D6E-409C-BE32-E72D297353CC}">
                <c16:uniqueId val="{00000001-DF38-1B4D-8A12-9305CFA97BC9}"/>
              </c:ext>
            </c:extLst>
          </c:dPt>
          <c:dPt>
            <c:idx val="1"/>
            <c:bubble3D val="0"/>
            <c:spPr>
              <a:solidFill>
                <a:srgbClr val="027BB6">
                  <a:alpha val="70000"/>
                </a:srgbClr>
              </a:solidFill>
              <a:ln w="50800">
                <a:solidFill>
                  <a:schemeClr val="bg1"/>
                </a:solidFill>
              </a:ln>
              <a:effectLst/>
            </c:spPr>
            <c:extLst>
              <c:ext xmlns:c16="http://schemas.microsoft.com/office/drawing/2014/chart" uri="{C3380CC4-5D6E-409C-BE32-E72D297353CC}">
                <c16:uniqueId val="{00000003-DF38-1B4D-8A12-9305CFA97BC9}"/>
              </c:ext>
            </c:extLst>
          </c:dPt>
          <c:dPt>
            <c:idx val="2"/>
            <c:bubble3D val="0"/>
            <c:spPr>
              <a:solidFill>
                <a:srgbClr val="027BB6">
                  <a:alpha val="50000"/>
                </a:srgbClr>
              </a:solidFill>
              <a:ln w="50800">
                <a:solidFill>
                  <a:schemeClr val="bg1"/>
                </a:solidFill>
              </a:ln>
              <a:effectLst/>
            </c:spPr>
            <c:extLst>
              <c:ext xmlns:c16="http://schemas.microsoft.com/office/drawing/2014/chart" uri="{C3380CC4-5D6E-409C-BE32-E72D297353CC}">
                <c16:uniqueId val="{00000005-DF38-1B4D-8A12-9305CFA97BC9}"/>
              </c:ext>
            </c:extLst>
          </c:dPt>
          <c:dPt>
            <c:idx val="3"/>
            <c:bubble3D val="0"/>
            <c:spPr>
              <a:solidFill>
                <a:srgbClr val="027BB6">
                  <a:alpha val="30000"/>
                </a:srgbClr>
              </a:solidFill>
              <a:ln w="50800">
                <a:solidFill>
                  <a:schemeClr val="bg1"/>
                </a:solidFill>
              </a:ln>
              <a:effectLst/>
            </c:spPr>
            <c:extLst>
              <c:ext xmlns:c16="http://schemas.microsoft.com/office/drawing/2014/chart" uri="{C3380CC4-5D6E-409C-BE32-E72D297353CC}">
                <c16:uniqueId val="{00000007-DF38-1B4D-8A12-9305CFA97BC9}"/>
              </c:ext>
            </c:extLst>
          </c:dPt>
          <c:cat>
            <c:strRef>
              <c:f>Sheet1!$A$2:$A$5</c:f>
              <c:strCache>
                <c:ptCount val="1"/>
                <c:pt idx="0">
                  <c:v>1st Qtr</c:v>
                </c:pt>
              </c:strCache>
            </c:strRef>
          </c:cat>
          <c:val>
            <c:numRef>
              <c:f>Sheet1!$B$2:$B$5</c:f>
              <c:numCache>
                <c:formatCode>0%</c:formatCode>
                <c:ptCount val="4"/>
                <c:pt idx="0">
                  <c:v>7.0000000000000007E-2</c:v>
                </c:pt>
                <c:pt idx="1">
                  <c:v>0.54</c:v>
                </c:pt>
                <c:pt idx="2">
                  <c:v>0.26</c:v>
                </c:pt>
                <c:pt idx="3">
                  <c:v>0.13</c:v>
                </c:pt>
              </c:numCache>
            </c:numRef>
          </c:val>
          <c:extLst>
            <c:ext xmlns:c16="http://schemas.microsoft.com/office/drawing/2014/chart" uri="{C3380CC4-5D6E-409C-BE32-E72D297353CC}">
              <c16:uniqueId val="{00000008-DF38-1B4D-8A12-9305CFA97BC9}"/>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27BB6"/>
            </a:solidFill>
            <a:ln w="50800">
              <a:solidFill>
                <a:schemeClr val="bg1"/>
              </a:solidFill>
            </a:ln>
          </c:spPr>
          <c:dPt>
            <c:idx val="0"/>
            <c:bubble3D val="0"/>
            <c:spPr>
              <a:solidFill>
                <a:srgbClr val="027BB6"/>
              </a:solidFill>
              <a:ln w="50800">
                <a:solidFill>
                  <a:schemeClr val="bg1"/>
                </a:solidFill>
              </a:ln>
              <a:effectLst/>
            </c:spPr>
            <c:extLst>
              <c:ext xmlns:c16="http://schemas.microsoft.com/office/drawing/2014/chart" uri="{C3380CC4-5D6E-409C-BE32-E72D297353CC}">
                <c16:uniqueId val="{00000001-1D15-3B4C-9DB4-3D499BA3CD60}"/>
              </c:ext>
            </c:extLst>
          </c:dPt>
          <c:dPt>
            <c:idx val="1"/>
            <c:bubble3D val="0"/>
            <c:spPr>
              <a:solidFill>
                <a:srgbClr val="027BB6">
                  <a:alpha val="70000"/>
                </a:srgbClr>
              </a:solidFill>
              <a:ln w="50800">
                <a:solidFill>
                  <a:schemeClr val="bg1"/>
                </a:solidFill>
              </a:ln>
              <a:effectLst/>
            </c:spPr>
            <c:extLst>
              <c:ext xmlns:c16="http://schemas.microsoft.com/office/drawing/2014/chart" uri="{C3380CC4-5D6E-409C-BE32-E72D297353CC}">
                <c16:uniqueId val="{00000003-1D15-3B4C-9DB4-3D499BA3CD60}"/>
              </c:ext>
            </c:extLst>
          </c:dPt>
          <c:dPt>
            <c:idx val="2"/>
            <c:bubble3D val="0"/>
            <c:spPr>
              <a:solidFill>
                <a:srgbClr val="027BB6">
                  <a:alpha val="50000"/>
                </a:srgbClr>
              </a:solidFill>
              <a:ln w="50800">
                <a:solidFill>
                  <a:schemeClr val="bg1"/>
                </a:solidFill>
              </a:ln>
              <a:effectLst/>
            </c:spPr>
            <c:extLst>
              <c:ext xmlns:c16="http://schemas.microsoft.com/office/drawing/2014/chart" uri="{C3380CC4-5D6E-409C-BE32-E72D297353CC}">
                <c16:uniqueId val="{00000005-1D15-3B4C-9DB4-3D499BA3CD60}"/>
              </c:ext>
            </c:extLst>
          </c:dPt>
          <c:dPt>
            <c:idx val="3"/>
            <c:bubble3D val="0"/>
            <c:spPr>
              <a:solidFill>
                <a:srgbClr val="027BB6">
                  <a:alpha val="30000"/>
                </a:srgbClr>
              </a:solidFill>
              <a:ln w="50800">
                <a:solidFill>
                  <a:schemeClr val="bg1"/>
                </a:solidFill>
              </a:ln>
              <a:effectLst/>
            </c:spPr>
            <c:extLst>
              <c:ext xmlns:c16="http://schemas.microsoft.com/office/drawing/2014/chart" uri="{C3380CC4-5D6E-409C-BE32-E72D297353CC}">
                <c16:uniqueId val="{00000007-1D15-3B4C-9DB4-3D499BA3CD60}"/>
              </c:ext>
            </c:extLst>
          </c:dPt>
          <c:cat>
            <c:strRef>
              <c:f>Sheet1!$A$2:$A$5</c:f>
              <c:strCache>
                <c:ptCount val="1"/>
                <c:pt idx="0">
                  <c:v>1st Qtr</c:v>
                </c:pt>
              </c:strCache>
            </c:strRef>
          </c:cat>
          <c:val>
            <c:numRef>
              <c:f>Sheet1!$B$2:$B$5</c:f>
              <c:numCache>
                <c:formatCode>0%</c:formatCode>
                <c:ptCount val="4"/>
                <c:pt idx="0">
                  <c:v>0.03</c:v>
                </c:pt>
                <c:pt idx="1">
                  <c:v>0.54</c:v>
                </c:pt>
                <c:pt idx="2">
                  <c:v>0.3</c:v>
                </c:pt>
                <c:pt idx="3">
                  <c:v>0.14000000000000001</c:v>
                </c:pt>
              </c:numCache>
            </c:numRef>
          </c:val>
          <c:extLst>
            <c:ext xmlns:c16="http://schemas.microsoft.com/office/drawing/2014/chart" uri="{C3380CC4-5D6E-409C-BE32-E72D297353CC}">
              <c16:uniqueId val="{00000008-1D15-3B4C-9DB4-3D499BA3CD60}"/>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27BB6"/>
            </a:solidFill>
            <a:ln w="50800">
              <a:solidFill>
                <a:schemeClr val="bg1"/>
              </a:solidFill>
            </a:ln>
          </c:spPr>
          <c:dPt>
            <c:idx val="0"/>
            <c:bubble3D val="0"/>
            <c:spPr>
              <a:solidFill>
                <a:srgbClr val="027BB6"/>
              </a:solidFill>
              <a:ln w="50800">
                <a:solidFill>
                  <a:schemeClr val="bg1"/>
                </a:solidFill>
              </a:ln>
              <a:effectLst/>
            </c:spPr>
            <c:extLst>
              <c:ext xmlns:c16="http://schemas.microsoft.com/office/drawing/2014/chart" uri="{C3380CC4-5D6E-409C-BE32-E72D297353CC}">
                <c16:uniqueId val="{00000001-2C25-064F-88A9-0DCCABA4A3CB}"/>
              </c:ext>
            </c:extLst>
          </c:dPt>
          <c:dPt>
            <c:idx val="1"/>
            <c:bubble3D val="0"/>
            <c:spPr>
              <a:solidFill>
                <a:srgbClr val="027BB6">
                  <a:alpha val="70000"/>
                </a:srgbClr>
              </a:solidFill>
              <a:ln w="50800">
                <a:solidFill>
                  <a:schemeClr val="bg1"/>
                </a:solidFill>
              </a:ln>
              <a:effectLst/>
            </c:spPr>
            <c:extLst>
              <c:ext xmlns:c16="http://schemas.microsoft.com/office/drawing/2014/chart" uri="{C3380CC4-5D6E-409C-BE32-E72D297353CC}">
                <c16:uniqueId val="{00000003-2C25-064F-88A9-0DCCABA4A3CB}"/>
              </c:ext>
            </c:extLst>
          </c:dPt>
          <c:dPt>
            <c:idx val="2"/>
            <c:bubble3D val="0"/>
            <c:spPr>
              <a:solidFill>
                <a:srgbClr val="027BB6">
                  <a:alpha val="50000"/>
                </a:srgbClr>
              </a:solidFill>
              <a:ln w="50800">
                <a:solidFill>
                  <a:schemeClr val="bg1"/>
                </a:solidFill>
              </a:ln>
              <a:effectLst/>
            </c:spPr>
            <c:extLst>
              <c:ext xmlns:c16="http://schemas.microsoft.com/office/drawing/2014/chart" uri="{C3380CC4-5D6E-409C-BE32-E72D297353CC}">
                <c16:uniqueId val="{00000005-2C25-064F-88A9-0DCCABA4A3CB}"/>
              </c:ext>
            </c:extLst>
          </c:dPt>
          <c:dPt>
            <c:idx val="3"/>
            <c:bubble3D val="0"/>
            <c:spPr>
              <a:solidFill>
                <a:srgbClr val="027BB6">
                  <a:alpha val="30000"/>
                </a:srgbClr>
              </a:solidFill>
              <a:ln w="50800">
                <a:solidFill>
                  <a:schemeClr val="bg1"/>
                </a:solidFill>
              </a:ln>
              <a:effectLst/>
            </c:spPr>
            <c:extLst>
              <c:ext xmlns:c16="http://schemas.microsoft.com/office/drawing/2014/chart" uri="{C3380CC4-5D6E-409C-BE32-E72D297353CC}">
                <c16:uniqueId val="{00000007-2C25-064F-88A9-0DCCABA4A3CB}"/>
              </c:ext>
            </c:extLst>
          </c:dPt>
          <c:cat>
            <c:strRef>
              <c:f>Sheet1!$A$2:$A$5</c:f>
              <c:strCache>
                <c:ptCount val="1"/>
                <c:pt idx="0">
                  <c:v>1st Qtr</c:v>
                </c:pt>
              </c:strCache>
            </c:strRef>
          </c:cat>
          <c:val>
            <c:numRef>
              <c:f>Sheet1!$B$2:$B$5</c:f>
              <c:numCache>
                <c:formatCode>0%</c:formatCode>
                <c:ptCount val="4"/>
                <c:pt idx="0">
                  <c:v>0.03</c:v>
                </c:pt>
                <c:pt idx="1">
                  <c:v>0.47</c:v>
                </c:pt>
                <c:pt idx="2">
                  <c:v>0.3</c:v>
                </c:pt>
                <c:pt idx="3">
                  <c:v>0.2</c:v>
                </c:pt>
              </c:numCache>
            </c:numRef>
          </c:val>
          <c:extLst>
            <c:ext xmlns:c16="http://schemas.microsoft.com/office/drawing/2014/chart" uri="{C3380CC4-5D6E-409C-BE32-E72D297353CC}">
              <c16:uniqueId val="{00000008-2C25-064F-88A9-0DCCABA4A3CB}"/>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27BB6"/>
            </a:solidFill>
            <a:ln w="50800">
              <a:solidFill>
                <a:schemeClr val="bg1"/>
              </a:solidFill>
            </a:ln>
          </c:spPr>
          <c:dPt>
            <c:idx val="0"/>
            <c:bubble3D val="0"/>
            <c:spPr>
              <a:solidFill>
                <a:srgbClr val="027BB6"/>
              </a:solidFill>
              <a:ln w="50800">
                <a:solidFill>
                  <a:schemeClr val="bg1"/>
                </a:solidFill>
              </a:ln>
              <a:effectLst/>
            </c:spPr>
            <c:extLst>
              <c:ext xmlns:c16="http://schemas.microsoft.com/office/drawing/2014/chart" uri="{C3380CC4-5D6E-409C-BE32-E72D297353CC}">
                <c16:uniqueId val="{00000001-9EAA-6540-B049-9D14B6CB7756}"/>
              </c:ext>
            </c:extLst>
          </c:dPt>
          <c:dPt>
            <c:idx val="1"/>
            <c:bubble3D val="0"/>
            <c:spPr>
              <a:solidFill>
                <a:srgbClr val="027BB6">
                  <a:alpha val="70000"/>
                </a:srgbClr>
              </a:solidFill>
              <a:ln w="50800">
                <a:solidFill>
                  <a:schemeClr val="bg1"/>
                </a:solidFill>
              </a:ln>
              <a:effectLst/>
            </c:spPr>
            <c:extLst>
              <c:ext xmlns:c16="http://schemas.microsoft.com/office/drawing/2014/chart" uri="{C3380CC4-5D6E-409C-BE32-E72D297353CC}">
                <c16:uniqueId val="{00000003-9EAA-6540-B049-9D14B6CB7756}"/>
              </c:ext>
            </c:extLst>
          </c:dPt>
          <c:dPt>
            <c:idx val="2"/>
            <c:bubble3D val="0"/>
            <c:spPr>
              <a:solidFill>
                <a:srgbClr val="027BB6">
                  <a:alpha val="50000"/>
                </a:srgbClr>
              </a:solidFill>
              <a:ln w="50800">
                <a:solidFill>
                  <a:schemeClr val="bg1"/>
                </a:solidFill>
              </a:ln>
              <a:effectLst/>
            </c:spPr>
            <c:extLst>
              <c:ext xmlns:c16="http://schemas.microsoft.com/office/drawing/2014/chart" uri="{C3380CC4-5D6E-409C-BE32-E72D297353CC}">
                <c16:uniqueId val="{00000005-9EAA-6540-B049-9D14B6CB7756}"/>
              </c:ext>
            </c:extLst>
          </c:dPt>
          <c:dPt>
            <c:idx val="3"/>
            <c:bubble3D val="0"/>
            <c:spPr>
              <a:solidFill>
                <a:srgbClr val="027BB6">
                  <a:alpha val="30000"/>
                </a:srgbClr>
              </a:solidFill>
              <a:ln w="50800">
                <a:solidFill>
                  <a:schemeClr val="bg1"/>
                </a:solidFill>
              </a:ln>
              <a:effectLst/>
            </c:spPr>
            <c:extLst>
              <c:ext xmlns:c16="http://schemas.microsoft.com/office/drawing/2014/chart" uri="{C3380CC4-5D6E-409C-BE32-E72D297353CC}">
                <c16:uniqueId val="{00000007-9EAA-6540-B049-9D14B6CB7756}"/>
              </c:ext>
            </c:extLst>
          </c:dPt>
          <c:cat>
            <c:strRef>
              <c:f>Sheet1!$A$2:$A$5</c:f>
              <c:strCache>
                <c:ptCount val="1"/>
                <c:pt idx="0">
                  <c:v>1st Qtr</c:v>
                </c:pt>
              </c:strCache>
            </c:strRef>
          </c:cat>
          <c:val>
            <c:numRef>
              <c:f>Sheet1!$B$2:$B$5</c:f>
              <c:numCache>
                <c:formatCode>0%</c:formatCode>
                <c:ptCount val="4"/>
                <c:pt idx="0">
                  <c:v>0.13</c:v>
                </c:pt>
                <c:pt idx="1">
                  <c:v>0.59</c:v>
                </c:pt>
                <c:pt idx="2">
                  <c:v>0.2</c:v>
                </c:pt>
                <c:pt idx="3">
                  <c:v>0.09</c:v>
                </c:pt>
              </c:numCache>
            </c:numRef>
          </c:val>
          <c:extLst>
            <c:ext xmlns:c16="http://schemas.microsoft.com/office/drawing/2014/chart" uri="{C3380CC4-5D6E-409C-BE32-E72D297353CC}">
              <c16:uniqueId val="{00000008-9EAA-6540-B049-9D14B6CB7756}"/>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27B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Economic change (national/global)</c:v>
                </c:pt>
                <c:pt idx="1">
                  <c:v>Customer needs</c:v>
                </c:pt>
                <c:pt idx="2">
                  <c:v>Regulation and compliance</c:v>
                </c:pt>
                <c:pt idx="3">
                  <c:v>Unknown future of work</c:v>
                </c:pt>
                <c:pt idx="4">
                  <c:v>Evolving technology</c:v>
                </c:pt>
                <c:pt idx="5">
                  <c:v>Talent shortages</c:v>
                </c:pt>
                <c:pt idx="6">
                  <c:v>Brand/Reputation</c:v>
                </c:pt>
                <c:pt idx="7">
                  <c:v>Societal change</c:v>
                </c:pt>
                <c:pt idx="8">
                  <c:v>Massive increase in data</c:v>
                </c:pt>
                <c:pt idx="9">
                  <c:v>Industrial/trade education shrinking in availability</c:v>
                </c:pt>
                <c:pt idx="10">
                  <c:v>Public/private formal education shortfalls</c:v>
                </c:pt>
              </c:strCache>
            </c:strRef>
          </c:cat>
          <c:val>
            <c:numRef>
              <c:f>Sheet1!$B$2:$B$12</c:f>
              <c:numCache>
                <c:formatCode>0%</c:formatCode>
                <c:ptCount val="11"/>
                <c:pt idx="0">
                  <c:v>0.59</c:v>
                </c:pt>
                <c:pt idx="1">
                  <c:v>0.55000000000000004</c:v>
                </c:pt>
                <c:pt idx="2">
                  <c:v>0.47</c:v>
                </c:pt>
                <c:pt idx="3">
                  <c:v>0.44</c:v>
                </c:pt>
                <c:pt idx="4">
                  <c:v>0.42</c:v>
                </c:pt>
                <c:pt idx="5">
                  <c:v>0.41</c:v>
                </c:pt>
                <c:pt idx="6">
                  <c:v>0.32</c:v>
                </c:pt>
                <c:pt idx="7">
                  <c:v>0.28000000000000003</c:v>
                </c:pt>
                <c:pt idx="8">
                  <c:v>0.18</c:v>
                </c:pt>
                <c:pt idx="9">
                  <c:v>0.09</c:v>
                </c:pt>
                <c:pt idx="10">
                  <c:v>0.08</c:v>
                </c:pt>
              </c:numCache>
            </c:numRef>
          </c:val>
          <c:extLst>
            <c:ext xmlns:c16="http://schemas.microsoft.com/office/drawing/2014/chart" uri="{C3380CC4-5D6E-409C-BE32-E72D297353CC}">
              <c16:uniqueId val="{00000000-2C1B-5048-A79F-F9416B7A0D13}"/>
            </c:ext>
          </c:extLst>
        </c:ser>
        <c:dLbls>
          <c:dLblPos val="inEnd"/>
          <c:showLegendKey val="0"/>
          <c:showVal val="1"/>
          <c:showCatName val="0"/>
          <c:showSerName val="0"/>
          <c:showPercent val="0"/>
          <c:showBubbleSize val="0"/>
        </c:dLbls>
        <c:gapWidth val="175"/>
        <c:axId val="1128392080"/>
        <c:axId val="1096700816"/>
      </c:barChart>
      <c:catAx>
        <c:axId val="1128392080"/>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096700816"/>
        <c:crosses val="autoZero"/>
        <c:auto val="1"/>
        <c:lblAlgn val="ctr"/>
        <c:lblOffset val="100"/>
        <c:noMultiLvlLbl val="0"/>
      </c:catAx>
      <c:valAx>
        <c:axId val="1096700816"/>
        <c:scaling>
          <c:orientation val="minMax"/>
        </c:scaling>
        <c:delete val="1"/>
        <c:axPos val="t"/>
        <c:numFmt formatCode="0%" sourceLinked="1"/>
        <c:majorTickMark val="none"/>
        <c:minorTickMark val="none"/>
        <c:tickLblPos val="nextTo"/>
        <c:crossAx val="1128392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10633725132186"/>
          <c:y val="2.8697534559267907E-2"/>
          <c:w val="0.68689366274867814"/>
          <c:h val="0.94260493088146413"/>
        </c:manualLayout>
      </c:layout>
      <c:barChart>
        <c:barDir val="bar"/>
        <c:grouping val="clustered"/>
        <c:varyColors val="0"/>
        <c:ser>
          <c:idx val="0"/>
          <c:order val="0"/>
          <c:tx>
            <c:strRef>
              <c:f>Sheet1!$B$1</c:f>
              <c:strCache>
                <c:ptCount val="1"/>
                <c:pt idx="0">
                  <c:v>Series 1</c:v>
                </c:pt>
              </c:strCache>
            </c:strRef>
          </c:tx>
          <c:spPr>
            <a:solidFill>
              <a:srgbClr val="5D2D84">
                <a:alpha val="89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Economic change (national/global)</c:v>
                </c:pt>
                <c:pt idx="1">
                  <c:v>Customer needs</c:v>
                </c:pt>
                <c:pt idx="2">
                  <c:v>Regulation and compliance</c:v>
                </c:pt>
                <c:pt idx="3">
                  <c:v>Evolving technology</c:v>
                </c:pt>
                <c:pt idx="4">
                  <c:v>Talent shortages</c:v>
                </c:pt>
                <c:pt idx="5">
                  <c:v>Unknown future of work</c:v>
                </c:pt>
                <c:pt idx="6">
                  <c:v>Societal change</c:v>
                </c:pt>
                <c:pt idx="7">
                  <c:v>Brand/Reputation</c:v>
                </c:pt>
                <c:pt idx="8">
                  <c:v>Massive increase in data</c:v>
                </c:pt>
                <c:pt idx="9">
                  <c:v>Public/private formal education shortfalls</c:v>
                </c:pt>
                <c:pt idx="10">
                  <c:v>Industrial/trade education shrinking in availability</c:v>
                </c:pt>
              </c:strCache>
            </c:strRef>
          </c:cat>
          <c:val>
            <c:numRef>
              <c:f>Sheet1!$B$2:$B$12</c:f>
              <c:numCache>
                <c:formatCode>0%</c:formatCode>
                <c:ptCount val="11"/>
                <c:pt idx="0">
                  <c:v>0.67</c:v>
                </c:pt>
                <c:pt idx="1">
                  <c:v>0.55000000000000004</c:v>
                </c:pt>
                <c:pt idx="2">
                  <c:v>0.48</c:v>
                </c:pt>
                <c:pt idx="3">
                  <c:v>0.48</c:v>
                </c:pt>
                <c:pt idx="4">
                  <c:v>0.45</c:v>
                </c:pt>
                <c:pt idx="5">
                  <c:v>0.42</c:v>
                </c:pt>
                <c:pt idx="6">
                  <c:v>0.24</c:v>
                </c:pt>
                <c:pt idx="7">
                  <c:v>0.21</c:v>
                </c:pt>
                <c:pt idx="8">
                  <c:v>0.12</c:v>
                </c:pt>
                <c:pt idx="9">
                  <c:v>0.12</c:v>
                </c:pt>
                <c:pt idx="10">
                  <c:v>0.12</c:v>
                </c:pt>
              </c:numCache>
            </c:numRef>
          </c:val>
          <c:extLst>
            <c:ext xmlns:c16="http://schemas.microsoft.com/office/drawing/2014/chart" uri="{C3380CC4-5D6E-409C-BE32-E72D297353CC}">
              <c16:uniqueId val="{00000000-3649-3C4E-9CC0-5A2E9160691F}"/>
            </c:ext>
          </c:extLst>
        </c:ser>
        <c:dLbls>
          <c:dLblPos val="inEnd"/>
          <c:showLegendKey val="0"/>
          <c:showVal val="1"/>
          <c:showCatName val="0"/>
          <c:showSerName val="0"/>
          <c:showPercent val="0"/>
          <c:showBubbleSize val="0"/>
        </c:dLbls>
        <c:gapWidth val="175"/>
        <c:axId val="1128392080"/>
        <c:axId val="1096700816"/>
      </c:barChart>
      <c:catAx>
        <c:axId val="1128392080"/>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096700816"/>
        <c:crosses val="autoZero"/>
        <c:auto val="1"/>
        <c:lblAlgn val="ctr"/>
        <c:lblOffset val="100"/>
        <c:noMultiLvlLbl val="0"/>
      </c:catAx>
      <c:valAx>
        <c:axId val="1096700816"/>
        <c:scaling>
          <c:orientation val="minMax"/>
        </c:scaling>
        <c:delete val="1"/>
        <c:axPos val="t"/>
        <c:numFmt formatCode="0%" sourceLinked="1"/>
        <c:majorTickMark val="none"/>
        <c:minorTickMark val="none"/>
        <c:tickLblPos val="nextTo"/>
        <c:crossAx val="1128392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9092466-46C3-FE44-8CBB-89DA39A0466D}" type="datetimeFigureOut">
              <a:rPr lang="en-US" smtClean="0"/>
              <a:t>3/17/21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66611F7-CF5A-1B49-AEB4-FCCE6A5420E9}" type="slidenum">
              <a:rPr lang="en-US" smtClean="0"/>
              <a:t>‹#›</a:t>
            </a:fld>
            <a:endParaRPr lang="en-US" dirty="0"/>
          </a:p>
        </p:txBody>
      </p:sp>
    </p:spTree>
    <p:extLst>
      <p:ext uri="{BB962C8B-B14F-4D97-AF65-F5344CB8AC3E}">
        <p14:creationId xmlns:p14="http://schemas.microsoft.com/office/powerpoint/2010/main" val="266646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938D0-47F8-1D49-ACCF-440770F014DA}" type="slidenum">
              <a:rPr lang="en-US" smtClean="0"/>
              <a:t>2</a:t>
            </a:fld>
            <a:endParaRPr lang="en-US" dirty="0"/>
          </a:p>
        </p:txBody>
      </p:sp>
    </p:spTree>
    <p:extLst>
      <p:ext uri="{BB962C8B-B14F-4D97-AF65-F5344CB8AC3E}">
        <p14:creationId xmlns:p14="http://schemas.microsoft.com/office/powerpoint/2010/main" val="2722835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938D0-47F8-1D49-ACCF-440770F014DA}" type="slidenum">
              <a:rPr lang="en-US" smtClean="0"/>
              <a:t>35</a:t>
            </a:fld>
            <a:endParaRPr lang="en-US" dirty="0"/>
          </a:p>
        </p:txBody>
      </p:sp>
    </p:spTree>
    <p:extLst>
      <p:ext uri="{BB962C8B-B14F-4D97-AF65-F5344CB8AC3E}">
        <p14:creationId xmlns:p14="http://schemas.microsoft.com/office/powerpoint/2010/main" val="160488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938D0-47F8-1D49-ACCF-440770F014DA}" type="slidenum">
              <a:rPr lang="en-US" smtClean="0"/>
              <a:t>3</a:t>
            </a:fld>
            <a:endParaRPr lang="en-US" dirty="0"/>
          </a:p>
        </p:txBody>
      </p:sp>
    </p:spTree>
    <p:extLst>
      <p:ext uri="{BB962C8B-B14F-4D97-AF65-F5344CB8AC3E}">
        <p14:creationId xmlns:p14="http://schemas.microsoft.com/office/powerpoint/2010/main" val="121699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938D0-47F8-1D49-ACCF-440770F014DA}" type="slidenum">
              <a:rPr lang="en-US" smtClean="0"/>
              <a:t>4</a:t>
            </a:fld>
            <a:endParaRPr lang="en-US" dirty="0"/>
          </a:p>
        </p:txBody>
      </p:sp>
    </p:spTree>
    <p:extLst>
      <p:ext uri="{BB962C8B-B14F-4D97-AF65-F5344CB8AC3E}">
        <p14:creationId xmlns:p14="http://schemas.microsoft.com/office/powerpoint/2010/main" val="201858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6611F7-CF5A-1B49-AEB4-FCCE6A5420E9}" type="slidenum">
              <a:rPr lang="en-US" smtClean="0"/>
              <a:t>5</a:t>
            </a:fld>
            <a:endParaRPr lang="en-US" dirty="0"/>
          </a:p>
        </p:txBody>
      </p:sp>
    </p:spTree>
    <p:extLst>
      <p:ext uri="{BB962C8B-B14F-4D97-AF65-F5344CB8AC3E}">
        <p14:creationId xmlns:p14="http://schemas.microsoft.com/office/powerpoint/2010/main" val="4005784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6611F7-CF5A-1B49-AEB4-FCCE6A5420E9}" type="slidenum">
              <a:rPr lang="en-US" smtClean="0"/>
              <a:t>7</a:t>
            </a:fld>
            <a:endParaRPr lang="en-US" dirty="0"/>
          </a:p>
        </p:txBody>
      </p:sp>
    </p:spTree>
    <p:extLst>
      <p:ext uri="{BB962C8B-B14F-4D97-AF65-F5344CB8AC3E}">
        <p14:creationId xmlns:p14="http://schemas.microsoft.com/office/powerpoint/2010/main" val="2456404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938D0-47F8-1D49-ACCF-440770F014DA}" type="slidenum">
              <a:rPr lang="en-US" smtClean="0"/>
              <a:t>13</a:t>
            </a:fld>
            <a:endParaRPr lang="en-US" dirty="0"/>
          </a:p>
        </p:txBody>
      </p:sp>
    </p:spTree>
    <p:extLst>
      <p:ext uri="{BB962C8B-B14F-4D97-AF65-F5344CB8AC3E}">
        <p14:creationId xmlns:p14="http://schemas.microsoft.com/office/powerpoint/2010/main" val="205795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6611F7-CF5A-1B49-AEB4-FCCE6A5420E9}" type="slidenum">
              <a:rPr lang="en-US" smtClean="0"/>
              <a:t>19</a:t>
            </a:fld>
            <a:endParaRPr lang="en-US" dirty="0"/>
          </a:p>
        </p:txBody>
      </p:sp>
    </p:spTree>
    <p:extLst>
      <p:ext uri="{BB962C8B-B14F-4D97-AF65-F5344CB8AC3E}">
        <p14:creationId xmlns:p14="http://schemas.microsoft.com/office/powerpoint/2010/main" val="306455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6611F7-CF5A-1B49-AEB4-FCCE6A5420E9}" type="slidenum">
              <a:rPr lang="en-US" smtClean="0"/>
              <a:t>31</a:t>
            </a:fld>
            <a:endParaRPr lang="en-US" dirty="0"/>
          </a:p>
        </p:txBody>
      </p:sp>
    </p:spTree>
    <p:extLst>
      <p:ext uri="{BB962C8B-B14F-4D97-AF65-F5344CB8AC3E}">
        <p14:creationId xmlns:p14="http://schemas.microsoft.com/office/powerpoint/2010/main" val="568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6611F7-CF5A-1B49-AEB4-FCCE6A5420E9}" type="slidenum">
              <a:rPr lang="en-US" smtClean="0"/>
              <a:t>32</a:t>
            </a:fld>
            <a:endParaRPr lang="en-US" dirty="0"/>
          </a:p>
        </p:txBody>
      </p:sp>
    </p:spTree>
    <p:extLst>
      <p:ext uri="{BB962C8B-B14F-4D97-AF65-F5344CB8AC3E}">
        <p14:creationId xmlns:p14="http://schemas.microsoft.com/office/powerpoint/2010/main" val="8514004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Content Placeholder 6">
            <a:extLst>
              <a:ext uri="{FF2B5EF4-FFF2-40B4-BE49-F238E27FC236}">
                <a16:creationId xmlns:a16="http://schemas.microsoft.com/office/drawing/2014/main" id="{80922958-63CA-0D4C-9CF7-4EAF9E1FB3A5}"/>
              </a:ext>
            </a:extLst>
          </p:cNvPr>
          <p:cNvSpPr txBox="1">
            <a:spLocks/>
          </p:cNvSpPr>
          <p:nvPr/>
        </p:nvSpPr>
        <p:spPr>
          <a:xfrm>
            <a:off x="9598589" y="3735139"/>
            <a:ext cx="2593411"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Leadership Development</a:t>
            </a:r>
          </a:p>
        </p:txBody>
      </p:sp>
      <p:sp>
        <p:nvSpPr>
          <p:cNvPr id="26" name="Content Placeholder 6">
            <a:extLst>
              <a:ext uri="{FF2B5EF4-FFF2-40B4-BE49-F238E27FC236}">
                <a16:creationId xmlns:a16="http://schemas.microsoft.com/office/drawing/2014/main" id="{01BFEA43-7125-F54A-B627-E4C1ACAD74B4}"/>
              </a:ext>
            </a:extLst>
          </p:cNvPr>
          <p:cNvSpPr txBox="1">
            <a:spLocks/>
          </p:cNvSpPr>
          <p:nvPr/>
        </p:nvSpPr>
        <p:spPr>
          <a:xfrm>
            <a:off x="9598589" y="4690870"/>
            <a:ext cx="2027350"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Talent Acquisition</a:t>
            </a:r>
          </a:p>
        </p:txBody>
      </p:sp>
      <p:sp>
        <p:nvSpPr>
          <p:cNvPr id="28" name="Content Placeholder 6">
            <a:extLst>
              <a:ext uri="{FF2B5EF4-FFF2-40B4-BE49-F238E27FC236}">
                <a16:creationId xmlns:a16="http://schemas.microsoft.com/office/drawing/2014/main" id="{51873CE5-4BE4-6244-833B-FE1C3176BCCA}"/>
              </a:ext>
            </a:extLst>
          </p:cNvPr>
          <p:cNvSpPr txBox="1">
            <a:spLocks/>
          </p:cNvSpPr>
          <p:nvPr/>
        </p:nvSpPr>
        <p:spPr>
          <a:xfrm>
            <a:off x="9598589" y="5646601"/>
            <a:ext cx="2241105"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Workforce Management</a:t>
            </a:r>
          </a:p>
        </p:txBody>
      </p:sp>
      <p:pic>
        <p:nvPicPr>
          <p:cNvPr id="30" name="Picture 29">
            <a:extLst>
              <a:ext uri="{FF2B5EF4-FFF2-40B4-BE49-F238E27FC236}">
                <a16:creationId xmlns:a16="http://schemas.microsoft.com/office/drawing/2014/main" id="{D4C97463-6AD8-9948-B552-BD49A83A9B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072533" y="3804753"/>
            <a:ext cx="457200" cy="457200"/>
          </a:xfrm>
          <a:prstGeom prst="rect">
            <a:avLst/>
          </a:prstGeom>
        </p:spPr>
      </p:pic>
      <p:pic>
        <p:nvPicPr>
          <p:cNvPr id="31" name="Picture 30">
            <a:extLst>
              <a:ext uri="{FF2B5EF4-FFF2-40B4-BE49-F238E27FC236}">
                <a16:creationId xmlns:a16="http://schemas.microsoft.com/office/drawing/2014/main" id="{FBC950C7-E7D8-724B-BB2A-867356D093B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72533" y="4760484"/>
            <a:ext cx="457200" cy="457200"/>
          </a:xfrm>
          <a:prstGeom prst="rect">
            <a:avLst/>
          </a:prstGeom>
        </p:spPr>
      </p:pic>
      <p:pic>
        <p:nvPicPr>
          <p:cNvPr id="32" name="Picture 31">
            <a:extLst>
              <a:ext uri="{FF2B5EF4-FFF2-40B4-BE49-F238E27FC236}">
                <a16:creationId xmlns:a16="http://schemas.microsoft.com/office/drawing/2014/main" id="{37BC7486-1D42-0E41-A511-5AC7F4D388F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072533" y="5716215"/>
            <a:ext cx="457200" cy="457200"/>
          </a:xfrm>
          <a:prstGeom prst="rect">
            <a:avLst/>
          </a:prstGeom>
        </p:spPr>
      </p:pic>
      <p:sp>
        <p:nvSpPr>
          <p:cNvPr id="16" name="Content Placeholder 6">
            <a:extLst>
              <a:ext uri="{FF2B5EF4-FFF2-40B4-BE49-F238E27FC236}">
                <a16:creationId xmlns:a16="http://schemas.microsoft.com/office/drawing/2014/main" id="{B1FB05D5-E492-9141-9507-A0BE7F29CF07}"/>
              </a:ext>
            </a:extLst>
          </p:cNvPr>
          <p:cNvSpPr txBox="1">
            <a:spLocks/>
          </p:cNvSpPr>
          <p:nvPr/>
        </p:nvSpPr>
        <p:spPr>
          <a:xfrm>
            <a:off x="9598590" y="2767235"/>
            <a:ext cx="2051155"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Diversity and Inclusion</a:t>
            </a:r>
          </a:p>
        </p:txBody>
      </p:sp>
      <p:pic>
        <p:nvPicPr>
          <p:cNvPr id="17" name="Picture 16">
            <a:extLst>
              <a:ext uri="{FF2B5EF4-FFF2-40B4-BE49-F238E27FC236}">
                <a16:creationId xmlns:a16="http://schemas.microsoft.com/office/drawing/2014/main" id="{8731D075-31EE-1647-9E84-644A04E26B9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072533" y="2836849"/>
            <a:ext cx="457200" cy="457200"/>
          </a:xfrm>
          <a:prstGeom prst="rect">
            <a:avLst/>
          </a:prstGeom>
        </p:spPr>
      </p:pic>
      <p:sp>
        <p:nvSpPr>
          <p:cNvPr id="2" name="Title 1">
            <a:extLst>
              <a:ext uri="{FF2B5EF4-FFF2-40B4-BE49-F238E27FC236}">
                <a16:creationId xmlns:a16="http://schemas.microsoft.com/office/drawing/2014/main" id="{EFC441B6-EC47-E446-B03F-DA540B5C60CD}"/>
              </a:ext>
            </a:extLst>
          </p:cNvPr>
          <p:cNvSpPr>
            <a:spLocks noGrp="1"/>
          </p:cNvSpPr>
          <p:nvPr>
            <p:ph type="ctrTitle" hasCustomPrompt="1"/>
          </p:nvPr>
        </p:nvSpPr>
        <p:spPr>
          <a:xfrm>
            <a:off x="684756" y="2011688"/>
            <a:ext cx="7344428" cy="1520628"/>
          </a:xfrm>
        </p:spPr>
        <p:txBody>
          <a:bodyPr anchor="ctr">
            <a:normAutofit/>
          </a:bodyPr>
          <a:lstStyle>
            <a:lvl1pPr algn="l">
              <a:defRPr sz="4600">
                <a:solidFill>
                  <a:srgbClr val="073763"/>
                </a:solidFill>
              </a:defRPr>
            </a:lvl1pPr>
          </a:lstStyle>
          <a:p>
            <a:r>
              <a:rPr lang="en-US" dirty="0"/>
              <a:t>Redefining Excellence in Human Capital Management</a:t>
            </a:r>
          </a:p>
        </p:txBody>
      </p:sp>
      <p:sp>
        <p:nvSpPr>
          <p:cNvPr id="3" name="Subtitle 2">
            <a:extLst>
              <a:ext uri="{FF2B5EF4-FFF2-40B4-BE49-F238E27FC236}">
                <a16:creationId xmlns:a16="http://schemas.microsoft.com/office/drawing/2014/main" id="{AA11C208-F30C-A042-BB2F-7698F7B866E7}"/>
              </a:ext>
            </a:extLst>
          </p:cNvPr>
          <p:cNvSpPr>
            <a:spLocks noGrp="1"/>
          </p:cNvSpPr>
          <p:nvPr>
            <p:ph type="subTitle" idx="1" hasCustomPrompt="1"/>
          </p:nvPr>
        </p:nvSpPr>
        <p:spPr>
          <a:xfrm>
            <a:off x="684756" y="3532316"/>
            <a:ext cx="6605392" cy="1207501"/>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through pragmatic insights, strategic guidance, and actionable, research-based tools and models.</a:t>
            </a:r>
          </a:p>
        </p:txBody>
      </p:sp>
      <p:sp>
        <p:nvSpPr>
          <p:cNvPr id="8" name="Content Placeholder 6">
            <a:extLst>
              <a:ext uri="{FF2B5EF4-FFF2-40B4-BE49-F238E27FC236}">
                <a16:creationId xmlns:a16="http://schemas.microsoft.com/office/drawing/2014/main" id="{93266980-F47A-BD44-8881-EBE294A8B142}"/>
              </a:ext>
            </a:extLst>
          </p:cNvPr>
          <p:cNvSpPr txBox="1">
            <a:spLocks/>
          </p:cNvSpPr>
          <p:nvPr/>
        </p:nvSpPr>
        <p:spPr>
          <a:xfrm>
            <a:off x="9598590" y="867946"/>
            <a:ext cx="2027349"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Learning and Development</a:t>
            </a:r>
          </a:p>
        </p:txBody>
      </p:sp>
      <p:sp>
        <p:nvSpPr>
          <p:cNvPr id="9" name="Content Placeholder 6">
            <a:extLst>
              <a:ext uri="{FF2B5EF4-FFF2-40B4-BE49-F238E27FC236}">
                <a16:creationId xmlns:a16="http://schemas.microsoft.com/office/drawing/2014/main" id="{39EF404E-0306-CC48-8106-39BA2A3F9E8E}"/>
              </a:ext>
            </a:extLst>
          </p:cNvPr>
          <p:cNvSpPr txBox="1">
            <a:spLocks/>
          </p:cNvSpPr>
          <p:nvPr/>
        </p:nvSpPr>
        <p:spPr>
          <a:xfrm>
            <a:off x="9598591" y="1823677"/>
            <a:ext cx="2027348"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Talent Management</a:t>
            </a:r>
          </a:p>
        </p:txBody>
      </p:sp>
      <p:pic>
        <p:nvPicPr>
          <p:cNvPr id="19" name="Picture 18">
            <a:extLst>
              <a:ext uri="{FF2B5EF4-FFF2-40B4-BE49-F238E27FC236}">
                <a16:creationId xmlns:a16="http://schemas.microsoft.com/office/drawing/2014/main" id="{6BDC82D3-87AD-9C49-860E-974D062734E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072533" y="937560"/>
            <a:ext cx="457200" cy="457200"/>
          </a:xfrm>
          <a:prstGeom prst="rect">
            <a:avLst/>
          </a:prstGeom>
        </p:spPr>
      </p:pic>
      <p:pic>
        <p:nvPicPr>
          <p:cNvPr id="21" name="Picture 20">
            <a:extLst>
              <a:ext uri="{FF2B5EF4-FFF2-40B4-BE49-F238E27FC236}">
                <a16:creationId xmlns:a16="http://schemas.microsoft.com/office/drawing/2014/main" id="{C4CA2757-E009-9546-BEAC-604CDBC0D7D5}"/>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072533" y="1893291"/>
            <a:ext cx="457200" cy="457200"/>
          </a:xfrm>
          <a:prstGeom prst="rect">
            <a:avLst/>
          </a:prstGeom>
        </p:spPr>
      </p:pic>
    </p:spTree>
    <p:extLst>
      <p:ext uri="{BB962C8B-B14F-4D97-AF65-F5344CB8AC3E}">
        <p14:creationId xmlns:p14="http://schemas.microsoft.com/office/powerpoint/2010/main" val="350106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ECBD0-A6D7-6146-865A-1FAABAA563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9679D4-1DCB-A24A-ACBC-978054FE3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4DA723-4454-8146-9728-88C35ED719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D48493-0457-714C-AD28-059D0A7B9D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7F9E11-A05E-094E-AD57-C0DC2772C9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1517C8F-1A6A-FF45-9A71-8758FFC695A0}"/>
              </a:ext>
            </a:extLst>
          </p:cNvPr>
          <p:cNvSpPr>
            <a:spLocks noGrp="1"/>
          </p:cNvSpPr>
          <p:nvPr>
            <p:ph type="ftr" sz="quarter" idx="11"/>
          </p:nvPr>
        </p:nvSpPr>
        <p:spPr>
          <a:xfrm>
            <a:off x="838200" y="6356349"/>
            <a:ext cx="4114800" cy="365125"/>
          </a:xfrm>
          <a:prstGeom prst="rect">
            <a:avLst/>
          </a:prstGeom>
        </p:spPr>
        <p:txBody>
          <a:bodyPr/>
          <a:lstStyle/>
          <a:p>
            <a:pPr algn="l"/>
            <a:r>
              <a:rPr lang="en-US" dirty="0"/>
              <a:t>© Brandon Hall Group 2021</a:t>
            </a:r>
          </a:p>
        </p:txBody>
      </p:sp>
      <p:sp>
        <p:nvSpPr>
          <p:cNvPr id="9" name="Slide Number Placeholder 8">
            <a:extLst>
              <a:ext uri="{FF2B5EF4-FFF2-40B4-BE49-F238E27FC236}">
                <a16:creationId xmlns:a16="http://schemas.microsoft.com/office/drawing/2014/main" id="{436AE583-900F-F640-909F-BEE3DD43BD8F}"/>
              </a:ext>
            </a:extLst>
          </p:cNvPr>
          <p:cNvSpPr>
            <a:spLocks noGrp="1"/>
          </p:cNvSpPr>
          <p:nvPr>
            <p:ph type="sldNum" sz="quarter" idx="12"/>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12294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13F4-AC09-0845-B1C6-71212D6211D7}"/>
              </a:ext>
            </a:extLst>
          </p:cNvPr>
          <p:cNvSpPr>
            <a:spLocks noGrp="1"/>
          </p:cNvSpPr>
          <p:nvPr>
            <p:ph type="title"/>
          </p:nvPr>
        </p:nvSpPr>
        <p:spPr/>
        <p:txBody>
          <a:bodyPr>
            <a:normAutofit/>
          </a:bodyPr>
          <a:lstStyle>
            <a:lvl1pPr>
              <a:defRPr sz="3600"/>
            </a:lvl1pPr>
          </a:lstStyle>
          <a:p>
            <a:r>
              <a:rPr lang="en-US" dirty="0"/>
              <a:t>Click to edit Master title style</a:t>
            </a:r>
          </a:p>
        </p:txBody>
      </p:sp>
      <p:sp>
        <p:nvSpPr>
          <p:cNvPr id="4" name="Footer Placeholder 3">
            <a:extLst>
              <a:ext uri="{FF2B5EF4-FFF2-40B4-BE49-F238E27FC236}">
                <a16:creationId xmlns:a16="http://schemas.microsoft.com/office/drawing/2014/main" id="{953A6338-D546-A243-98F3-17CA5FCF548E}"/>
              </a:ext>
            </a:extLst>
          </p:cNvPr>
          <p:cNvSpPr>
            <a:spLocks noGrp="1"/>
          </p:cNvSpPr>
          <p:nvPr>
            <p:ph type="ftr" sz="quarter" idx="11"/>
          </p:nvPr>
        </p:nvSpPr>
        <p:spPr>
          <a:xfrm>
            <a:off x="838200" y="6356349"/>
            <a:ext cx="4114800" cy="365125"/>
          </a:xfrm>
          <a:prstGeom prst="rect">
            <a:avLst/>
          </a:prstGeom>
        </p:spPr>
        <p:txBody>
          <a:bodyPr/>
          <a:lstStyle/>
          <a:p>
            <a:pPr algn="l"/>
            <a:r>
              <a:rPr lang="en-US" dirty="0"/>
              <a:t>© Brandon Hall Group 2021</a:t>
            </a:r>
          </a:p>
        </p:txBody>
      </p:sp>
      <p:sp>
        <p:nvSpPr>
          <p:cNvPr id="5" name="Slide Number Placeholder 4">
            <a:extLst>
              <a:ext uri="{FF2B5EF4-FFF2-40B4-BE49-F238E27FC236}">
                <a16:creationId xmlns:a16="http://schemas.microsoft.com/office/drawing/2014/main" id="{BA0EE817-43BF-F34B-A151-6A499DC3D3D9}"/>
              </a:ext>
            </a:extLst>
          </p:cNvPr>
          <p:cNvSpPr>
            <a:spLocks noGrp="1"/>
          </p:cNvSpPr>
          <p:nvPr>
            <p:ph type="sldNum" sz="quarter" idx="12"/>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4151809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492BEC-FFE0-E541-8DA4-4E2E754C7C6C}"/>
              </a:ext>
            </a:extLst>
          </p:cNvPr>
          <p:cNvSpPr/>
          <p:nvPr userDrawn="1"/>
        </p:nvSpPr>
        <p:spPr>
          <a:xfrm>
            <a:off x="-11875" y="0"/>
            <a:ext cx="12192000" cy="6858000"/>
          </a:xfrm>
          <a:prstGeom prst="rect">
            <a:avLst/>
          </a:prstGeom>
          <a:gradFill flip="none" rotWithShape="1">
            <a:gsLst>
              <a:gs pos="0">
                <a:srgbClr val="7030A0">
                  <a:alpha val="88000"/>
                </a:srgbClr>
              </a:gs>
              <a:gs pos="81000">
                <a:srgbClr val="5D2D84">
                  <a:alpha val="9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AA13F4-AC09-0845-B1C6-71212D6211D7}"/>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953A6338-D546-A243-98F3-17CA5FCF548E}"/>
              </a:ext>
            </a:extLst>
          </p:cNvPr>
          <p:cNvSpPr>
            <a:spLocks noGrp="1"/>
          </p:cNvSpPr>
          <p:nvPr>
            <p:ph type="ftr" sz="quarter" idx="11"/>
          </p:nvPr>
        </p:nvSpPr>
        <p:spPr>
          <a:xfrm>
            <a:off x="838200" y="6356349"/>
            <a:ext cx="4114800" cy="365125"/>
          </a:xfrm>
          <a:prstGeom prst="rect">
            <a:avLst/>
          </a:prstGeom>
        </p:spPr>
        <p:txBody>
          <a:bodyPr/>
          <a:lstStyle>
            <a:lvl1pPr>
              <a:defRPr>
                <a:solidFill>
                  <a:schemeClr val="bg1"/>
                </a:solidFill>
              </a:defRPr>
            </a:lvl1pPr>
          </a:lstStyle>
          <a:p>
            <a:pPr algn="l"/>
            <a:r>
              <a:rPr lang="en-US" dirty="0"/>
              <a:t>© Brandon Hall Group 2021</a:t>
            </a:r>
            <a:endParaRPr lang="en-US" dirty="0">
              <a:solidFill>
                <a:schemeClr val="bg1"/>
              </a:solidFill>
            </a:endParaRPr>
          </a:p>
        </p:txBody>
      </p:sp>
      <p:sp>
        <p:nvSpPr>
          <p:cNvPr id="5" name="Slide Number Placeholder 4">
            <a:extLst>
              <a:ext uri="{FF2B5EF4-FFF2-40B4-BE49-F238E27FC236}">
                <a16:creationId xmlns:a16="http://schemas.microsoft.com/office/drawing/2014/main" id="{BA0EE817-43BF-F34B-A151-6A499DC3D3D9}"/>
              </a:ext>
            </a:extLst>
          </p:cNvPr>
          <p:cNvSpPr>
            <a:spLocks noGrp="1"/>
          </p:cNvSpPr>
          <p:nvPr>
            <p:ph type="sldNum" sz="quarter" idx="12"/>
          </p:nvPr>
        </p:nvSpPr>
        <p:spPr/>
        <p:txBody>
          <a:bodyPr/>
          <a:lstStyle>
            <a:lvl1pPr>
              <a:defRPr>
                <a:solidFill>
                  <a:schemeClr val="bg1"/>
                </a:solidFill>
              </a:defRPr>
            </a:lvl1pPr>
          </a:lstStyle>
          <a:p>
            <a:fld id="{27AAD8D9-46E4-EB4E-865F-E5AC3B85113C}" type="slidenum">
              <a:rPr lang="en-US" smtClean="0"/>
              <a:pPr/>
              <a:t>‹#›</a:t>
            </a:fld>
            <a:endParaRPr lang="en-US" dirty="0"/>
          </a:p>
        </p:txBody>
      </p:sp>
      <p:grpSp>
        <p:nvGrpSpPr>
          <p:cNvPr id="6" name="Group 5">
            <a:extLst>
              <a:ext uri="{FF2B5EF4-FFF2-40B4-BE49-F238E27FC236}">
                <a16:creationId xmlns:a16="http://schemas.microsoft.com/office/drawing/2014/main" id="{551C6603-17C5-DA42-9AD4-DE5D64B92CC5}"/>
              </a:ext>
            </a:extLst>
          </p:cNvPr>
          <p:cNvGrpSpPr/>
          <p:nvPr userDrawn="1"/>
        </p:nvGrpSpPr>
        <p:grpSpPr>
          <a:xfrm>
            <a:off x="-11875" y="249383"/>
            <a:ext cx="838200" cy="546264"/>
            <a:chOff x="-11875" y="249383"/>
            <a:chExt cx="838200" cy="546264"/>
          </a:xfrm>
        </p:grpSpPr>
        <p:sp>
          <p:nvSpPr>
            <p:cNvPr id="7" name="Rectangle 6">
              <a:extLst>
                <a:ext uri="{FF2B5EF4-FFF2-40B4-BE49-F238E27FC236}">
                  <a16:creationId xmlns:a16="http://schemas.microsoft.com/office/drawing/2014/main" id="{2A68A535-2933-2844-B74D-7CFC21C524B5}"/>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logo&#10;&#10;Description automatically generated">
              <a:extLst>
                <a:ext uri="{FF2B5EF4-FFF2-40B4-BE49-F238E27FC236}">
                  <a16:creationId xmlns:a16="http://schemas.microsoft.com/office/drawing/2014/main" id="{0485E4BF-362F-C043-B7CC-5C33D16765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Tree>
    <p:extLst>
      <p:ext uri="{BB962C8B-B14F-4D97-AF65-F5344CB8AC3E}">
        <p14:creationId xmlns:p14="http://schemas.microsoft.com/office/powerpoint/2010/main" val="2471390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492BEC-FFE0-E541-8DA4-4E2E754C7C6C}"/>
              </a:ext>
            </a:extLst>
          </p:cNvPr>
          <p:cNvSpPr/>
          <p:nvPr userDrawn="1"/>
        </p:nvSpPr>
        <p:spPr>
          <a:xfrm>
            <a:off x="-11875" y="0"/>
            <a:ext cx="12192000" cy="6858000"/>
          </a:xfrm>
          <a:prstGeom prst="rect">
            <a:avLst/>
          </a:prstGeom>
          <a:solidFill>
            <a:srgbClr val="027BB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AA13F4-AC09-0845-B1C6-71212D6211D7}"/>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953A6338-D546-A243-98F3-17CA5FCF548E}"/>
              </a:ext>
            </a:extLst>
          </p:cNvPr>
          <p:cNvSpPr>
            <a:spLocks noGrp="1"/>
          </p:cNvSpPr>
          <p:nvPr>
            <p:ph type="ftr" sz="quarter" idx="11"/>
          </p:nvPr>
        </p:nvSpPr>
        <p:spPr>
          <a:xfrm>
            <a:off x="838200" y="6356349"/>
            <a:ext cx="4114800" cy="365125"/>
          </a:xfrm>
          <a:prstGeom prst="rect">
            <a:avLst/>
          </a:prstGeom>
        </p:spPr>
        <p:txBody>
          <a:bodyPr/>
          <a:lstStyle>
            <a:lvl1pPr>
              <a:defRPr>
                <a:solidFill>
                  <a:schemeClr val="bg1"/>
                </a:solidFill>
              </a:defRPr>
            </a:lvl1pPr>
          </a:lstStyle>
          <a:p>
            <a:pPr algn="l"/>
            <a:r>
              <a:rPr lang="en-US" dirty="0"/>
              <a:t>© Brandon Hall Group 2021</a:t>
            </a:r>
            <a:endParaRPr lang="en-US" dirty="0">
              <a:solidFill>
                <a:schemeClr val="bg1"/>
              </a:solidFill>
            </a:endParaRPr>
          </a:p>
        </p:txBody>
      </p:sp>
      <p:sp>
        <p:nvSpPr>
          <p:cNvPr id="5" name="Slide Number Placeholder 4">
            <a:extLst>
              <a:ext uri="{FF2B5EF4-FFF2-40B4-BE49-F238E27FC236}">
                <a16:creationId xmlns:a16="http://schemas.microsoft.com/office/drawing/2014/main" id="{BA0EE817-43BF-F34B-A151-6A499DC3D3D9}"/>
              </a:ext>
            </a:extLst>
          </p:cNvPr>
          <p:cNvSpPr>
            <a:spLocks noGrp="1"/>
          </p:cNvSpPr>
          <p:nvPr>
            <p:ph type="sldNum" sz="quarter" idx="12"/>
          </p:nvPr>
        </p:nvSpPr>
        <p:spPr/>
        <p:txBody>
          <a:bodyPr/>
          <a:lstStyle>
            <a:lvl1pPr>
              <a:defRPr>
                <a:solidFill>
                  <a:schemeClr val="bg1"/>
                </a:solidFill>
              </a:defRPr>
            </a:lvl1pPr>
          </a:lstStyle>
          <a:p>
            <a:fld id="{27AAD8D9-46E4-EB4E-865F-E5AC3B85113C}" type="slidenum">
              <a:rPr lang="en-US" smtClean="0"/>
              <a:pPr/>
              <a:t>‹#›</a:t>
            </a:fld>
            <a:endParaRPr lang="en-US" dirty="0"/>
          </a:p>
        </p:txBody>
      </p:sp>
      <p:grpSp>
        <p:nvGrpSpPr>
          <p:cNvPr id="6" name="Group 5">
            <a:extLst>
              <a:ext uri="{FF2B5EF4-FFF2-40B4-BE49-F238E27FC236}">
                <a16:creationId xmlns:a16="http://schemas.microsoft.com/office/drawing/2014/main" id="{551C6603-17C5-DA42-9AD4-DE5D64B92CC5}"/>
              </a:ext>
            </a:extLst>
          </p:cNvPr>
          <p:cNvGrpSpPr/>
          <p:nvPr userDrawn="1"/>
        </p:nvGrpSpPr>
        <p:grpSpPr>
          <a:xfrm>
            <a:off x="-11875" y="249383"/>
            <a:ext cx="838200" cy="546264"/>
            <a:chOff x="-11875" y="249383"/>
            <a:chExt cx="838200" cy="546264"/>
          </a:xfrm>
        </p:grpSpPr>
        <p:sp>
          <p:nvSpPr>
            <p:cNvPr id="7" name="Rectangle 6">
              <a:extLst>
                <a:ext uri="{FF2B5EF4-FFF2-40B4-BE49-F238E27FC236}">
                  <a16:creationId xmlns:a16="http://schemas.microsoft.com/office/drawing/2014/main" id="{2A68A535-2933-2844-B74D-7CFC21C524B5}"/>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logo&#10;&#10;Description automatically generated">
              <a:extLst>
                <a:ext uri="{FF2B5EF4-FFF2-40B4-BE49-F238E27FC236}">
                  <a16:creationId xmlns:a16="http://schemas.microsoft.com/office/drawing/2014/main" id="{0485E4BF-362F-C043-B7CC-5C33D16765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Tree>
    <p:extLst>
      <p:ext uri="{BB962C8B-B14F-4D97-AF65-F5344CB8AC3E}">
        <p14:creationId xmlns:p14="http://schemas.microsoft.com/office/powerpoint/2010/main" val="54839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492BEC-FFE0-E541-8DA4-4E2E754C7C6C}"/>
              </a:ext>
            </a:extLst>
          </p:cNvPr>
          <p:cNvSpPr/>
          <p:nvPr userDrawn="1"/>
        </p:nvSpPr>
        <p:spPr>
          <a:xfrm>
            <a:off x="-11875" y="0"/>
            <a:ext cx="12192000" cy="6858000"/>
          </a:xfrm>
          <a:prstGeom prst="rect">
            <a:avLst/>
          </a:prstGeom>
          <a:gradFill flip="none" rotWithShape="1">
            <a:gsLst>
              <a:gs pos="0">
                <a:srgbClr val="AEBC47">
                  <a:alpha val="83000"/>
                </a:srgbClr>
              </a:gs>
              <a:gs pos="79000">
                <a:srgbClr val="96B036">
                  <a:alpha val="81961"/>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AA13F4-AC09-0845-B1C6-71212D6211D7}"/>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953A6338-D546-A243-98F3-17CA5FCF548E}"/>
              </a:ext>
            </a:extLst>
          </p:cNvPr>
          <p:cNvSpPr>
            <a:spLocks noGrp="1"/>
          </p:cNvSpPr>
          <p:nvPr>
            <p:ph type="ftr" sz="quarter" idx="11"/>
          </p:nvPr>
        </p:nvSpPr>
        <p:spPr>
          <a:xfrm>
            <a:off x="838200" y="6356349"/>
            <a:ext cx="4114800" cy="365125"/>
          </a:xfrm>
          <a:prstGeom prst="rect">
            <a:avLst/>
          </a:prstGeom>
        </p:spPr>
        <p:txBody>
          <a:bodyPr/>
          <a:lstStyle>
            <a:lvl1pPr>
              <a:defRPr>
                <a:solidFill>
                  <a:schemeClr val="bg1"/>
                </a:solidFill>
              </a:defRPr>
            </a:lvl1pPr>
          </a:lstStyle>
          <a:p>
            <a:pPr algn="l"/>
            <a:r>
              <a:rPr lang="en-US" dirty="0"/>
              <a:t>© Brandon Hall Group 2021</a:t>
            </a:r>
            <a:endParaRPr lang="en-US" dirty="0">
              <a:solidFill>
                <a:schemeClr val="bg1"/>
              </a:solidFill>
            </a:endParaRPr>
          </a:p>
        </p:txBody>
      </p:sp>
      <p:sp>
        <p:nvSpPr>
          <p:cNvPr id="5" name="Slide Number Placeholder 4">
            <a:extLst>
              <a:ext uri="{FF2B5EF4-FFF2-40B4-BE49-F238E27FC236}">
                <a16:creationId xmlns:a16="http://schemas.microsoft.com/office/drawing/2014/main" id="{BA0EE817-43BF-F34B-A151-6A499DC3D3D9}"/>
              </a:ext>
            </a:extLst>
          </p:cNvPr>
          <p:cNvSpPr>
            <a:spLocks noGrp="1"/>
          </p:cNvSpPr>
          <p:nvPr>
            <p:ph type="sldNum" sz="quarter" idx="12"/>
          </p:nvPr>
        </p:nvSpPr>
        <p:spPr/>
        <p:txBody>
          <a:bodyPr/>
          <a:lstStyle>
            <a:lvl1pPr>
              <a:defRPr>
                <a:solidFill>
                  <a:schemeClr val="bg1"/>
                </a:solidFill>
              </a:defRPr>
            </a:lvl1pPr>
          </a:lstStyle>
          <a:p>
            <a:fld id="{27AAD8D9-46E4-EB4E-865F-E5AC3B85113C}" type="slidenum">
              <a:rPr lang="en-US" smtClean="0"/>
              <a:pPr/>
              <a:t>‹#›</a:t>
            </a:fld>
            <a:endParaRPr lang="en-US" dirty="0"/>
          </a:p>
        </p:txBody>
      </p:sp>
      <p:grpSp>
        <p:nvGrpSpPr>
          <p:cNvPr id="6" name="Group 5">
            <a:extLst>
              <a:ext uri="{FF2B5EF4-FFF2-40B4-BE49-F238E27FC236}">
                <a16:creationId xmlns:a16="http://schemas.microsoft.com/office/drawing/2014/main" id="{551C6603-17C5-DA42-9AD4-DE5D64B92CC5}"/>
              </a:ext>
            </a:extLst>
          </p:cNvPr>
          <p:cNvGrpSpPr/>
          <p:nvPr userDrawn="1"/>
        </p:nvGrpSpPr>
        <p:grpSpPr>
          <a:xfrm>
            <a:off x="-11875" y="249383"/>
            <a:ext cx="838200" cy="546264"/>
            <a:chOff x="-11875" y="249383"/>
            <a:chExt cx="838200" cy="546264"/>
          </a:xfrm>
        </p:grpSpPr>
        <p:sp>
          <p:nvSpPr>
            <p:cNvPr id="7" name="Rectangle 6">
              <a:extLst>
                <a:ext uri="{FF2B5EF4-FFF2-40B4-BE49-F238E27FC236}">
                  <a16:creationId xmlns:a16="http://schemas.microsoft.com/office/drawing/2014/main" id="{2A68A535-2933-2844-B74D-7CFC21C524B5}"/>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logo&#10;&#10;Description automatically generated">
              <a:extLst>
                <a:ext uri="{FF2B5EF4-FFF2-40B4-BE49-F238E27FC236}">
                  <a16:creationId xmlns:a16="http://schemas.microsoft.com/office/drawing/2014/main" id="{0485E4BF-362F-C043-B7CC-5C33D16765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Tree>
    <p:extLst>
      <p:ext uri="{BB962C8B-B14F-4D97-AF65-F5344CB8AC3E}">
        <p14:creationId xmlns:p14="http://schemas.microsoft.com/office/powerpoint/2010/main" val="167577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4_Title Onl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492BEC-FFE0-E541-8DA4-4E2E754C7C6C}"/>
              </a:ext>
            </a:extLst>
          </p:cNvPr>
          <p:cNvSpPr/>
          <p:nvPr userDrawn="1"/>
        </p:nvSpPr>
        <p:spPr>
          <a:xfrm>
            <a:off x="-11875" y="0"/>
            <a:ext cx="5829301" cy="6858000"/>
          </a:xfrm>
          <a:prstGeom prst="rect">
            <a:avLst/>
          </a:prstGeom>
          <a:gradFill flip="none" rotWithShape="1">
            <a:gsLst>
              <a:gs pos="0">
                <a:srgbClr val="05598D"/>
              </a:gs>
              <a:gs pos="100000">
                <a:srgbClr val="07376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AA13F4-AC09-0845-B1C6-71212D6211D7}"/>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953A6338-D546-A243-98F3-17CA5FCF548E}"/>
              </a:ext>
            </a:extLst>
          </p:cNvPr>
          <p:cNvSpPr>
            <a:spLocks noGrp="1"/>
          </p:cNvSpPr>
          <p:nvPr>
            <p:ph type="ftr" sz="quarter" idx="11"/>
          </p:nvPr>
        </p:nvSpPr>
        <p:spPr>
          <a:xfrm>
            <a:off x="838200" y="6356349"/>
            <a:ext cx="4114800" cy="365125"/>
          </a:xfrm>
          <a:prstGeom prst="rect">
            <a:avLst/>
          </a:prstGeom>
        </p:spPr>
        <p:txBody>
          <a:bodyPr/>
          <a:lstStyle>
            <a:lvl1pPr>
              <a:defRPr>
                <a:solidFill>
                  <a:schemeClr val="bg1"/>
                </a:solidFill>
              </a:defRPr>
            </a:lvl1pPr>
          </a:lstStyle>
          <a:p>
            <a:pPr algn="l"/>
            <a:r>
              <a:rPr lang="en-US" dirty="0"/>
              <a:t>© Brandon Hall Group 2021</a:t>
            </a:r>
            <a:endParaRPr lang="en-US" dirty="0">
              <a:solidFill>
                <a:schemeClr val="bg1"/>
              </a:solidFill>
            </a:endParaRPr>
          </a:p>
        </p:txBody>
      </p:sp>
      <p:sp>
        <p:nvSpPr>
          <p:cNvPr id="5" name="Slide Number Placeholder 4">
            <a:extLst>
              <a:ext uri="{FF2B5EF4-FFF2-40B4-BE49-F238E27FC236}">
                <a16:creationId xmlns:a16="http://schemas.microsoft.com/office/drawing/2014/main" id="{BA0EE817-43BF-F34B-A151-6A499DC3D3D9}"/>
              </a:ext>
            </a:extLst>
          </p:cNvPr>
          <p:cNvSpPr>
            <a:spLocks noGrp="1"/>
          </p:cNvSpPr>
          <p:nvPr>
            <p:ph type="sldNum" sz="quarter" idx="12"/>
          </p:nvPr>
        </p:nvSpPr>
        <p:spPr/>
        <p:txBody>
          <a:bodyPr/>
          <a:lstStyle>
            <a:lvl1pPr>
              <a:defRPr>
                <a:solidFill>
                  <a:schemeClr val="bg1"/>
                </a:solidFill>
              </a:defRPr>
            </a:lvl1pPr>
          </a:lstStyle>
          <a:p>
            <a:fld id="{27AAD8D9-46E4-EB4E-865F-E5AC3B85113C}" type="slidenum">
              <a:rPr lang="en-US" smtClean="0"/>
              <a:pPr/>
              <a:t>‹#›</a:t>
            </a:fld>
            <a:endParaRPr lang="en-US" dirty="0"/>
          </a:p>
        </p:txBody>
      </p:sp>
      <p:grpSp>
        <p:nvGrpSpPr>
          <p:cNvPr id="6" name="Group 5">
            <a:extLst>
              <a:ext uri="{FF2B5EF4-FFF2-40B4-BE49-F238E27FC236}">
                <a16:creationId xmlns:a16="http://schemas.microsoft.com/office/drawing/2014/main" id="{551C6603-17C5-DA42-9AD4-DE5D64B92CC5}"/>
              </a:ext>
            </a:extLst>
          </p:cNvPr>
          <p:cNvGrpSpPr/>
          <p:nvPr userDrawn="1"/>
        </p:nvGrpSpPr>
        <p:grpSpPr>
          <a:xfrm>
            <a:off x="-11875" y="249383"/>
            <a:ext cx="838200" cy="546264"/>
            <a:chOff x="-11875" y="249383"/>
            <a:chExt cx="838200" cy="546264"/>
          </a:xfrm>
        </p:grpSpPr>
        <p:sp>
          <p:nvSpPr>
            <p:cNvPr id="7" name="Rectangle 6">
              <a:extLst>
                <a:ext uri="{FF2B5EF4-FFF2-40B4-BE49-F238E27FC236}">
                  <a16:creationId xmlns:a16="http://schemas.microsoft.com/office/drawing/2014/main" id="{2A68A535-2933-2844-B74D-7CFC21C524B5}"/>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logo&#10;&#10;Description automatically generated">
              <a:extLst>
                <a:ext uri="{FF2B5EF4-FFF2-40B4-BE49-F238E27FC236}">
                  <a16:creationId xmlns:a16="http://schemas.microsoft.com/office/drawing/2014/main" id="{0485E4BF-362F-C043-B7CC-5C33D16765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pic>
        <p:nvPicPr>
          <p:cNvPr id="1026" name="Picture 2" descr="Group of People Sitting in Front of Table">
            <a:extLst>
              <a:ext uri="{FF2B5EF4-FFF2-40B4-BE49-F238E27FC236}">
                <a16:creationId xmlns:a16="http://schemas.microsoft.com/office/drawing/2014/main" id="{6CAE656F-7AA0-234B-AD3D-B16E4D3FD5E6}"/>
              </a:ext>
            </a:extLst>
          </p:cNvPr>
          <p:cNvPicPr>
            <a:picLocks noChangeAspect="1" noChangeArrowheads="1"/>
          </p:cNvPicPr>
          <p:nvPr userDrawn="1"/>
        </p:nvPicPr>
        <p:blipFill rotWithShape="1">
          <a:blip r:embed="rId3" cstate="screen">
            <a:alphaModFix amt="22000"/>
            <a:extLst>
              <a:ext uri="{28A0092B-C50C-407E-A947-70E740481C1C}">
                <a14:useLocalDpi xmlns:a14="http://schemas.microsoft.com/office/drawing/2010/main"/>
              </a:ext>
            </a:extLst>
          </a:blip>
          <a:srcRect/>
          <a:stretch/>
        </p:blipFill>
        <p:spPr bwMode="auto">
          <a:xfrm>
            <a:off x="14351" y="0"/>
            <a:ext cx="5814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979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FAF0C9-B396-A94F-9CC7-6142924FC218}"/>
              </a:ext>
            </a:extLst>
          </p:cNvPr>
          <p:cNvSpPr>
            <a:spLocks noGrp="1"/>
          </p:cNvSpPr>
          <p:nvPr>
            <p:ph type="ftr" sz="quarter" idx="11"/>
          </p:nvPr>
        </p:nvSpPr>
        <p:spPr>
          <a:xfrm>
            <a:off x="838200" y="6356350"/>
            <a:ext cx="4114800" cy="365125"/>
          </a:xfrm>
          <a:prstGeom prst="rect">
            <a:avLst/>
          </a:prstGeom>
        </p:spPr>
        <p:txBody>
          <a:bodyPr/>
          <a:lstStyle/>
          <a:p>
            <a:pPr algn="l"/>
            <a:r>
              <a:rPr lang="en-US" dirty="0"/>
              <a:t>© Brandon Hall Group 2021</a:t>
            </a:r>
          </a:p>
        </p:txBody>
      </p:sp>
      <p:sp>
        <p:nvSpPr>
          <p:cNvPr id="4" name="Slide Number Placeholder 3">
            <a:extLst>
              <a:ext uri="{FF2B5EF4-FFF2-40B4-BE49-F238E27FC236}">
                <a16:creationId xmlns:a16="http://schemas.microsoft.com/office/drawing/2014/main" id="{2DAFADBD-904F-BD45-98AF-F0B059FE59BB}"/>
              </a:ext>
            </a:extLst>
          </p:cNvPr>
          <p:cNvSpPr>
            <a:spLocks noGrp="1"/>
          </p:cNvSpPr>
          <p:nvPr>
            <p:ph type="sldNum" sz="quarter" idx="12"/>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1661752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Us WEBINAR US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848591-4A2B-204C-802E-BE20E52C7822}"/>
              </a:ext>
            </a:extLst>
          </p:cNvPr>
          <p:cNvSpPr>
            <a:spLocks noGrp="1"/>
          </p:cNvSpPr>
          <p:nvPr>
            <p:ph type="ftr" sz="quarter" idx="10"/>
          </p:nvPr>
        </p:nvSpPr>
        <p:spPr/>
        <p:txBody>
          <a:bodyPr/>
          <a:lstStyle/>
          <a:p>
            <a:pPr algn="l"/>
            <a:r>
              <a:rPr lang="en-US" dirty="0"/>
              <a:t>© Brandon Hall Group 2021</a:t>
            </a:r>
          </a:p>
        </p:txBody>
      </p:sp>
      <p:sp>
        <p:nvSpPr>
          <p:cNvPr id="4" name="Slide Number Placeholder 3">
            <a:extLst>
              <a:ext uri="{FF2B5EF4-FFF2-40B4-BE49-F238E27FC236}">
                <a16:creationId xmlns:a16="http://schemas.microsoft.com/office/drawing/2014/main" id="{0C61FE10-7786-FF4E-BB88-04A6BDFF0F86}"/>
              </a:ext>
            </a:extLst>
          </p:cNvPr>
          <p:cNvSpPr>
            <a:spLocks noGrp="1"/>
          </p:cNvSpPr>
          <p:nvPr>
            <p:ph type="sldNum" sz="quarter" idx="11"/>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309871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482D-454B-D04C-849A-80F147D3390E}"/>
              </a:ext>
            </a:extLst>
          </p:cNvPr>
          <p:cNvSpPr>
            <a:spLocks noGrp="1"/>
          </p:cNvSpPr>
          <p:nvPr>
            <p:ph type="ctrTitle"/>
          </p:nvPr>
        </p:nvSpPr>
        <p:spPr>
          <a:xfrm>
            <a:off x="655318" y="1605688"/>
            <a:ext cx="5934891" cy="20911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967FC5-D856-E749-833D-48551DACD902}"/>
              </a:ext>
            </a:extLst>
          </p:cNvPr>
          <p:cNvSpPr>
            <a:spLocks noGrp="1"/>
          </p:cNvSpPr>
          <p:nvPr>
            <p:ph type="subTitle" idx="1"/>
          </p:nvPr>
        </p:nvSpPr>
        <p:spPr>
          <a:xfrm>
            <a:off x="655318" y="4085363"/>
            <a:ext cx="5934891" cy="145014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72ABAAD-8EBA-FF42-B6A1-26E9526383CE}"/>
              </a:ext>
            </a:extLst>
          </p:cNvPr>
          <p:cNvSpPr>
            <a:spLocks noGrp="1"/>
          </p:cNvSpPr>
          <p:nvPr>
            <p:ph type="ftr" sz="quarter" idx="11"/>
          </p:nvPr>
        </p:nvSpPr>
        <p:spPr/>
        <p:txBody>
          <a:bodyPr/>
          <a:lstStyle/>
          <a:p>
            <a:pPr algn="l"/>
            <a:r>
              <a:rPr lang="en-US" dirty="0"/>
              <a:t>© Brandon Hall Group 2021</a:t>
            </a:r>
          </a:p>
        </p:txBody>
      </p:sp>
      <p:sp>
        <p:nvSpPr>
          <p:cNvPr id="6" name="Slide Number Placeholder 5">
            <a:extLst>
              <a:ext uri="{FF2B5EF4-FFF2-40B4-BE49-F238E27FC236}">
                <a16:creationId xmlns:a16="http://schemas.microsoft.com/office/drawing/2014/main" id="{7FFB41D1-046B-8944-97EB-38CB5D7B2C2A}"/>
              </a:ext>
            </a:extLst>
          </p:cNvPr>
          <p:cNvSpPr>
            <a:spLocks noGrp="1"/>
          </p:cNvSpPr>
          <p:nvPr>
            <p:ph type="sldNum" sz="quarter" idx="12"/>
          </p:nvPr>
        </p:nvSpPr>
        <p:spPr/>
        <p:txBody>
          <a:bodyPr/>
          <a:lstStyle/>
          <a:p>
            <a:fld id="{18925370-CF8D-F244-BE5C-28F3BDEB537F}" type="slidenum">
              <a:rPr lang="en-US" smtClean="0"/>
              <a:t>‹#›</a:t>
            </a:fld>
            <a:endParaRPr lang="en-US" dirty="0"/>
          </a:p>
        </p:txBody>
      </p:sp>
    </p:spTree>
    <p:extLst>
      <p:ext uri="{BB962C8B-B14F-4D97-AF65-F5344CB8AC3E}">
        <p14:creationId xmlns:p14="http://schemas.microsoft.com/office/powerpoint/2010/main" val="4125630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5A03-9B00-4844-90D7-D8247C8AD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44487C-6897-AE4E-994F-CBC96D2EE7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1F22F6B-6EE1-AF46-A4C6-3DD326482FA5}"/>
              </a:ext>
            </a:extLst>
          </p:cNvPr>
          <p:cNvSpPr>
            <a:spLocks noGrp="1"/>
          </p:cNvSpPr>
          <p:nvPr>
            <p:ph type="ftr" sz="quarter" idx="11"/>
          </p:nvPr>
        </p:nvSpPr>
        <p:spPr/>
        <p:txBody>
          <a:bodyPr/>
          <a:lstStyle/>
          <a:p>
            <a:pPr algn="l"/>
            <a:r>
              <a:rPr lang="en-US" dirty="0"/>
              <a:t>© Brandon Hall Group 2021</a:t>
            </a:r>
          </a:p>
        </p:txBody>
      </p:sp>
      <p:sp>
        <p:nvSpPr>
          <p:cNvPr id="6" name="Slide Number Placeholder 5">
            <a:extLst>
              <a:ext uri="{FF2B5EF4-FFF2-40B4-BE49-F238E27FC236}">
                <a16:creationId xmlns:a16="http://schemas.microsoft.com/office/drawing/2014/main" id="{1F5F5FC2-0161-6C41-AD38-1C8A1A6D0691}"/>
              </a:ext>
            </a:extLst>
          </p:cNvPr>
          <p:cNvSpPr>
            <a:spLocks noGrp="1"/>
          </p:cNvSpPr>
          <p:nvPr>
            <p:ph type="sldNum" sz="quarter" idx="12"/>
          </p:nvPr>
        </p:nvSpPr>
        <p:spPr/>
        <p:txBody>
          <a:bodyPr/>
          <a:lstStyle/>
          <a:p>
            <a:fld id="{18925370-CF8D-F244-BE5C-28F3BDEB537F}" type="slidenum">
              <a:rPr lang="en-US" smtClean="0"/>
              <a:t>‹#›</a:t>
            </a:fld>
            <a:endParaRPr lang="en-US" dirty="0"/>
          </a:p>
        </p:txBody>
      </p:sp>
    </p:spTree>
    <p:extLst>
      <p:ext uri="{BB962C8B-B14F-4D97-AF65-F5344CB8AC3E}">
        <p14:creationId xmlns:p14="http://schemas.microsoft.com/office/powerpoint/2010/main" val="390912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0FEF628-1106-D54F-9469-5309285A5D76}"/>
              </a:ext>
            </a:extLst>
          </p:cNvPr>
          <p:cNvSpPr>
            <a:spLocks noGrp="1"/>
          </p:cNvSpPr>
          <p:nvPr>
            <p:ph type="sldNum" sz="quarter" idx="12"/>
          </p:nvPr>
        </p:nvSpPr>
        <p:spPr/>
        <p:txBody>
          <a:bodyPr/>
          <a:lstStyle/>
          <a:p>
            <a:fld id="{15EE09D5-3188-8E4F-BB68-B726B0193435}" type="slidenum">
              <a:rPr lang="en-US" smtClean="0"/>
              <a:t>‹#›</a:t>
            </a:fld>
            <a:endParaRPr lang="en-US" dirty="0"/>
          </a:p>
        </p:txBody>
      </p:sp>
      <p:sp>
        <p:nvSpPr>
          <p:cNvPr id="6" name="Date Placeholder 5">
            <a:extLst>
              <a:ext uri="{FF2B5EF4-FFF2-40B4-BE49-F238E27FC236}">
                <a16:creationId xmlns:a16="http://schemas.microsoft.com/office/drawing/2014/main" id="{3FBD5601-B13C-BF49-B775-ABB216285BC5}"/>
              </a:ext>
            </a:extLst>
          </p:cNvPr>
          <p:cNvSpPr>
            <a:spLocks noGrp="1"/>
          </p:cNvSpPr>
          <p:nvPr>
            <p:ph type="dt" sz="half" idx="13"/>
          </p:nvPr>
        </p:nvSpPr>
        <p:spPr/>
        <p:txBody>
          <a:bodyPr/>
          <a:lstStyle/>
          <a:p>
            <a:endParaRPr lang="en-US" dirty="0"/>
          </a:p>
        </p:txBody>
      </p:sp>
      <p:sp>
        <p:nvSpPr>
          <p:cNvPr id="3" name="Title 2">
            <a:extLst>
              <a:ext uri="{FF2B5EF4-FFF2-40B4-BE49-F238E27FC236}">
                <a16:creationId xmlns:a16="http://schemas.microsoft.com/office/drawing/2014/main" id="{85737154-DED2-AB43-A3E7-2EAC9D128E1D}"/>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717763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51AE6A6-CD27-4043-8326-2121FAC63F8A}"/>
              </a:ext>
            </a:extLst>
          </p:cNvPr>
          <p:cNvSpPr>
            <a:spLocks noGrp="1"/>
          </p:cNvSpPr>
          <p:nvPr>
            <p:ph type="ftr" sz="quarter" idx="11"/>
          </p:nvPr>
        </p:nvSpPr>
        <p:spPr/>
        <p:txBody>
          <a:bodyPr/>
          <a:lstStyle/>
          <a:p>
            <a:pPr algn="l"/>
            <a:r>
              <a:rPr lang="en-US" dirty="0"/>
              <a:t>© Brandon Hall Group 2021</a:t>
            </a:r>
          </a:p>
        </p:txBody>
      </p:sp>
      <p:sp>
        <p:nvSpPr>
          <p:cNvPr id="2" name="Title 1">
            <a:extLst>
              <a:ext uri="{FF2B5EF4-FFF2-40B4-BE49-F238E27FC236}">
                <a16:creationId xmlns:a16="http://schemas.microsoft.com/office/drawing/2014/main" id="{08F6B816-672A-E846-9F22-B206DDFA05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806B9AC-D96B-1A4E-B1F1-2FEE8C332458}"/>
              </a:ext>
            </a:extLst>
          </p:cNvPr>
          <p:cNvSpPr>
            <a:spLocks noGrp="1"/>
          </p:cNvSpPr>
          <p:nvPr>
            <p:ph type="sldNum" sz="quarter" idx="12"/>
          </p:nvPr>
        </p:nvSpPr>
        <p:spPr/>
        <p:txBody>
          <a:bodyPr/>
          <a:lstStyle/>
          <a:p>
            <a:fld id="{18925370-CF8D-F244-BE5C-28F3BDEB537F}" type="slidenum">
              <a:rPr lang="en-US" smtClean="0"/>
              <a:t>‹#›</a:t>
            </a:fld>
            <a:endParaRPr lang="en-US" dirty="0"/>
          </a:p>
        </p:txBody>
      </p:sp>
    </p:spTree>
    <p:extLst>
      <p:ext uri="{BB962C8B-B14F-4D97-AF65-F5344CB8AC3E}">
        <p14:creationId xmlns:p14="http://schemas.microsoft.com/office/powerpoint/2010/main" val="3448122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7B73001-1174-F345-A5A1-70B81C282233}"/>
              </a:ext>
            </a:extLst>
          </p:cNvPr>
          <p:cNvSpPr>
            <a:spLocks noGrp="1"/>
          </p:cNvSpPr>
          <p:nvPr>
            <p:ph type="ftr" sz="quarter" idx="11"/>
          </p:nvPr>
        </p:nvSpPr>
        <p:spPr/>
        <p:txBody>
          <a:bodyPr/>
          <a:lstStyle/>
          <a:p>
            <a:pPr algn="l"/>
            <a:r>
              <a:rPr lang="en-US" dirty="0"/>
              <a:t>© Brandon Hall Group 2021</a:t>
            </a:r>
          </a:p>
        </p:txBody>
      </p:sp>
      <p:sp>
        <p:nvSpPr>
          <p:cNvPr id="4" name="Slide Number Placeholder 3">
            <a:extLst>
              <a:ext uri="{FF2B5EF4-FFF2-40B4-BE49-F238E27FC236}">
                <a16:creationId xmlns:a16="http://schemas.microsoft.com/office/drawing/2014/main" id="{3DE06131-A724-754A-A580-5C8BF2309189}"/>
              </a:ext>
            </a:extLst>
          </p:cNvPr>
          <p:cNvSpPr>
            <a:spLocks noGrp="1"/>
          </p:cNvSpPr>
          <p:nvPr>
            <p:ph type="sldNum" sz="quarter" idx="12"/>
          </p:nvPr>
        </p:nvSpPr>
        <p:spPr/>
        <p:txBody>
          <a:bodyPr/>
          <a:lstStyle/>
          <a:p>
            <a:fld id="{18925370-CF8D-F244-BE5C-28F3BDEB537F}" type="slidenum">
              <a:rPr lang="en-US" smtClean="0"/>
              <a:t>‹#›</a:t>
            </a:fld>
            <a:endParaRPr lang="en-US" dirty="0"/>
          </a:p>
        </p:txBody>
      </p:sp>
    </p:spTree>
    <p:extLst>
      <p:ext uri="{BB962C8B-B14F-4D97-AF65-F5344CB8AC3E}">
        <p14:creationId xmlns:p14="http://schemas.microsoft.com/office/powerpoint/2010/main" val="3823159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6DA1948-16FA-F341-9472-97996F436546}"/>
              </a:ext>
            </a:extLst>
          </p:cNvPr>
          <p:cNvSpPr>
            <a:spLocks noGrp="1"/>
          </p:cNvSpPr>
          <p:nvPr>
            <p:ph type="ftr" sz="quarter" idx="11"/>
          </p:nvPr>
        </p:nvSpPr>
        <p:spPr>
          <a:xfrm>
            <a:off x="838200" y="6356350"/>
            <a:ext cx="4114800" cy="365125"/>
          </a:xfrm>
          <a:prstGeom prst="rect">
            <a:avLst/>
          </a:prstGeom>
        </p:spPr>
        <p:txBody>
          <a:bodyPr/>
          <a:lstStyle/>
          <a:p>
            <a:r>
              <a:rPr lang="en-US" dirty="0"/>
              <a:t>© Brandon Hall Group 2021</a:t>
            </a:r>
          </a:p>
        </p:txBody>
      </p:sp>
      <p:sp>
        <p:nvSpPr>
          <p:cNvPr id="2" name="Title 1">
            <a:extLst>
              <a:ext uri="{FF2B5EF4-FFF2-40B4-BE49-F238E27FC236}">
                <a16:creationId xmlns:a16="http://schemas.microsoft.com/office/drawing/2014/main" id="{ED45D16D-1489-E349-9D06-EA9AC00257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E8485F-C01D-B941-A688-014979A229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255B846C-F9F3-6A43-9BCF-71ABE1906034}"/>
              </a:ext>
            </a:extLst>
          </p:cNvPr>
          <p:cNvSpPr>
            <a:spLocks noGrp="1"/>
          </p:cNvSpPr>
          <p:nvPr>
            <p:ph type="sldNum" sz="quarter" idx="12"/>
          </p:nvPr>
        </p:nvSpPr>
        <p:spPr/>
        <p:txBody>
          <a:bodyPr/>
          <a:lstStyle/>
          <a:p>
            <a:fld id="{F0D871C2-DD68-5F49-978E-7AAFBA8D806E}" type="slidenum">
              <a:rPr lang="en-US" smtClean="0"/>
              <a:t>‹#›</a:t>
            </a:fld>
            <a:endParaRPr lang="en-US" dirty="0"/>
          </a:p>
        </p:txBody>
      </p:sp>
    </p:spTree>
    <p:extLst>
      <p:ext uri="{BB962C8B-B14F-4D97-AF65-F5344CB8AC3E}">
        <p14:creationId xmlns:p14="http://schemas.microsoft.com/office/powerpoint/2010/main" val="413294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411A-9F1F-1C46-9DB9-BE969AD9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D1D11D-BD45-F443-8974-F5996DE56B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B9D9C-3D54-3B4E-A08F-74EB1D00394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6CC31036-A13A-B643-97DA-074C8D41C940}"/>
              </a:ext>
            </a:extLst>
          </p:cNvPr>
          <p:cNvSpPr>
            <a:spLocks noGrp="1"/>
          </p:cNvSpPr>
          <p:nvPr>
            <p:ph type="ftr" sz="quarter" idx="11"/>
          </p:nvPr>
        </p:nvSpPr>
        <p:spPr>
          <a:xfrm>
            <a:off x="838200" y="6356350"/>
            <a:ext cx="4114800" cy="365125"/>
          </a:xfrm>
          <a:prstGeom prst="rect">
            <a:avLst/>
          </a:prstGeom>
        </p:spPr>
        <p:txBody>
          <a:bodyPr/>
          <a:lstStyle/>
          <a:p>
            <a:r>
              <a:rPr lang="en-US" dirty="0"/>
              <a:t>© Brandon Hall Group 2021</a:t>
            </a:r>
          </a:p>
        </p:txBody>
      </p:sp>
      <p:sp>
        <p:nvSpPr>
          <p:cNvPr id="6" name="Slide Number Placeholder 5">
            <a:extLst>
              <a:ext uri="{FF2B5EF4-FFF2-40B4-BE49-F238E27FC236}">
                <a16:creationId xmlns:a16="http://schemas.microsoft.com/office/drawing/2014/main" id="{A66B6A13-DC7C-A04E-88FD-15166D94A611}"/>
              </a:ext>
            </a:extLst>
          </p:cNvPr>
          <p:cNvSpPr>
            <a:spLocks noGrp="1"/>
          </p:cNvSpPr>
          <p:nvPr>
            <p:ph type="sldNum" sz="quarter" idx="12"/>
          </p:nvPr>
        </p:nvSpPr>
        <p:spPr/>
        <p:txBody>
          <a:bodyPr/>
          <a:lstStyle/>
          <a:p>
            <a:fld id="{F0D871C2-DD68-5F49-978E-7AAFBA8D806E}" type="slidenum">
              <a:rPr lang="en-US" smtClean="0"/>
              <a:t>‹#›</a:t>
            </a:fld>
            <a:endParaRPr lang="en-US" dirty="0"/>
          </a:p>
        </p:txBody>
      </p:sp>
    </p:spTree>
    <p:extLst>
      <p:ext uri="{BB962C8B-B14F-4D97-AF65-F5344CB8AC3E}">
        <p14:creationId xmlns:p14="http://schemas.microsoft.com/office/powerpoint/2010/main" val="1241680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FA56-7BFE-BA40-8B3F-104E2BC0F3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24C6E0-0CFC-3A43-8199-608632D8B2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B081660-A064-0E41-97BA-CFAA4CDCE73C}"/>
              </a:ext>
            </a:extLst>
          </p:cNvPr>
          <p:cNvSpPr>
            <a:spLocks noGrp="1"/>
          </p:cNvSpPr>
          <p:nvPr>
            <p:ph type="ftr" sz="quarter" idx="11"/>
          </p:nvPr>
        </p:nvSpPr>
        <p:spPr>
          <a:xfrm>
            <a:off x="838200" y="6356350"/>
            <a:ext cx="4114800" cy="365125"/>
          </a:xfrm>
          <a:prstGeom prst="rect">
            <a:avLst/>
          </a:prstGeom>
        </p:spPr>
        <p:txBody>
          <a:bodyPr/>
          <a:lstStyle/>
          <a:p>
            <a:r>
              <a:rPr lang="en-US" dirty="0"/>
              <a:t>© Brandon Hall Group 2021</a:t>
            </a:r>
          </a:p>
        </p:txBody>
      </p:sp>
      <p:sp>
        <p:nvSpPr>
          <p:cNvPr id="6" name="Slide Number Placeholder 5">
            <a:extLst>
              <a:ext uri="{FF2B5EF4-FFF2-40B4-BE49-F238E27FC236}">
                <a16:creationId xmlns:a16="http://schemas.microsoft.com/office/drawing/2014/main" id="{F1825D97-6FAE-4E47-8B2D-BDD7B75181BD}"/>
              </a:ext>
            </a:extLst>
          </p:cNvPr>
          <p:cNvSpPr>
            <a:spLocks noGrp="1"/>
          </p:cNvSpPr>
          <p:nvPr>
            <p:ph type="sldNum" sz="quarter" idx="12"/>
          </p:nvPr>
        </p:nvSpPr>
        <p:spPr/>
        <p:txBody>
          <a:bodyPr/>
          <a:lstStyle/>
          <a:p>
            <a:fld id="{F0D871C2-DD68-5F49-978E-7AAFBA8D806E}" type="slidenum">
              <a:rPr lang="en-US" smtClean="0"/>
              <a:t>‹#›</a:t>
            </a:fld>
            <a:endParaRPr lang="en-US" dirty="0"/>
          </a:p>
        </p:txBody>
      </p:sp>
    </p:spTree>
    <p:extLst>
      <p:ext uri="{BB962C8B-B14F-4D97-AF65-F5344CB8AC3E}">
        <p14:creationId xmlns:p14="http://schemas.microsoft.com/office/powerpoint/2010/main" val="3741042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4364-E270-CE4A-9593-3BC97A7CC00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A201AFF-ED91-D84F-834B-20611A069E81}"/>
              </a:ext>
            </a:extLst>
          </p:cNvPr>
          <p:cNvSpPr>
            <a:spLocks noGrp="1"/>
          </p:cNvSpPr>
          <p:nvPr>
            <p:ph type="ftr" sz="quarter" idx="11"/>
          </p:nvPr>
        </p:nvSpPr>
        <p:spPr>
          <a:xfrm>
            <a:off x="838200" y="6356350"/>
            <a:ext cx="4114800" cy="365125"/>
          </a:xfrm>
          <a:prstGeom prst="rect">
            <a:avLst/>
          </a:prstGeom>
        </p:spPr>
        <p:txBody>
          <a:bodyPr/>
          <a:lstStyle/>
          <a:p>
            <a:r>
              <a:rPr lang="en-US" dirty="0"/>
              <a:t>© Brandon Hall Group 2021</a:t>
            </a:r>
          </a:p>
        </p:txBody>
      </p:sp>
      <p:sp>
        <p:nvSpPr>
          <p:cNvPr id="5" name="Slide Number Placeholder 4">
            <a:extLst>
              <a:ext uri="{FF2B5EF4-FFF2-40B4-BE49-F238E27FC236}">
                <a16:creationId xmlns:a16="http://schemas.microsoft.com/office/drawing/2014/main" id="{753EE718-79FB-E349-8050-58B38CA1B5E9}"/>
              </a:ext>
            </a:extLst>
          </p:cNvPr>
          <p:cNvSpPr>
            <a:spLocks noGrp="1"/>
          </p:cNvSpPr>
          <p:nvPr>
            <p:ph type="sldNum" sz="quarter" idx="12"/>
          </p:nvPr>
        </p:nvSpPr>
        <p:spPr/>
        <p:txBody>
          <a:bodyPr/>
          <a:lstStyle/>
          <a:p>
            <a:fld id="{F0D871C2-DD68-5F49-978E-7AAFBA8D806E}" type="slidenum">
              <a:rPr lang="en-US" smtClean="0"/>
              <a:t>‹#›</a:t>
            </a:fld>
            <a:endParaRPr lang="en-US" dirty="0"/>
          </a:p>
        </p:txBody>
      </p:sp>
    </p:spTree>
    <p:extLst>
      <p:ext uri="{BB962C8B-B14F-4D97-AF65-F5344CB8AC3E}">
        <p14:creationId xmlns:p14="http://schemas.microsoft.com/office/powerpoint/2010/main" val="384591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5584E2-80AA-E644-B15B-7C4AB50B32CB}"/>
              </a:ext>
            </a:extLst>
          </p:cNvPr>
          <p:cNvSpPr>
            <a:spLocks noGrp="1"/>
          </p:cNvSpPr>
          <p:nvPr>
            <p:ph type="ftr" sz="quarter" idx="11"/>
          </p:nvPr>
        </p:nvSpPr>
        <p:spPr>
          <a:xfrm>
            <a:off x="838200" y="6356350"/>
            <a:ext cx="4114800" cy="365125"/>
          </a:xfrm>
          <a:prstGeom prst="rect">
            <a:avLst/>
          </a:prstGeom>
        </p:spPr>
        <p:txBody>
          <a:bodyPr/>
          <a:lstStyle/>
          <a:p>
            <a:r>
              <a:rPr lang="en-US" dirty="0"/>
              <a:t>© Brandon Hall Group 2021</a:t>
            </a:r>
          </a:p>
        </p:txBody>
      </p:sp>
      <p:sp>
        <p:nvSpPr>
          <p:cNvPr id="4" name="Slide Number Placeholder 3">
            <a:extLst>
              <a:ext uri="{FF2B5EF4-FFF2-40B4-BE49-F238E27FC236}">
                <a16:creationId xmlns:a16="http://schemas.microsoft.com/office/drawing/2014/main" id="{785D46EF-4DA4-7845-9DEE-670FAA48FFDC}"/>
              </a:ext>
            </a:extLst>
          </p:cNvPr>
          <p:cNvSpPr>
            <a:spLocks noGrp="1"/>
          </p:cNvSpPr>
          <p:nvPr>
            <p:ph type="sldNum" sz="quarter" idx="12"/>
          </p:nvPr>
        </p:nvSpPr>
        <p:spPr/>
        <p:txBody>
          <a:bodyPr/>
          <a:lstStyle/>
          <a:p>
            <a:fld id="{F0D871C2-DD68-5F49-978E-7AAFBA8D806E}" type="slidenum">
              <a:rPr lang="en-US" smtClean="0"/>
              <a:t>‹#›</a:t>
            </a:fld>
            <a:endParaRPr lang="en-US" dirty="0"/>
          </a:p>
        </p:txBody>
      </p:sp>
    </p:spTree>
    <p:extLst>
      <p:ext uri="{BB962C8B-B14F-4D97-AF65-F5344CB8AC3E}">
        <p14:creationId xmlns:p14="http://schemas.microsoft.com/office/powerpoint/2010/main" val="2647603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5A68-5D7E-F642-AFF5-9E7F034527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5076BC-451C-9540-90AE-C4EE276EAE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0CD2D3D-DC63-1146-BEA4-4D7766A683E2}"/>
              </a:ext>
            </a:extLst>
          </p:cNvPr>
          <p:cNvSpPr>
            <a:spLocks noGrp="1"/>
          </p:cNvSpPr>
          <p:nvPr>
            <p:ph type="ftr" sz="quarter" idx="11"/>
          </p:nvPr>
        </p:nvSpPr>
        <p:spPr/>
        <p:txBody>
          <a:bodyPr/>
          <a:lstStyle/>
          <a:p>
            <a:pPr algn="l"/>
            <a:r>
              <a:rPr lang="en-US" dirty="0"/>
              <a:t>© Brandon Hall Group 2021</a:t>
            </a:r>
          </a:p>
        </p:txBody>
      </p:sp>
      <p:sp>
        <p:nvSpPr>
          <p:cNvPr id="6" name="Slide Number Placeholder 5">
            <a:extLst>
              <a:ext uri="{FF2B5EF4-FFF2-40B4-BE49-F238E27FC236}">
                <a16:creationId xmlns:a16="http://schemas.microsoft.com/office/drawing/2014/main" id="{02485A29-A034-7849-88E2-484E2AFE281C}"/>
              </a:ext>
            </a:extLst>
          </p:cNvPr>
          <p:cNvSpPr>
            <a:spLocks noGrp="1"/>
          </p:cNvSpPr>
          <p:nvPr>
            <p:ph type="sldNum" sz="quarter" idx="12"/>
          </p:nvPr>
        </p:nvSpPr>
        <p:spPr/>
        <p:txBody>
          <a:bodyPr/>
          <a:lstStyle/>
          <a:p>
            <a:fld id="{30751096-E0B4-4947-A95B-CE461286D53A}" type="slidenum">
              <a:rPr lang="en-US" smtClean="0"/>
              <a:t>‹#›</a:t>
            </a:fld>
            <a:endParaRPr lang="en-US" dirty="0"/>
          </a:p>
        </p:txBody>
      </p:sp>
    </p:spTree>
    <p:extLst>
      <p:ext uri="{BB962C8B-B14F-4D97-AF65-F5344CB8AC3E}">
        <p14:creationId xmlns:p14="http://schemas.microsoft.com/office/powerpoint/2010/main" val="3621989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8EE8-F6D3-FB41-AEBD-EAB9BBDE09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8622F7-A242-5949-B91C-20D91BEBE1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8F5A42A-0ECA-6146-BCED-99CA987C0247}"/>
              </a:ext>
            </a:extLst>
          </p:cNvPr>
          <p:cNvSpPr>
            <a:spLocks noGrp="1"/>
          </p:cNvSpPr>
          <p:nvPr>
            <p:ph type="ftr" sz="quarter" idx="11"/>
          </p:nvPr>
        </p:nvSpPr>
        <p:spPr/>
        <p:txBody>
          <a:bodyPr/>
          <a:lstStyle/>
          <a:p>
            <a:pPr algn="l"/>
            <a:r>
              <a:rPr lang="en-US" dirty="0"/>
              <a:t>© Brandon Hall Group 2021</a:t>
            </a:r>
          </a:p>
        </p:txBody>
      </p:sp>
      <p:sp>
        <p:nvSpPr>
          <p:cNvPr id="6" name="Slide Number Placeholder 5">
            <a:extLst>
              <a:ext uri="{FF2B5EF4-FFF2-40B4-BE49-F238E27FC236}">
                <a16:creationId xmlns:a16="http://schemas.microsoft.com/office/drawing/2014/main" id="{9492E06E-3BF3-464D-91D8-7E133532138F}"/>
              </a:ext>
            </a:extLst>
          </p:cNvPr>
          <p:cNvSpPr>
            <a:spLocks noGrp="1"/>
          </p:cNvSpPr>
          <p:nvPr>
            <p:ph type="sldNum" sz="quarter" idx="12"/>
          </p:nvPr>
        </p:nvSpPr>
        <p:spPr/>
        <p:txBody>
          <a:bodyPr/>
          <a:lstStyle/>
          <a:p>
            <a:fld id="{30751096-E0B4-4947-A95B-CE461286D53A}" type="slidenum">
              <a:rPr lang="en-US" smtClean="0"/>
              <a:t>‹#›</a:t>
            </a:fld>
            <a:endParaRPr lang="en-US" dirty="0"/>
          </a:p>
        </p:txBody>
      </p:sp>
    </p:spTree>
    <p:extLst>
      <p:ext uri="{BB962C8B-B14F-4D97-AF65-F5344CB8AC3E}">
        <p14:creationId xmlns:p14="http://schemas.microsoft.com/office/powerpoint/2010/main" val="2365039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5553-A9F2-B149-82D5-19FDBE4DFD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065273-1142-364D-9525-AF0E2DAEF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ABF8421-2FFB-B447-A540-D6864D54C765}"/>
              </a:ext>
            </a:extLst>
          </p:cNvPr>
          <p:cNvSpPr>
            <a:spLocks noGrp="1"/>
          </p:cNvSpPr>
          <p:nvPr>
            <p:ph type="ftr" sz="quarter" idx="11"/>
          </p:nvPr>
        </p:nvSpPr>
        <p:spPr/>
        <p:txBody>
          <a:bodyPr/>
          <a:lstStyle/>
          <a:p>
            <a:pPr algn="l"/>
            <a:r>
              <a:rPr lang="en-US" dirty="0"/>
              <a:t>© Brandon Hall Group 2021</a:t>
            </a:r>
          </a:p>
        </p:txBody>
      </p:sp>
      <p:sp>
        <p:nvSpPr>
          <p:cNvPr id="6" name="Slide Number Placeholder 5">
            <a:extLst>
              <a:ext uri="{FF2B5EF4-FFF2-40B4-BE49-F238E27FC236}">
                <a16:creationId xmlns:a16="http://schemas.microsoft.com/office/drawing/2014/main" id="{C3A60080-670E-C94D-951F-CC481FA43557}"/>
              </a:ext>
            </a:extLst>
          </p:cNvPr>
          <p:cNvSpPr>
            <a:spLocks noGrp="1"/>
          </p:cNvSpPr>
          <p:nvPr>
            <p:ph type="sldNum" sz="quarter" idx="12"/>
          </p:nvPr>
        </p:nvSpPr>
        <p:spPr/>
        <p:txBody>
          <a:bodyPr/>
          <a:lstStyle/>
          <a:p>
            <a:fld id="{30751096-E0B4-4947-A95B-CE461286D53A}" type="slidenum">
              <a:rPr lang="en-US" smtClean="0"/>
              <a:t>‹#›</a:t>
            </a:fld>
            <a:endParaRPr lang="en-US" dirty="0"/>
          </a:p>
        </p:txBody>
      </p:sp>
    </p:spTree>
    <p:extLst>
      <p:ext uri="{BB962C8B-B14F-4D97-AF65-F5344CB8AC3E}">
        <p14:creationId xmlns:p14="http://schemas.microsoft.com/office/powerpoint/2010/main" val="320963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EF9104-D8A6-A848-8E08-49DB4C5EB7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77ADB9-75B3-B44E-9873-5986F45371E7}"/>
              </a:ext>
            </a:extLst>
          </p:cNvPr>
          <p:cNvSpPr>
            <a:spLocks noGrp="1"/>
          </p:cNvSpPr>
          <p:nvPr>
            <p:ph type="sldNum" sz="quarter" idx="12"/>
          </p:nvPr>
        </p:nvSpPr>
        <p:spPr/>
        <p:txBody>
          <a:bodyPr/>
          <a:lstStyle/>
          <a:p>
            <a:fld id="{15EE09D5-3188-8E4F-BB68-B726B0193435}" type="slidenum">
              <a:rPr lang="en-US" smtClean="0"/>
              <a:t>‹#›</a:t>
            </a:fld>
            <a:endParaRPr lang="en-US" dirty="0"/>
          </a:p>
        </p:txBody>
      </p:sp>
      <p:sp>
        <p:nvSpPr>
          <p:cNvPr id="8" name="Date Placeholder 7">
            <a:extLst>
              <a:ext uri="{FF2B5EF4-FFF2-40B4-BE49-F238E27FC236}">
                <a16:creationId xmlns:a16="http://schemas.microsoft.com/office/drawing/2014/main" id="{B3513C73-75F2-754A-A5CA-415D6B2D162C}"/>
              </a:ext>
            </a:extLst>
          </p:cNvPr>
          <p:cNvSpPr>
            <a:spLocks noGrp="1"/>
          </p:cNvSpPr>
          <p:nvPr>
            <p:ph type="dt" sz="half" idx="13"/>
          </p:nvPr>
        </p:nvSpPr>
        <p:spPr/>
        <p:txBody>
          <a:bodyPr/>
          <a:lstStyle/>
          <a:p>
            <a:endParaRPr lang="en-US" dirty="0"/>
          </a:p>
        </p:txBody>
      </p:sp>
      <p:sp>
        <p:nvSpPr>
          <p:cNvPr id="2" name="Title 1">
            <a:extLst>
              <a:ext uri="{FF2B5EF4-FFF2-40B4-BE49-F238E27FC236}">
                <a16:creationId xmlns:a16="http://schemas.microsoft.com/office/drawing/2014/main" id="{AC021446-03E3-F649-8C8F-A0A7B0C7BCE1}"/>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057124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7F2E2-CDBB-CA46-9991-10191A8BAD2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38A328D-51AD-8F40-8A53-25EC6C5D97AD}"/>
              </a:ext>
            </a:extLst>
          </p:cNvPr>
          <p:cNvSpPr>
            <a:spLocks noGrp="1"/>
          </p:cNvSpPr>
          <p:nvPr>
            <p:ph type="ftr" sz="quarter" idx="11"/>
          </p:nvPr>
        </p:nvSpPr>
        <p:spPr/>
        <p:txBody>
          <a:bodyPr/>
          <a:lstStyle/>
          <a:p>
            <a:pPr algn="l"/>
            <a:r>
              <a:rPr lang="en-US" dirty="0"/>
              <a:t>© Brandon Hall Group 2021</a:t>
            </a:r>
          </a:p>
        </p:txBody>
      </p:sp>
      <p:sp>
        <p:nvSpPr>
          <p:cNvPr id="5" name="Slide Number Placeholder 4">
            <a:extLst>
              <a:ext uri="{FF2B5EF4-FFF2-40B4-BE49-F238E27FC236}">
                <a16:creationId xmlns:a16="http://schemas.microsoft.com/office/drawing/2014/main" id="{C3E15210-592C-A949-A0A6-2F2FE4019F1F}"/>
              </a:ext>
            </a:extLst>
          </p:cNvPr>
          <p:cNvSpPr>
            <a:spLocks noGrp="1"/>
          </p:cNvSpPr>
          <p:nvPr>
            <p:ph type="sldNum" sz="quarter" idx="12"/>
          </p:nvPr>
        </p:nvSpPr>
        <p:spPr/>
        <p:txBody>
          <a:bodyPr/>
          <a:lstStyle/>
          <a:p>
            <a:fld id="{30751096-E0B4-4947-A95B-CE461286D53A}" type="slidenum">
              <a:rPr lang="en-US" smtClean="0"/>
              <a:t>‹#›</a:t>
            </a:fld>
            <a:endParaRPr lang="en-US" dirty="0"/>
          </a:p>
        </p:txBody>
      </p:sp>
    </p:spTree>
    <p:extLst>
      <p:ext uri="{BB962C8B-B14F-4D97-AF65-F5344CB8AC3E}">
        <p14:creationId xmlns:p14="http://schemas.microsoft.com/office/powerpoint/2010/main" val="229299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6E2411-2AE2-BA4B-9456-2C26C09884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55202" y="0"/>
            <a:ext cx="7136798" cy="6858000"/>
          </a:xfrm>
          <a:prstGeom prst="rect">
            <a:avLst/>
          </a:prstGeom>
        </p:spPr>
      </p:pic>
      <p:grpSp>
        <p:nvGrpSpPr>
          <p:cNvPr id="7" name="Group 6">
            <a:extLst>
              <a:ext uri="{FF2B5EF4-FFF2-40B4-BE49-F238E27FC236}">
                <a16:creationId xmlns:a16="http://schemas.microsoft.com/office/drawing/2014/main" id="{10FA84C1-1E5F-0443-86A4-832F61ADC535}"/>
              </a:ext>
            </a:extLst>
          </p:cNvPr>
          <p:cNvGrpSpPr/>
          <p:nvPr userDrawn="1"/>
        </p:nvGrpSpPr>
        <p:grpSpPr>
          <a:xfrm>
            <a:off x="1231521" y="0"/>
            <a:ext cx="7812083" cy="6858000"/>
            <a:chOff x="-801683" y="0"/>
            <a:chExt cx="7812083" cy="6858000"/>
          </a:xfrm>
        </p:grpSpPr>
        <p:sp>
          <p:nvSpPr>
            <p:cNvPr id="8" name="Parallelogram 7">
              <a:extLst>
                <a:ext uri="{FF2B5EF4-FFF2-40B4-BE49-F238E27FC236}">
                  <a16:creationId xmlns:a16="http://schemas.microsoft.com/office/drawing/2014/main" id="{E2324ACA-03C2-D243-A103-F953D01FAE43}"/>
                </a:ext>
              </a:extLst>
            </p:cNvPr>
            <p:cNvSpPr/>
            <p:nvPr userDrawn="1"/>
          </p:nvSpPr>
          <p:spPr>
            <a:xfrm>
              <a:off x="2895600" y="0"/>
              <a:ext cx="4114800" cy="6858000"/>
            </a:xfrm>
            <a:prstGeom prst="parallelogram">
              <a:avLst>
                <a:gd name="adj" fmla="val 51667"/>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92DCF364-6D5C-B840-99DC-1563058897DE}"/>
                </a:ext>
              </a:extLst>
            </p:cNvPr>
            <p:cNvSpPr/>
            <p:nvPr userDrawn="1"/>
          </p:nvSpPr>
          <p:spPr>
            <a:xfrm>
              <a:off x="-801683" y="0"/>
              <a:ext cx="7784275" cy="6858000"/>
            </a:xfrm>
            <a:prstGeom prst="parallelogram">
              <a:avLst>
                <a:gd name="adj" fmla="val 310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AA47F2E2-CDBB-CA46-9991-10191A8BAD2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38A328D-51AD-8F40-8A53-25EC6C5D97AD}"/>
              </a:ext>
            </a:extLst>
          </p:cNvPr>
          <p:cNvSpPr>
            <a:spLocks noGrp="1"/>
          </p:cNvSpPr>
          <p:nvPr>
            <p:ph type="ftr" sz="quarter" idx="11"/>
          </p:nvPr>
        </p:nvSpPr>
        <p:spPr/>
        <p:txBody>
          <a:bodyPr/>
          <a:lstStyle/>
          <a:p>
            <a:pPr algn="l"/>
            <a:r>
              <a:rPr lang="en-US" dirty="0"/>
              <a:t>© Brandon Hall Group 2021</a:t>
            </a:r>
          </a:p>
        </p:txBody>
      </p:sp>
      <p:sp>
        <p:nvSpPr>
          <p:cNvPr id="5" name="Slide Number Placeholder 4">
            <a:extLst>
              <a:ext uri="{FF2B5EF4-FFF2-40B4-BE49-F238E27FC236}">
                <a16:creationId xmlns:a16="http://schemas.microsoft.com/office/drawing/2014/main" id="{C3E15210-592C-A949-A0A6-2F2FE4019F1F}"/>
              </a:ext>
            </a:extLst>
          </p:cNvPr>
          <p:cNvSpPr>
            <a:spLocks noGrp="1"/>
          </p:cNvSpPr>
          <p:nvPr>
            <p:ph type="sldNum" sz="quarter" idx="12"/>
          </p:nvPr>
        </p:nvSpPr>
        <p:spPr/>
        <p:txBody>
          <a:bodyPr/>
          <a:lstStyle/>
          <a:p>
            <a:fld id="{30751096-E0B4-4947-A95B-CE461286D53A}" type="slidenum">
              <a:rPr lang="en-US" smtClean="0"/>
              <a:t>‹#›</a:t>
            </a:fld>
            <a:endParaRPr lang="en-US" dirty="0"/>
          </a:p>
        </p:txBody>
      </p:sp>
    </p:spTree>
    <p:extLst>
      <p:ext uri="{BB962C8B-B14F-4D97-AF65-F5344CB8AC3E}">
        <p14:creationId xmlns:p14="http://schemas.microsoft.com/office/powerpoint/2010/main" val="367571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A958D0-00D2-DE4C-A428-39C34418E664}"/>
              </a:ext>
            </a:extLst>
          </p:cNvPr>
          <p:cNvSpPr>
            <a:spLocks noGrp="1"/>
          </p:cNvSpPr>
          <p:nvPr>
            <p:ph type="ftr" sz="quarter" idx="11"/>
          </p:nvPr>
        </p:nvSpPr>
        <p:spPr/>
        <p:txBody>
          <a:bodyPr/>
          <a:lstStyle/>
          <a:p>
            <a:pPr algn="l"/>
            <a:r>
              <a:rPr lang="en-US" dirty="0"/>
              <a:t>© Brandon Hall Group 2021</a:t>
            </a:r>
          </a:p>
        </p:txBody>
      </p:sp>
      <p:sp>
        <p:nvSpPr>
          <p:cNvPr id="4" name="Slide Number Placeholder 3">
            <a:extLst>
              <a:ext uri="{FF2B5EF4-FFF2-40B4-BE49-F238E27FC236}">
                <a16:creationId xmlns:a16="http://schemas.microsoft.com/office/drawing/2014/main" id="{785F8A5B-4907-1F44-A0B0-69812472CD70}"/>
              </a:ext>
            </a:extLst>
          </p:cNvPr>
          <p:cNvSpPr>
            <a:spLocks noGrp="1"/>
          </p:cNvSpPr>
          <p:nvPr>
            <p:ph type="sldNum" sz="quarter" idx="12"/>
          </p:nvPr>
        </p:nvSpPr>
        <p:spPr/>
        <p:txBody>
          <a:bodyPr/>
          <a:lstStyle/>
          <a:p>
            <a:fld id="{30751096-E0B4-4947-A95B-CE461286D53A}" type="slidenum">
              <a:rPr lang="en-US" smtClean="0"/>
              <a:t>‹#›</a:t>
            </a:fld>
            <a:endParaRPr lang="en-US" dirty="0"/>
          </a:p>
        </p:txBody>
      </p:sp>
    </p:spTree>
    <p:extLst>
      <p:ext uri="{BB962C8B-B14F-4D97-AF65-F5344CB8AC3E}">
        <p14:creationId xmlns:p14="http://schemas.microsoft.com/office/powerpoint/2010/main" val="378235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65162"/>
            <a:ext cx="7249160" cy="2387600"/>
          </a:xfrm>
        </p:spPr>
        <p:txBody>
          <a:bodyPr anchor="ctr"/>
          <a:lstStyle>
            <a:lvl1pPr algn="l">
              <a:defRPr sz="6000" b="1">
                <a:solidFill>
                  <a:srgbClr val="073763"/>
                </a:solidFill>
                <a:latin typeface="+mn-lt"/>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EEC580BD-F276-4C5D-B77A-7631844BDE28}" type="slidenum">
              <a:rPr lang="en-US" smtClean="0"/>
              <a:pPr/>
              <a:t>‹#›</a:t>
            </a:fld>
            <a:endParaRPr lang="en-US" dirty="0"/>
          </a:p>
        </p:txBody>
      </p:sp>
    </p:spTree>
    <p:extLst>
      <p:ext uri="{BB962C8B-B14F-4D97-AF65-F5344CB8AC3E}">
        <p14:creationId xmlns:p14="http://schemas.microsoft.com/office/powerpoint/2010/main" val="307644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F5AF380-AE06-2E4C-8F9F-8DCB7308520F}"/>
              </a:ext>
            </a:extLst>
          </p:cNvPr>
          <p:cNvSpPr>
            <a:spLocks noGrp="1"/>
          </p:cNvSpPr>
          <p:nvPr>
            <p:ph type="ftr" sz="quarter" idx="11"/>
          </p:nvPr>
        </p:nvSpPr>
        <p:spPr/>
        <p:txBody>
          <a:bodyPr/>
          <a:lstStyle>
            <a:lvl1pPr>
              <a:defRPr>
                <a:solidFill>
                  <a:schemeClr val="bg1"/>
                </a:solidFill>
              </a:defRPr>
            </a:lvl1pPr>
          </a:lstStyle>
          <a:p>
            <a:pPr algn="l"/>
            <a:r>
              <a:rPr lang="en-US" dirty="0"/>
              <a:t>© Brandon Hall Group 2021</a:t>
            </a:r>
          </a:p>
        </p:txBody>
      </p:sp>
      <p:sp>
        <p:nvSpPr>
          <p:cNvPr id="4" name="Slide Number Placeholder 3">
            <a:extLst>
              <a:ext uri="{FF2B5EF4-FFF2-40B4-BE49-F238E27FC236}">
                <a16:creationId xmlns:a16="http://schemas.microsoft.com/office/drawing/2014/main" id="{9872A247-F15A-9940-8B8E-20CE44D4E1B2}"/>
              </a:ext>
            </a:extLst>
          </p:cNvPr>
          <p:cNvSpPr>
            <a:spLocks noGrp="1"/>
          </p:cNvSpPr>
          <p:nvPr>
            <p:ph type="sldNum" sz="quarter" idx="12"/>
          </p:nvPr>
        </p:nvSpPr>
        <p:spPr/>
        <p:txBody>
          <a:bodyPr/>
          <a:lstStyle>
            <a:lvl1pPr>
              <a:defRPr>
                <a:solidFill>
                  <a:srgbClr val="898989"/>
                </a:solidFill>
              </a:defRPr>
            </a:lvl1pPr>
          </a:lstStyle>
          <a:p>
            <a:fld id="{504882C3-397D-3D4A-B40C-62926BDA13AA}" type="slidenum">
              <a:rPr lang="en-US" smtClean="0"/>
              <a:pPr/>
              <a:t>‹#›</a:t>
            </a:fld>
            <a:endParaRPr lang="en-US" dirty="0"/>
          </a:p>
        </p:txBody>
      </p:sp>
    </p:spTree>
    <p:extLst>
      <p:ext uri="{BB962C8B-B14F-4D97-AF65-F5344CB8AC3E}">
        <p14:creationId xmlns:p14="http://schemas.microsoft.com/office/powerpoint/2010/main" val="289790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C266-33EE-FD4D-98BF-AD390175B1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C1CD8F-DFF6-DE45-B0B8-DF81C11FF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EEB194B-34BA-3243-AB05-CFD443695F19}"/>
              </a:ext>
            </a:extLst>
          </p:cNvPr>
          <p:cNvSpPr>
            <a:spLocks noGrp="1"/>
          </p:cNvSpPr>
          <p:nvPr>
            <p:ph type="ftr" sz="quarter" idx="11"/>
          </p:nvPr>
        </p:nvSpPr>
        <p:spPr>
          <a:xfrm>
            <a:off x="838200" y="6356350"/>
            <a:ext cx="4114800" cy="365125"/>
          </a:xfrm>
          <a:prstGeom prst="rect">
            <a:avLst/>
          </a:prstGeom>
        </p:spPr>
        <p:txBody>
          <a:bodyPr/>
          <a:lstStyle/>
          <a:p>
            <a:pPr algn="l"/>
            <a:r>
              <a:rPr lang="en-US" dirty="0"/>
              <a:t>© Brandon Hall Group 2021</a:t>
            </a:r>
          </a:p>
        </p:txBody>
      </p:sp>
      <p:sp>
        <p:nvSpPr>
          <p:cNvPr id="6" name="Slide Number Placeholder 5">
            <a:extLst>
              <a:ext uri="{FF2B5EF4-FFF2-40B4-BE49-F238E27FC236}">
                <a16:creationId xmlns:a16="http://schemas.microsoft.com/office/drawing/2014/main" id="{EE8E7C0C-150A-B645-A274-D4CFE16F294B}"/>
              </a:ext>
            </a:extLst>
          </p:cNvPr>
          <p:cNvSpPr>
            <a:spLocks noGrp="1"/>
          </p:cNvSpPr>
          <p:nvPr>
            <p:ph type="sldNum" sz="quarter" idx="12"/>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187398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ABEB-2726-9B42-8E5D-DDB0A9AB2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2B3324-C547-8742-BC36-441DE138C7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2636F6-A3C1-814A-8729-B690A737C5D4}"/>
              </a:ext>
            </a:extLst>
          </p:cNvPr>
          <p:cNvSpPr>
            <a:spLocks noGrp="1"/>
          </p:cNvSpPr>
          <p:nvPr>
            <p:ph type="ftr" sz="quarter" idx="11"/>
          </p:nvPr>
        </p:nvSpPr>
        <p:spPr>
          <a:xfrm>
            <a:off x="838200" y="6356349"/>
            <a:ext cx="4114800" cy="365125"/>
          </a:xfrm>
          <a:prstGeom prst="rect">
            <a:avLst/>
          </a:prstGeom>
        </p:spPr>
        <p:txBody>
          <a:bodyPr/>
          <a:lstStyle/>
          <a:p>
            <a:pPr algn="l"/>
            <a:r>
              <a:rPr lang="en-US" dirty="0"/>
              <a:t>© Brandon Hall Group 2021</a:t>
            </a:r>
          </a:p>
        </p:txBody>
      </p:sp>
      <p:sp>
        <p:nvSpPr>
          <p:cNvPr id="6" name="Slide Number Placeholder 5">
            <a:extLst>
              <a:ext uri="{FF2B5EF4-FFF2-40B4-BE49-F238E27FC236}">
                <a16:creationId xmlns:a16="http://schemas.microsoft.com/office/drawing/2014/main" id="{5ED6DC11-8A18-254A-9E8D-306190689DBD}"/>
              </a:ext>
            </a:extLst>
          </p:cNvPr>
          <p:cNvSpPr>
            <a:spLocks noGrp="1"/>
          </p:cNvSpPr>
          <p:nvPr>
            <p:ph type="sldNum" sz="quarter" idx="12"/>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120690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9EAF6-254B-0740-A5C5-F801A07C34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A0597-C1BE-6F49-B46F-53193AC102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89140E6-1954-3444-A770-FEBFB260B8A0}"/>
              </a:ext>
            </a:extLst>
          </p:cNvPr>
          <p:cNvSpPr>
            <a:spLocks noGrp="1"/>
          </p:cNvSpPr>
          <p:nvPr>
            <p:ph type="ftr" sz="quarter" idx="11"/>
          </p:nvPr>
        </p:nvSpPr>
        <p:spPr>
          <a:xfrm>
            <a:off x="838200" y="6356350"/>
            <a:ext cx="4114800" cy="365125"/>
          </a:xfrm>
          <a:prstGeom prst="rect">
            <a:avLst/>
          </a:prstGeom>
        </p:spPr>
        <p:txBody>
          <a:bodyPr/>
          <a:lstStyle/>
          <a:p>
            <a:pPr algn="l"/>
            <a:r>
              <a:rPr lang="en-US" dirty="0"/>
              <a:t>© Brandon Hall Group 2021</a:t>
            </a:r>
          </a:p>
        </p:txBody>
      </p:sp>
      <p:sp>
        <p:nvSpPr>
          <p:cNvPr id="6" name="Slide Number Placeholder 5">
            <a:extLst>
              <a:ext uri="{FF2B5EF4-FFF2-40B4-BE49-F238E27FC236}">
                <a16:creationId xmlns:a16="http://schemas.microsoft.com/office/drawing/2014/main" id="{C14F22C0-F08A-C14E-8718-AA5E5FB44F32}"/>
              </a:ext>
            </a:extLst>
          </p:cNvPr>
          <p:cNvSpPr>
            <a:spLocks noGrp="1"/>
          </p:cNvSpPr>
          <p:nvPr>
            <p:ph type="sldNum" sz="quarter" idx="12"/>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414155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1B9D8-7FA2-5949-9BCE-B9FC2F2809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4131AE-32CD-9744-9C0D-8F7EAFA210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85106B-F958-9342-805A-B63BB29300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1B94E45-13D3-D847-8F83-295A024F2A84}"/>
              </a:ext>
            </a:extLst>
          </p:cNvPr>
          <p:cNvSpPr>
            <a:spLocks noGrp="1"/>
          </p:cNvSpPr>
          <p:nvPr>
            <p:ph type="ftr" sz="quarter" idx="11"/>
          </p:nvPr>
        </p:nvSpPr>
        <p:spPr>
          <a:xfrm>
            <a:off x="838200" y="6356350"/>
            <a:ext cx="4114800" cy="365125"/>
          </a:xfrm>
          <a:prstGeom prst="rect">
            <a:avLst/>
          </a:prstGeom>
        </p:spPr>
        <p:txBody>
          <a:bodyPr/>
          <a:lstStyle/>
          <a:p>
            <a:pPr algn="l"/>
            <a:r>
              <a:rPr lang="en-US" dirty="0"/>
              <a:t>© Brandon Hall Group 2021</a:t>
            </a:r>
          </a:p>
        </p:txBody>
      </p:sp>
      <p:sp>
        <p:nvSpPr>
          <p:cNvPr id="7" name="Slide Number Placeholder 6">
            <a:extLst>
              <a:ext uri="{FF2B5EF4-FFF2-40B4-BE49-F238E27FC236}">
                <a16:creationId xmlns:a16="http://schemas.microsoft.com/office/drawing/2014/main" id="{D5688EA1-EBBB-484A-AD61-E406C83A0D06}"/>
              </a:ext>
            </a:extLst>
          </p:cNvPr>
          <p:cNvSpPr>
            <a:spLocks noGrp="1"/>
          </p:cNvSpPr>
          <p:nvPr>
            <p:ph type="sldNum" sz="quarter" idx="12"/>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951267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4.xml"/><Relationship Id="rId7" Type="http://schemas.openxmlformats.org/officeDocument/2006/relationships/image" Target="../media/image14.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9.xml"/><Relationship Id="rId7"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6D1189-CCA0-E948-9267-62E8600B22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25ECBD-C15A-8F49-90EF-2BA1D2561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9D899-4731-9D44-9A46-2983424FE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AFDD6C3-586E-854A-8C76-E3D3F597A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Brandon Hall Group 2021</a:t>
            </a:r>
          </a:p>
        </p:txBody>
      </p:sp>
      <p:sp>
        <p:nvSpPr>
          <p:cNvPr id="6" name="Slide Number Placeholder 5">
            <a:extLst>
              <a:ext uri="{FF2B5EF4-FFF2-40B4-BE49-F238E27FC236}">
                <a16:creationId xmlns:a16="http://schemas.microsoft.com/office/drawing/2014/main" id="{5D2EC9EA-3414-744D-8F2E-23CD5F6A5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580BD-F276-4C5D-B77A-7631844BDE28}" type="slidenum">
              <a:rPr lang="en-US" smtClean="0"/>
              <a:pPr/>
              <a:t>‹#›</a:t>
            </a:fld>
            <a:endParaRPr lang="en-US" dirty="0"/>
          </a:p>
        </p:txBody>
      </p:sp>
    </p:spTree>
    <p:extLst>
      <p:ext uri="{BB962C8B-B14F-4D97-AF65-F5344CB8AC3E}">
        <p14:creationId xmlns:p14="http://schemas.microsoft.com/office/powerpoint/2010/main" val="111468857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32" r:id="rId4"/>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6FCE91F-BDD2-AA45-B1C1-AB63D17A9AC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pPr algn="l"/>
            <a:r>
              <a:rPr lang="en-US" dirty="0"/>
              <a:t>© Brandon Hall Group 2021</a:t>
            </a:r>
          </a:p>
        </p:txBody>
      </p:sp>
      <p:sp>
        <p:nvSpPr>
          <p:cNvPr id="2" name="Title Placeholder 1">
            <a:extLst>
              <a:ext uri="{FF2B5EF4-FFF2-40B4-BE49-F238E27FC236}">
                <a16:creationId xmlns:a16="http://schemas.microsoft.com/office/drawing/2014/main" id="{EB03AFAF-1DE1-F04F-9FC0-67E061820D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C2B251-4448-7140-B0A4-08BDB0CA2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CFE95A2-54BE-D843-A021-9B49D8D90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fld id="{504882C3-397D-3D4A-B40C-62926BDA13AA}" type="slidenum">
              <a:rPr lang="en-US" smtClean="0"/>
              <a:pPr/>
              <a:t>‹#›</a:t>
            </a:fld>
            <a:endParaRPr lang="en-US" dirty="0"/>
          </a:p>
        </p:txBody>
      </p:sp>
    </p:spTree>
    <p:extLst>
      <p:ext uri="{BB962C8B-B14F-4D97-AF65-F5344CB8AC3E}">
        <p14:creationId xmlns:p14="http://schemas.microsoft.com/office/powerpoint/2010/main" val="886118990"/>
      </p:ext>
    </p:extLst>
  </p:cSld>
  <p:clrMap bg1="lt1" tx1="dk1" bg2="lt2" tx2="dk2" accent1="accent1" accent2="accent2" accent3="accent3" accent4="accent4" accent5="accent5" accent6="accent6" hlink="hlink" folHlink="folHlink"/>
  <p:sldLayoutIdLst>
    <p:sldLayoutId id="2147483699" r:id="rId1"/>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D100547-0FDB-AE45-A827-EF78FEE138C9}"/>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 Brandon Hall Group 2021</a:t>
            </a:r>
          </a:p>
        </p:txBody>
      </p:sp>
      <p:sp>
        <p:nvSpPr>
          <p:cNvPr id="2" name="Title Placeholder 1">
            <a:extLst>
              <a:ext uri="{FF2B5EF4-FFF2-40B4-BE49-F238E27FC236}">
                <a16:creationId xmlns:a16="http://schemas.microsoft.com/office/drawing/2014/main" id="{3A3CB327-C746-7842-B564-AF56D76622E9}"/>
              </a:ext>
            </a:extLst>
          </p:cNvPr>
          <p:cNvSpPr>
            <a:spLocks noGrp="1"/>
          </p:cNvSpPr>
          <p:nvPr>
            <p:ph type="title"/>
          </p:nvPr>
        </p:nvSpPr>
        <p:spPr>
          <a:xfrm>
            <a:off x="838200" y="236827"/>
            <a:ext cx="10515600" cy="144130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198B6E-FE5A-274C-AF75-A89F6172B5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53D9415-DF3E-8A46-82BA-8195202DC7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AD8D9-46E4-EB4E-865F-E5AC3B85113C}" type="slidenum">
              <a:rPr lang="en-US" smtClean="0"/>
              <a:t>‹#›</a:t>
            </a:fld>
            <a:endParaRPr lang="en-US" dirty="0"/>
          </a:p>
        </p:txBody>
      </p:sp>
      <p:grpSp>
        <p:nvGrpSpPr>
          <p:cNvPr id="10" name="Group 9">
            <a:extLst>
              <a:ext uri="{FF2B5EF4-FFF2-40B4-BE49-F238E27FC236}">
                <a16:creationId xmlns:a16="http://schemas.microsoft.com/office/drawing/2014/main" id="{4EBEF827-EB2F-FC4A-AAC2-32306D2EA1AB}"/>
              </a:ext>
            </a:extLst>
          </p:cNvPr>
          <p:cNvGrpSpPr/>
          <p:nvPr/>
        </p:nvGrpSpPr>
        <p:grpSpPr>
          <a:xfrm>
            <a:off x="-11875" y="249383"/>
            <a:ext cx="838200" cy="546264"/>
            <a:chOff x="-11875" y="249383"/>
            <a:chExt cx="838200" cy="546264"/>
          </a:xfrm>
        </p:grpSpPr>
        <p:sp>
          <p:nvSpPr>
            <p:cNvPr id="7" name="Rectangle 6">
              <a:extLst>
                <a:ext uri="{FF2B5EF4-FFF2-40B4-BE49-F238E27FC236}">
                  <a16:creationId xmlns:a16="http://schemas.microsoft.com/office/drawing/2014/main" id="{5E91BD91-FC47-4F40-9A27-7D07390CF24A}"/>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close up of a logo&#10;&#10;Description automatically generated">
              <a:extLst>
                <a:ext uri="{FF2B5EF4-FFF2-40B4-BE49-F238E27FC236}">
                  <a16:creationId xmlns:a16="http://schemas.microsoft.com/office/drawing/2014/main" id="{D328CC72-291E-EB48-9096-780B876ED2C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Tree>
    <p:extLst>
      <p:ext uri="{BB962C8B-B14F-4D97-AF65-F5344CB8AC3E}">
        <p14:creationId xmlns:p14="http://schemas.microsoft.com/office/powerpoint/2010/main" val="38938919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33" r:id="rId7"/>
    <p:sldLayoutId id="2147483734" r:id="rId8"/>
    <p:sldLayoutId id="2147483735" r:id="rId9"/>
    <p:sldLayoutId id="2147483736" r:id="rId10"/>
    <p:sldLayoutId id="2147483707" r:id="rId11"/>
    <p:sldLayoutId id="2147483712" r:id="rId12"/>
  </p:sldLayoutIdLst>
  <p:hf hdr="0" dt="0"/>
  <p:txStyles>
    <p:titleStyle>
      <a:lvl1pPr algn="l" defTabSz="914400" rtl="0" eaLnBrk="1" latinLnBrk="0" hangingPunct="1">
        <a:lnSpc>
          <a:spcPct val="90000"/>
        </a:lnSpc>
        <a:spcBef>
          <a:spcPct val="0"/>
        </a:spcBef>
        <a:buNone/>
        <a:defRPr sz="3600" kern="1200">
          <a:solidFill>
            <a:srgbClr val="07376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F083C1-45F9-1740-9AAE-A14B7833333A}"/>
              </a:ext>
            </a:extLst>
          </p:cNvPr>
          <p:cNvSpPr>
            <a:spLocks noGrp="1"/>
          </p:cNvSpPr>
          <p:nvPr>
            <p:ph type="title"/>
          </p:nvPr>
        </p:nvSpPr>
        <p:spPr>
          <a:xfrm>
            <a:off x="838200" y="193963"/>
            <a:ext cx="10515600" cy="144130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B6FB3A69-9D99-984F-81B5-B5B2E79041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A54EBFB-69CB-4A40-A348-B8499BE761FE}"/>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 Brandon Hall Group 2021</a:t>
            </a:r>
          </a:p>
        </p:txBody>
      </p:sp>
      <p:sp>
        <p:nvSpPr>
          <p:cNvPr id="6" name="Slide Number Placeholder 5">
            <a:extLst>
              <a:ext uri="{FF2B5EF4-FFF2-40B4-BE49-F238E27FC236}">
                <a16:creationId xmlns:a16="http://schemas.microsoft.com/office/drawing/2014/main" id="{0D50215D-2E77-B047-802E-95EB7A9D8E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25370-CF8D-F244-BE5C-28F3BDEB537F}" type="slidenum">
              <a:rPr lang="en-US" smtClean="0"/>
              <a:t>‹#›</a:t>
            </a:fld>
            <a:endParaRPr lang="en-US" dirty="0"/>
          </a:p>
        </p:txBody>
      </p:sp>
      <p:grpSp>
        <p:nvGrpSpPr>
          <p:cNvPr id="8" name="Group 7">
            <a:extLst>
              <a:ext uri="{FF2B5EF4-FFF2-40B4-BE49-F238E27FC236}">
                <a16:creationId xmlns:a16="http://schemas.microsoft.com/office/drawing/2014/main" id="{4DAE102C-D0FB-8242-962E-40C4EC8DC1B5}"/>
              </a:ext>
            </a:extLst>
          </p:cNvPr>
          <p:cNvGrpSpPr/>
          <p:nvPr/>
        </p:nvGrpSpPr>
        <p:grpSpPr>
          <a:xfrm>
            <a:off x="-11875" y="249383"/>
            <a:ext cx="838200" cy="546264"/>
            <a:chOff x="-11875" y="249383"/>
            <a:chExt cx="838200" cy="546264"/>
          </a:xfrm>
        </p:grpSpPr>
        <p:sp>
          <p:nvSpPr>
            <p:cNvPr id="9" name="Rectangle 8">
              <a:extLst>
                <a:ext uri="{FF2B5EF4-FFF2-40B4-BE49-F238E27FC236}">
                  <a16:creationId xmlns:a16="http://schemas.microsoft.com/office/drawing/2014/main" id="{FD9B65EA-8AB6-EC47-A751-2EDD011FE199}"/>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 up of a logo&#10;&#10;Description automatically generated">
              <a:extLst>
                <a:ext uri="{FF2B5EF4-FFF2-40B4-BE49-F238E27FC236}">
                  <a16:creationId xmlns:a16="http://schemas.microsoft.com/office/drawing/2014/main" id="{06AD9AD1-3B63-2946-841D-0692182FF93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Tree>
    <p:extLst>
      <p:ext uri="{BB962C8B-B14F-4D97-AF65-F5344CB8AC3E}">
        <p14:creationId xmlns:p14="http://schemas.microsoft.com/office/powerpoint/2010/main" val="25765728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dt="0"/>
  <p:txStyles>
    <p:titleStyle>
      <a:lvl1pPr algn="l" defTabSz="914400" rtl="0" eaLnBrk="1" latinLnBrk="0" hangingPunct="1">
        <a:lnSpc>
          <a:spcPct val="90000"/>
        </a:lnSpc>
        <a:spcBef>
          <a:spcPct val="0"/>
        </a:spcBef>
        <a:buNone/>
        <a:defRPr sz="3600" kern="1200">
          <a:solidFill>
            <a:srgbClr val="07376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61A8ADA-0E07-4E41-821D-0A33E4B539F1}"/>
              </a:ext>
            </a:extLst>
          </p:cNvPr>
          <p:cNvGrpSpPr/>
          <p:nvPr/>
        </p:nvGrpSpPr>
        <p:grpSpPr>
          <a:xfrm>
            <a:off x="-11875" y="249383"/>
            <a:ext cx="838200" cy="546264"/>
            <a:chOff x="-11875" y="249383"/>
            <a:chExt cx="838200" cy="546264"/>
          </a:xfrm>
        </p:grpSpPr>
        <p:sp>
          <p:nvSpPr>
            <p:cNvPr id="11" name="Rectangle 10">
              <a:extLst>
                <a:ext uri="{FF2B5EF4-FFF2-40B4-BE49-F238E27FC236}">
                  <a16:creationId xmlns:a16="http://schemas.microsoft.com/office/drawing/2014/main" id="{CD291CE7-7E8B-024D-A3C4-1AECDACDDB88}"/>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A54A0FAE-529D-6F45-9FA9-8F983549DA9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
        <p:nvSpPr>
          <p:cNvPr id="5" name="Footer Placeholder 4">
            <a:extLst>
              <a:ext uri="{FF2B5EF4-FFF2-40B4-BE49-F238E27FC236}">
                <a16:creationId xmlns:a16="http://schemas.microsoft.com/office/drawing/2014/main" id="{EE93A66A-0892-374C-BA8F-E10A61BDE538}"/>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 Brandon Hall Group 2021</a:t>
            </a:r>
          </a:p>
        </p:txBody>
      </p:sp>
      <p:sp>
        <p:nvSpPr>
          <p:cNvPr id="2" name="Title Placeholder 1">
            <a:extLst>
              <a:ext uri="{FF2B5EF4-FFF2-40B4-BE49-F238E27FC236}">
                <a16:creationId xmlns:a16="http://schemas.microsoft.com/office/drawing/2014/main" id="{3E03701D-2EB4-EA4F-86F5-F7B206A60806}"/>
              </a:ext>
            </a:extLst>
          </p:cNvPr>
          <p:cNvSpPr>
            <a:spLocks noGrp="1"/>
          </p:cNvSpPr>
          <p:nvPr>
            <p:ph type="title"/>
          </p:nvPr>
        </p:nvSpPr>
        <p:spPr>
          <a:xfrm>
            <a:off x="838200" y="207818"/>
            <a:ext cx="10515600" cy="144130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A518A662-076D-F04D-A477-269088C17B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ED32DB0-914D-B140-909A-48FBC84903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871C2-DD68-5F49-978E-7AAFBA8D806E}" type="slidenum">
              <a:rPr lang="en-US" smtClean="0"/>
              <a:t>‹#›</a:t>
            </a:fld>
            <a:endParaRPr lang="en-US" dirty="0"/>
          </a:p>
        </p:txBody>
      </p:sp>
    </p:spTree>
    <p:extLst>
      <p:ext uri="{BB962C8B-B14F-4D97-AF65-F5344CB8AC3E}">
        <p14:creationId xmlns:p14="http://schemas.microsoft.com/office/powerpoint/2010/main" val="174983411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hf hdr="0" dt="0"/>
  <p:txStyles>
    <p:titleStyle>
      <a:lvl1pPr algn="l" defTabSz="914400" rtl="0" eaLnBrk="1" latinLnBrk="0" hangingPunct="1">
        <a:lnSpc>
          <a:spcPct val="90000"/>
        </a:lnSpc>
        <a:spcBef>
          <a:spcPct val="0"/>
        </a:spcBef>
        <a:buNone/>
        <a:defRPr sz="3600" kern="1200">
          <a:solidFill>
            <a:srgbClr val="07376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17BE818-5A58-DB46-B5CC-751B3E14F5ED}"/>
              </a:ext>
            </a:extLst>
          </p:cNvPr>
          <p:cNvGrpSpPr/>
          <p:nvPr/>
        </p:nvGrpSpPr>
        <p:grpSpPr>
          <a:xfrm>
            <a:off x="-11875" y="249383"/>
            <a:ext cx="838200" cy="546264"/>
            <a:chOff x="-11875" y="249383"/>
            <a:chExt cx="838200" cy="546264"/>
          </a:xfrm>
        </p:grpSpPr>
        <p:sp>
          <p:nvSpPr>
            <p:cNvPr id="11" name="Rectangle 10">
              <a:extLst>
                <a:ext uri="{FF2B5EF4-FFF2-40B4-BE49-F238E27FC236}">
                  <a16:creationId xmlns:a16="http://schemas.microsoft.com/office/drawing/2014/main" id="{524A1634-50F3-9C4D-B2F3-F2916F230E2B}"/>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18C6B66F-7B86-F34A-AF44-616D20DD91A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
        <p:nvSpPr>
          <p:cNvPr id="2" name="Title Placeholder 1">
            <a:extLst>
              <a:ext uri="{FF2B5EF4-FFF2-40B4-BE49-F238E27FC236}">
                <a16:creationId xmlns:a16="http://schemas.microsoft.com/office/drawing/2014/main" id="{8B27C83E-DD2C-B945-BFAD-F57D12C1C160}"/>
              </a:ext>
            </a:extLst>
          </p:cNvPr>
          <p:cNvSpPr>
            <a:spLocks noGrp="1"/>
          </p:cNvSpPr>
          <p:nvPr>
            <p:ph type="title"/>
          </p:nvPr>
        </p:nvSpPr>
        <p:spPr>
          <a:xfrm>
            <a:off x="838200" y="207818"/>
            <a:ext cx="10515600" cy="144130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DED4D31A-C737-2C44-910F-8E68418EA9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50B5B8E-F040-BD4A-AE7E-AAFFF4ADF352}"/>
              </a:ext>
            </a:extLst>
          </p:cNvPr>
          <p:cNvSpPr>
            <a:spLocks noGrp="1"/>
          </p:cNvSpPr>
          <p:nvPr>
            <p:ph type="ftr" sz="quarter" idx="3"/>
          </p:nvPr>
        </p:nvSpPr>
        <p:spPr>
          <a:xfrm>
            <a:off x="838200" y="635165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 Brandon Hall Group 2021</a:t>
            </a:r>
          </a:p>
        </p:txBody>
      </p:sp>
      <p:sp>
        <p:nvSpPr>
          <p:cNvPr id="6" name="Slide Number Placeholder 5">
            <a:extLst>
              <a:ext uri="{FF2B5EF4-FFF2-40B4-BE49-F238E27FC236}">
                <a16:creationId xmlns:a16="http://schemas.microsoft.com/office/drawing/2014/main" id="{10E8B50A-36C0-6542-B304-69C7D9CE9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51096-E0B4-4947-A95B-CE461286D53A}" type="slidenum">
              <a:rPr lang="en-US" smtClean="0"/>
              <a:t>‹#›</a:t>
            </a:fld>
            <a:endParaRPr lang="en-US" dirty="0"/>
          </a:p>
        </p:txBody>
      </p:sp>
    </p:spTree>
    <p:extLst>
      <p:ext uri="{BB962C8B-B14F-4D97-AF65-F5344CB8AC3E}">
        <p14:creationId xmlns:p14="http://schemas.microsoft.com/office/powerpoint/2010/main" val="423370666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hf hdr="0" dt="0"/>
  <p:txStyles>
    <p:titleStyle>
      <a:lvl1pPr algn="l" defTabSz="914400" rtl="0" eaLnBrk="1" latinLnBrk="0" hangingPunct="1">
        <a:lnSpc>
          <a:spcPct val="90000"/>
        </a:lnSpc>
        <a:spcBef>
          <a:spcPct val="0"/>
        </a:spcBef>
        <a:buNone/>
        <a:defRPr sz="3600" kern="1200">
          <a:solidFill>
            <a:srgbClr val="07376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90501-2A6B-EF4B-B95B-B1569370B729}"/>
              </a:ext>
            </a:extLst>
          </p:cNvPr>
          <p:cNvSpPr>
            <a:spLocks noGrp="1"/>
          </p:cNvSpPr>
          <p:nvPr>
            <p:ph type="ctrTitle"/>
          </p:nvPr>
        </p:nvSpPr>
        <p:spPr/>
        <p:txBody>
          <a:bodyPr>
            <a:normAutofit fontScale="90000"/>
          </a:bodyPr>
          <a:lstStyle/>
          <a:p>
            <a:r>
              <a:rPr lang="en-US" dirty="0"/>
              <a:t>Workforce Management Maturity 2020</a:t>
            </a:r>
            <a:br>
              <a:rPr lang="en-US" dirty="0"/>
            </a:br>
            <a:br>
              <a:rPr lang="en-GB" dirty="0"/>
            </a:br>
            <a:endParaRPr lang="en-US" sz="5400" dirty="0"/>
          </a:p>
        </p:txBody>
      </p:sp>
      <p:sp>
        <p:nvSpPr>
          <p:cNvPr id="5" name="Subtitle 4">
            <a:extLst>
              <a:ext uri="{FF2B5EF4-FFF2-40B4-BE49-F238E27FC236}">
                <a16:creationId xmlns:a16="http://schemas.microsoft.com/office/drawing/2014/main" id="{EC1B61F4-FD75-1041-BC44-92F1631C0419}"/>
              </a:ext>
            </a:extLst>
          </p:cNvPr>
          <p:cNvSpPr>
            <a:spLocks noGrp="1"/>
          </p:cNvSpPr>
          <p:nvPr>
            <p:ph type="subTitle" idx="1"/>
          </p:nvPr>
        </p:nvSpPr>
        <p:spPr>
          <a:xfrm>
            <a:off x="684756" y="3532316"/>
            <a:ext cx="6605392" cy="2658934"/>
          </a:xfrm>
        </p:spPr>
        <p:txBody>
          <a:bodyPr>
            <a:normAutofit/>
          </a:bodyPr>
          <a:lstStyle/>
          <a:p>
            <a:pPr marL="0" indent="0">
              <a:buNone/>
            </a:pPr>
            <a:r>
              <a:rPr lang="en-US" sz="3200" b="1" dirty="0">
                <a:solidFill>
                  <a:srgbClr val="0070C0"/>
                </a:solidFill>
              </a:rPr>
              <a:t>Research Data Highlights</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2021</a:t>
            </a:r>
          </a:p>
        </p:txBody>
      </p:sp>
      <p:sp>
        <p:nvSpPr>
          <p:cNvPr id="6" name="Slide Number Placeholder 5">
            <a:extLst>
              <a:ext uri="{FF2B5EF4-FFF2-40B4-BE49-F238E27FC236}">
                <a16:creationId xmlns:a16="http://schemas.microsoft.com/office/drawing/2014/main" id="{9999A23E-5062-894C-8FEC-C2F9B2CDB08A}"/>
              </a:ext>
            </a:extLst>
          </p:cNvPr>
          <p:cNvSpPr>
            <a:spLocks noGrp="1"/>
          </p:cNvSpPr>
          <p:nvPr>
            <p:ph type="sldNum" sz="quarter" idx="4294967295"/>
          </p:nvPr>
        </p:nvSpPr>
        <p:spPr>
          <a:xfrm>
            <a:off x="9448800" y="6356350"/>
            <a:ext cx="2743200" cy="365125"/>
          </a:xfrm>
        </p:spPr>
        <p:txBody>
          <a:bodyPr/>
          <a:lstStyle/>
          <a:p>
            <a:fld id="{EEC580BD-F276-4C5D-B77A-7631844BDE28}" type="slidenum">
              <a:rPr lang="en-US" smtClean="0"/>
              <a:pPr/>
              <a:t>1</a:t>
            </a:fld>
            <a:endParaRPr lang="en-US" dirty="0"/>
          </a:p>
        </p:txBody>
      </p:sp>
      <p:pic>
        <p:nvPicPr>
          <p:cNvPr id="7" name="Picture 6">
            <a:extLst>
              <a:ext uri="{FF2B5EF4-FFF2-40B4-BE49-F238E27FC236}">
                <a16:creationId xmlns:a16="http://schemas.microsoft.com/office/drawing/2014/main" id="{93D619AE-2B45-944C-AB07-87B666B31B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73826" y="376960"/>
            <a:ext cx="1590557" cy="496253"/>
          </a:xfrm>
          <a:prstGeom prst="rect">
            <a:avLst/>
          </a:prstGeom>
        </p:spPr>
      </p:pic>
    </p:spTree>
    <p:extLst>
      <p:ext uri="{BB962C8B-B14F-4D97-AF65-F5344CB8AC3E}">
        <p14:creationId xmlns:p14="http://schemas.microsoft.com/office/powerpoint/2010/main" val="68485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10</a:t>
            </a:fld>
            <a:endParaRPr lang="en-US" dirty="0"/>
          </a:p>
        </p:txBody>
      </p:sp>
      <p:sp>
        <p:nvSpPr>
          <p:cNvPr id="5" name="Footer Placeholder 4">
            <a:extLst>
              <a:ext uri="{FF2B5EF4-FFF2-40B4-BE49-F238E27FC236}">
                <a16:creationId xmlns:a16="http://schemas.microsoft.com/office/drawing/2014/main" id="{3FAD1B24-38AC-8348-8A4B-6E941725ECBA}"/>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265F3911-24BB-7C48-9774-E75E4D66BA36}"/>
              </a:ext>
            </a:extLst>
          </p:cNvPr>
          <p:cNvSpPr txBox="1">
            <a:spLocks/>
          </p:cNvSpPr>
          <p:nvPr/>
        </p:nvSpPr>
        <p:spPr>
          <a:xfrm>
            <a:off x="838200" y="193962"/>
            <a:ext cx="10515600" cy="20005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rgbClr val="073763"/>
                </a:solidFill>
                <a:latin typeface="+mj-lt"/>
                <a:ea typeface="+mj-ea"/>
                <a:cs typeface="+mj-cs"/>
              </a:defRPr>
            </a:lvl1pPr>
          </a:lstStyle>
          <a:p>
            <a:r>
              <a:rPr lang="en-GB" sz="3600" dirty="0"/>
              <a:t>Current State of WFM Maturity</a:t>
            </a:r>
            <a:br>
              <a:rPr lang="en-US" dirty="0"/>
            </a:br>
            <a:br>
              <a:rPr lang="en-US" sz="1800" dirty="0"/>
            </a:b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79D62499-C1E3-924E-AD9A-947E3635F9BA}"/>
              </a:ext>
            </a:extLst>
          </p:cNvPr>
          <p:cNvSpPr txBox="1"/>
          <p:nvPr/>
        </p:nvSpPr>
        <p:spPr>
          <a:xfrm>
            <a:off x="10738104" y="274989"/>
            <a:ext cx="1472184" cy="632205"/>
          </a:xfrm>
          <a:prstGeom prst="rect">
            <a:avLst/>
          </a:prstGeom>
          <a:solidFill>
            <a:srgbClr val="5D2D84"/>
          </a:solidFill>
        </p:spPr>
        <p:txBody>
          <a:bodyPr wrap="square" rtlCol="0" anchor="ctr">
            <a:noAutofit/>
          </a:bodyPr>
          <a:lstStyle/>
          <a:p>
            <a:pPr algn="ctr"/>
            <a:r>
              <a:rPr lang="en-US" sz="2000" dirty="0">
                <a:solidFill>
                  <a:schemeClr val="bg1"/>
                </a:solidFill>
              </a:rPr>
              <a:t>Large</a:t>
            </a:r>
          </a:p>
        </p:txBody>
      </p:sp>
      <p:graphicFrame>
        <p:nvGraphicFramePr>
          <p:cNvPr id="7" name="Chart 6">
            <a:extLst>
              <a:ext uri="{FF2B5EF4-FFF2-40B4-BE49-F238E27FC236}">
                <a16:creationId xmlns:a16="http://schemas.microsoft.com/office/drawing/2014/main" id="{4DCA439C-D407-8045-B93A-3DA90E20A7E7}"/>
              </a:ext>
            </a:extLst>
          </p:cNvPr>
          <p:cNvGraphicFramePr/>
          <p:nvPr>
            <p:extLst>
              <p:ext uri="{D42A27DB-BD31-4B8C-83A1-F6EECF244321}">
                <p14:modId xmlns:p14="http://schemas.microsoft.com/office/powerpoint/2010/main" val="2238497566"/>
              </p:ext>
            </p:extLst>
          </p:nvPr>
        </p:nvGraphicFramePr>
        <p:xfrm>
          <a:off x="3873478" y="1495455"/>
          <a:ext cx="4673639" cy="461380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9F2B6069-B413-934A-90B1-1B1D7FBA34D0}"/>
              </a:ext>
            </a:extLst>
          </p:cNvPr>
          <p:cNvSpPr/>
          <p:nvPr/>
        </p:nvSpPr>
        <p:spPr>
          <a:xfrm>
            <a:off x="826625" y="1442445"/>
            <a:ext cx="2753154" cy="1261884"/>
          </a:xfrm>
          <a:prstGeom prst="rect">
            <a:avLst/>
          </a:prstGeom>
        </p:spPr>
        <p:txBody>
          <a:bodyPr wrap="square">
            <a:spAutoFit/>
          </a:bodyPr>
          <a:lstStyle/>
          <a:p>
            <a:pPr fontAlgn="b"/>
            <a:r>
              <a:rPr lang="en-GB" sz="2800" dirty="0">
                <a:solidFill>
                  <a:srgbClr val="027BB6">
                    <a:alpha val="30000"/>
                  </a:srgbClr>
                </a:solidFill>
              </a:rPr>
              <a:t>14%</a:t>
            </a:r>
          </a:p>
          <a:p>
            <a:pPr fontAlgn="b"/>
            <a:r>
              <a:rPr lang="en-GB" sz="1600" dirty="0">
                <a:solidFill>
                  <a:schemeClr val="tx1">
                    <a:lumMod val="75000"/>
                    <a:lumOff val="25000"/>
                  </a:schemeClr>
                </a:solidFill>
              </a:rPr>
              <a:t>Critical to the business, and time and resources allocated are continually increased</a:t>
            </a:r>
            <a:endParaRPr lang="en-GB" sz="1600" dirty="0">
              <a:solidFill>
                <a:schemeClr val="tx1">
                  <a:lumMod val="75000"/>
                  <a:lumOff val="25000"/>
                </a:schemeClr>
              </a:solidFill>
              <a:latin typeface="Arial" panose="020B0604020202020204" pitchFamily="34" charset="0"/>
            </a:endParaRPr>
          </a:p>
        </p:txBody>
      </p:sp>
      <p:cxnSp>
        <p:nvCxnSpPr>
          <p:cNvPr id="12" name="Straight Connector 11">
            <a:extLst>
              <a:ext uri="{FF2B5EF4-FFF2-40B4-BE49-F238E27FC236}">
                <a16:creationId xmlns:a16="http://schemas.microsoft.com/office/drawing/2014/main" id="{4E293E21-C9FA-5048-96BF-4F14DA3FDC07}"/>
              </a:ext>
            </a:extLst>
          </p:cNvPr>
          <p:cNvCxnSpPr>
            <a:cxnSpLocks/>
          </p:cNvCxnSpPr>
          <p:nvPr/>
        </p:nvCxnSpPr>
        <p:spPr>
          <a:xfrm>
            <a:off x="1828800" y="1783365"/>
            <a:ext cx="3803374"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747B2A1-CA09-3D4F-83D9-11FB3C41E95D}"/>
              </a:ext>
            </a:extLst>
          </p:cNvPr>
          <p:cNvSpPr/>
          <p:nvPr/>
        </p:nvSpPr>
        <p:spPr>
          <a:xfrm>
            <a:off x="826625" y="4875548"/>
            <a:ext cx="3046853" cy="1015663"/>
          </a:xfrm>
          <a:prstGeom prst="rect">
            <a:avLst/>
          </a:prstGeom>
        </p:spPr>
        <p:txBody>
          <a:bodyPr wrap="square">
            <a:spAutoFit/>
          </a:bodyPr>
          <a:lstStyle/>
          <a:p>
            <a:pPr fontAlgn="b"/>
            <a:r>
              <a:rPr lang="en-GB" sz="2800" dirty="0">
                <a:solidFill>
                  <a:srgbClr val="027BB6">
                    <a:alpha val="50000"/>
                  </a:srgbClr>
                </a:solidFill>
              </a:rPr>
              <a:t>30%</a:t>
            </a:r>
          </a:p>
          <a:p>
            <a:pPr fontAlgn="b"/>
            <a:r>
              <a:rPr lang="en-GB" sz="1600" dirty="0">
                <a:solidFill>
                  <a:schemeClr val="tx1">
                    <a:lumMod val="75000"/>
                    <a:lumOff val="25000"/>
                  </a:schemeClr>
                </a:solidFill>
              </a:rPr>
              <a:t>Important and the proper time and resources have been allocated</a:t>
            </a:r>
            <a:endParaRPr lang="en-GB" sz="1600" dirty="0">
              <a:solidFill>
                <a:schemeClr val="tx1">
                  <a:lumMod val="75000"/>
                  <a:lumOff val="25000"/>
                </a:schemeClr>
              </a:solidFill>
              <a:latin typeface="Arial" panose="020B0604020202020204" pitchFamily="34" charset="0"/>
            </a:endParaRPr>
          </a:p>
        </p:txBody>
      </p:sp>
      <p:cxnSp>
        <p:nvCxnSpPr>
          <p:cNvPr id="14" name="Straight Connector 13">
            <a:extLst>
              <a:ext uri="{FF2B5EF4-FFF2-40B4-BE49-F238E27FC236}">
                <a16:creationId xmlns:a16="http://schemas.microsoft.com/office/drawing/2014/main" id="{A969A46E-52D0-BB49-9258-83A6909D0B44}"/>
              </a:ext>
            </a:extLst>
          </p:cNvPr>
          <p:cNvCxnSpPr>
            <a:cxnSpLocks/>
          </p:cNvCxnSpPr>
          <p:nvPr/>
        </p:nvCxnSpPr>
        <p:spPr>
          <a:xfrm>
            <a:off x="1828800" y="5213053"/>
            <a:ext cx="2888974"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E86DAC5-82A8-1C46-B874-1F3DDBC1FF44}"/>
              </a:ext>
            </a:extLst>
          </p:cNvPr>
          <p:cNvCxnSpPr>
            <a:cxnSpLocks/>
          </p:cNvCxnSpPr>
          <p:nvPr/>
        </p:nvCxnSpPr>
        <p:spPr>
          <a:xfrm>
            <a:off x="6453809" y="1783365"/>
            <a:ext cx="4188004"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9951705-3FC9-1B4B-A4FD-AF3279D54927}"/>
              </a:ext>
            </a:extLst>
          </p:cNvPr>
          <p:cNvSpPr/>
          <p:nvPr/>
        </p:nvSpPr>
        <p:spPr>
          <a:xfrm>
            <a:off x="8686801" y="1442445"/>
            <a:ext cx="2872931" cy="1261884"/>
          </a:xfrm>
          <a:prstGeom prst="rect">
            <a:avLst/>
          </a:prstGeom>
        </p:spPr>
        <p:txBody>
          <a:bodyPr wrap="square">
            <a:spAutoFit/>
          </a:bodyPr>
          <a:lstStyle/>
          <a:p>
            <a:pPr algn="r" fontAlgn="b"/>
            <a:r>
              <a:rPr lang="en-GB" sz="2800" dirty="0">
                <a:solidFill>
                  <a:srgbClr val="027BB6">
                    <a:alpha val="85000"/>
                  </a:srgbClr>
                </a:solidFill>
              </a:rPr>
              <a:t>3%</a:t>
            </a:r>
          </a:p>
          <a:p>
            <a:pPr algn="r" fontAlgn="b"/>
            <a:r>
              <a:rPr lang="en-GB" sz="1600" dirty="0">
                <a:solidFill>
                  <a:schemeClr val="tx1">
                    <a:lumMod val="75000"/>
                    <a:lumOff val="25000"/>
                  </a:schemeClr>
                </a:solidFill>
              </a:rPr>
              <a:t>Not a top priority, so the needed time and resources aren’t allocated</a:t>
            </a:r>
            <a:endParaRPr lang="en-GB" sz="1600" dirty="0">
              <a:solidFill>
                <a:schemeClr val="tx1">
                  <a:lumMod val="75000"/>
                  <a:lumOff val="25000"/>
                </a:schemeClr>
              </a:solidFill>
              <a:latin typeface="Arial" panose="020B0604020202020204" pitchFamily="34" charset="0"/>
            </a:endParaRPr>
          </a:p>
        </p:txBody>
      </p:sp>
      <p:sp>
        <p:nvSpPr>
          <p:cNvPr id="17" name="Rectangle 16">
            <a:extLst>
              <a:ext uri="{FF2B5EF4-FFF2-40B4-BE49-F238E27FC236}">
                <a16:creationId xmlns:a16="http://schemas.microsoft.com/office/drawing/2014/main" id="{B5B000D3-0A6F-A445-86F3-22768ECA9A7F}"/>
              </a:ext>
            </a:extLst>
          </p:cNvPr>
          <p:cNvSpPr/>
          <p:nvPr/>
        </p:nvSpPr>
        <p:spPr>
          <a:xfrm>
            <a:off x="8404667" y="4875548"/>
            <a:ext cx="3155065" cy="1015663"/>
          </a:xfrm>
          <a:prstGeom prst="rect">
            <a:avLst/>
          </a:prstGeom>
        </p:spPr>
        <p:txBody>
          <a:bodyPr wrap="square">
            <a:spAutoFit/>
          </a:bodyPr>
          <a:lstStyle/>
          <a:p>
            <a:pPr algn="r" fontAlgn="b"/>
            <a:r>
              <a:rPr lang="en-GB" sz="2800" dirty="0">
                <a:solidFill>
                  <a:srgbClr val="027BB6">
                    <a:alpha val="70000"/>
                  </a:srgbClr>
                </a:solidFill>
              </a:rPr>
              <a:t>54%</a:t>
            </a:r>
          </a:p>
          <a:p>
            <a:pPr algn="r" fontAlgn="b"/>
            <a:r>
              <a:rPr lang="en-GB" sz="1600" dirty="0">
                <a:solidFill>
                  <a:schemeClr val="tx1">
                    <a:lumMod val="75000"/>
                    <a:lumOff val="25000"/>
                  </a:schemeClr>
                </a:solidFill>
              </a:rPr>
              <a:t>Somewhat important but time and resources are under-allocated</a:t>
            </a:r>
            <a:endParaRPr lang="en-GB" sz="1600" dirty="0">
              <a:solidFill>
                <a:schemeClr val="tx1">
                  <a:lumMod val="75000"/>
                  <a:lumOff val="25000"/>
                </a:schemeClr>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29296115-C418-7243-BE71-1CF17311390E}"/>
              </a:ext>
            </a:extLst>
          </p:cNvPr>
          <p:cNvCxnSpPr>
            <a:cxnSpLocks/>
          </p:cNvCxnSpPr>
          <p:nvPr/>
        </p:nvCxnSpPr>
        <p:spPr>
          <a:xfrm>
            <a:off x="7616281" y="5263292"/>
            <a:ext cx="3025532"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F57367A-A789-5146-8EAB-37A1DF6919C4}"/>
              </a:ext>
            </a:extLst>
          </p:cNvPr>
          <p:cNvSpPr txBox="1"/>
          <p:nvPr/>
        </p:nvSpPr>
        <p:spPr>
          <a:xfrm>
            <a:off x="4198369" y="6385022"/>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5,000+ Employees</a:t>
            </a:r>
          </a:p>
        </p:txBody>
      </p:sp>
      <p:sp>
        <p:nvSpPr>
          <p:cNvPr id="23" name="TextBox 22">
            <a:extLst>
              <a:ext uri="{FF2B5EF4-FFF2-40B4-BE49-F238E27FC236}">
                <a16:creationId xmlns:a16="http://schemas.microsoft.com/office/drawing/2014/main" id="{574A1C29-7671-B049-AA7A-3C760E987F87}"/>
              </a:ext>
            </a:extLst>
          </p:cNvPr>
          <p:cNvSpPr txBox="1"/>
          <p:nvPr/>
        </p:nvSpPr>
        <p:spPr>
          <a:xfrm>
            <a:off x="4686870" y="2890102"/>
            <a:ext cx="3046853" cy="1938992"/>
          </a:xfrm>
          <a:prstGeom prst="rect">
            <a:avLst/>
          </a:prstGeom>
          <a:noFill/>
        </p:spPr>
        <p:txBody>
          <a:bodyPr wrap="square" rtlCol="0">
            <a:spAutoFit/>
          </a:bodyPr>
          <a:lstStyle/>
          <a:p>
            <a:pPr algn="ctr"/>
            <a:r>
              <a:rPr lang="en-GB" b="1" dirty="0">
                <a:solidFill>
                  <a:schemeClr val="bg1">
                    <a:lumMod val="50000"/>
                  </a:schemeClr>
                </a:solidFill>
              </a:rPr>
              <a:t>Which best describes your organization’s current situation as it relates to supporting your WFM strategy?</a:t>
            </a:r>
            <a:endParaRPr lang="en-US" b="1" dirty="0">
              <a:solidFill>
                <a:schemeClr val="bg1">
                  <a:lumMod val="50000"/>
                </a:schemeClr>
              </a:solidFill>
            </a:endParaRPr>
          </a:p>
        </p:txBody>
      </p:sp>
    </p:spTree>
    <p:extLst>
      <p:ext uri="{BB962C8B-B14F-4D97-AF65-F5344CB8AC3E}">
        <p14:creationId xmlns:p14="http://schemas.microsoft.com/office/powerpoint/2010/main" val="322710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11</a:t>
            </a:fld>
            <a:endParaRPr lang="en-US" dirty="0"/>
          </a:p>
        </p:txBody>
      </p:sp>
      <p:sp>
        <p:nvSpPr>
          <p:cNvPr id="5" name="Footer Placeholder 4">
            <a:extLst>
              <a:ext uri="{FF2B5EF4-FFF2-40B4-BE49-F238E27FC236}">
                <a16:creationId xmlns:a16="http://schemas.microsoft.com/office/drawing/2014/main" id="{FDFA2AF4-60A5-7044-899D-5B7DB2F4B6B8}"/>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CE7527BA-DE3D-064E-8D3F-767D188EB663}"/>
              </a:ext>
            </a:extLst>
          </p:cNvPr>
          <p:cNvSpPr>
            <a:spLocks noGrp="1"/>
          </p:cNvSpPr>
          <p:nvPr>
            <p:ph type="title"/>
          </p:nvPr>
        </p:nvSpPr>
        <p:spPr>
          <a:xfrm>
            <a:off x="838200" y="193962"/>
            <a:ext cx="10515600" cy="2000597"/>
          </a:xfrm>
        </p:spPr>
        <p:txBody>
          <a:bodyPr>
            <a:normAutofit/>
          </a:bodyPr>
          <a:lstStyle/>
          <a:p>
            <a:r>
              <a:rPr lang="en-GB" dirty="0"/>
              <a:t>Current State of WFM Maturity</a:t>
            </a: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B33DE90E-4A5E-DC45-AED4-69E23AEA23AF}"/>
              </a:ext>
            </a:extLst>
          </p:cNvPr>
          <p:cNvSpPr txBox="1"/>
          <p:nvPr/>
        </p:nvSpPr>
        <p:spPr>
          <a:xfrm>
            <a:off x="10738104" y="274989"/>
            <a:ext cx="1472184" cy="632205"/>
          </a:xfrm>
          <a:prstGeom prst="rect">
            <a:avLst/>
          </a:prstGeom>
          <a:solidFill>
            <a:srgbClr val="F6AB1E"/>
          </a:solidFill>
        </p:spPr>
        <p:txBody>
          <a:bodyPr wrap="square" rtlCol="0" anchor="ctr">
            <a:noAutofit/>
          </a:bodyPr>
          <a:lstStyle/>
          <a:p>
            <a:pPr algn="ctr"/>
            <a:r>
              <a:rPr lang="en-US" sz="2000" dirty="0">
                <a:solidFill>
                  <a:schemeClr val="bg1"/>
                </a:solidFill>
              </a:rPr>
              <a:t>Mid-size</a:t>
            </a:r>
          </a:p>
        </p:txBody>
      </p:sp>
      <p:graphicFrame>
        <p:nvGraphicFramePr>
          <p:cNvPr id="7" name="Chart 6">
            <a:extLst>
              <a:ext uri="{FF2B5EF4-FFF2-40B4-BE49-F238E27FC236}">
                <a16:creationId xmlns:a16="http://schemas.microsoft.com/office/drawing/2014/main" id="{70B0F061-D35E-5F4B-BB44-B28F662429DD}"/>
              </a:ext>
            </a:extLst>
          </p:cNvPr>
          <p:cNvGraphicFramePr/>
          <p:nvPr>
            <p:extLst>
              <p:ext uri="{D42A27DB-BD31-4B8C-83A1-F6EECF244321}">
                <p14:modId xmlns:p14="http://schemas.microsoft.com/office/powerpoint/2010/main" val="3244466448"/>
              </p:ext>
            </p:extLst>
          </p:nvPr>
        </p:nvGraphicFramePr>
        <p:xfrm>
          <a:off x="3873478" y="1495455"/>
          <a:ext cx="4673639" cy="461380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0A0908E3-C943-C74B-80F7-379F894CF0B0}"/>
              </a:ext>
            </a:extLst>
          </p:cNvPr>
          <p:cNvSpPr/>
          <p:nvPr/>
        </p:nvSpPr>
        <p:spPr>
          <a:xfrm>
            <a:off x="826625" y="1455697"/>
            <a:ext cx="2753154" cy="1261884"/>
          </a:xfrm>
          <a:prstGeom prst="rect">
            <a:avLst/>
          </a:prstGeom>
        </p:spPr>
        <p:txBody>
          <a:bodyPr wrap="square">
            <a:spAutoFit/>
          </a:bodyPr>
          <a:lstStyle/>
          <a:p>
            <a:pPr fontAlgn="b"/>
            <a:r>
              <a:rPr lang="en-GB" sz="2800" dirty="0">
                <a:solidFill>
                  <a:srgbClr val="027BB6">
                    <a:alpha val="30000"/>
                  </a:srgbClr>
                </a:solidFill>
              </a:rPr>
              <a:t>20%</a:t>
            </a:r>
          </a:p>
          <a:p>
            <a:pPr fontAlgn="b"/>
            <a:r>
              <a:rPr lang="en-GB" sz="1600" dirty="0">
                <a:solidFill>
                  <a:schemeClr val="tx1">
                    <a:lumMod val="75000"/>
                    <a:lumOff val="25000"/>
                  </a:schemeClr>
                </a:solidFill>
              </a:rPr>
              <a:t>Critical to the business, and time and resources allocated are continually increased</a:t>
            </a:r>
            <a:endParaRPr lang="en-GB" sz="1600" dirty="0">
              <a:solidFill>
                <a:schemeClr val="tx1">
                  <a:lumMod val="75000"/>
                  <a:lumOff val="25000"/>
                </a:schemeClr>
              </a:solidFill>
              <a:latin typeface="Arial" panose="020B0604020202020204" pitchFamily="34" charset="0"/>
            </a:endParaRPr>
          </a:p>
        </p:txBody>
      </p:sp>
      <p:cxnSp>
        <p:nvCxnSpPr>
          <p:cNvPr id="12" name="Straight Connector 11">
            <a:extLst>
              <a:ext uri="{FF2B5EF4-FFF2-40B4-BE49-F238E27FC236}">
                <a16:creationId xmlns:a16="http://schemas.microsoft.com/office/drawing/2014/main" id="{B573366A-6A63-6B4E-9FFB-B130FF376539}"/>
              </a:ext>
            </a:extLst>
          </p:cNvPr>
          <p:cNvCxnSpPr>
            <a:cxnSpLocks/>
          </p:cNvCxnSpPr>
          <p:nvPr/>
        </p:nvCxnSpPr>
        <p:spPr>
          <a:xfrm>
            <a:off x="1828800" y="1796617"/>
            <a:ext cx="3685309"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52912B2-8233-A946-AF35-2178C9998851}"/>
              </a:ext>
            </a:extLst>
          </p:cNvPr>
          <p:cNvSpPr/>
          <p:nvPr/>
        </p:nvSpPr>
        <p:spPr>
          <a:xfrm>
            <a:off x="826625" y="4875548"/>
            <a:ext cx="3046853" cy="1015663"/>
          </a:xfrm>
          <a:prstGeom prst="rect">
            <a:avLst/>
          </a:prstGeom>
        </p:spPr>
        <p:txBody>
          <a:bodyPr wrap="square">
            <a:spAutoFit/>
          </a:bodyPr>
          <a:lstStyle/>
          <a:p>
            <a:pPr fontAlgn="b"/>
            <a:r>
              <a:rPr lang="en-GB" sz="2800" dirty="0">
                <a:solidFill>
                  <a:srgbClr val="027BB6">
                    <a:alpha val="50000"/>
                  </a:srgbClr>
                </a:solidFill>
              </a:rPr>
              <a:t>30%</a:t>
            </a:r>
          </a:p>
          <a:p>
            <a:pPr fontAlgn="b"/>
            <a:r>
              <a:rPr lang="en-GB" sz="1600" dirty="0">
                <a:solidFill>
                  <a:schemeClr val="tx1">
                    <a:lumMod val="75000"/>
                    <a:lumOff val="25000"/>
                  </a:schemeClr>
                </a:solidFill>
              </a:rPr>
              <a:t>Important and the proper time and resources have been allocated</a:t>
            </a:r>
            <a:endParaRPr lang="en-GB" sz="1600" dirty="0">
              <a:solidFill>
                <a:schemeClr val="tx1">
                  <a:lumMod val="75000"/>
                  <a:lumOff val="25000"/>
                </a:schemeClr>
              </a:solidFill>
              <a:latin typeface="Arial" panose="020B0604020202020204" pitchFamily="34" charset="0"/>
            </a:endParaRPr>
          </a:p>
        </p:txBody>
      </p:sp>
      <p:cxnSp>
        <p:nvCxnSpPr>
          <p:cNvPr id="14" name="Straight Connector 13">
            <a:extLst>
              <a:ext uri="{FF2B5EF4-FFF2-40B4-BE49-F238E27FC236}">
                <a16:creationId xmlns:a16="http://schemas.microsoft.com/office/drawing/2014/main" id="{6BCAB4BB-A4D7-4242-85FE-8DB74F6FEC85}"/>
              </a:ext>
            </a:extLst>
          </p:cNvPr>
          <p:cNvCxnSpPr>
            <a:cxnSpLocks/>
          </p:cNvCxnSpPr>
          <p:nvPr/>
        </p:nvCxnSpPr>
        <p:spPr>
          <a:xfrm>
            <a:off x="1828800" y="5213053"/>
            <a:ext cx="2888974"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67328FF-E3F3-F94B-B69F-042F109FD87C}"/>
              </a:ext>
            </a:extLst>
          </p:cNvPr>
          <p:cNvCxnSpPr>
            <a:cxnSpLocks/>
          </p:cNvCxnSpPr>
          <p:nvPr/>
        </p:nvCxnSpPr>
        <p:spPr>
          <a:xfrm>
            <a:off x="6440557" y="1796617"/>
            <a:ext cx="4201256"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7CBB85D-3673-E647-A14B-DED3E16F5B2E}"/>
              </a:ext>
            </a:extLst>
          </p:cNvPr>
          <p:cNvSpPr/>
          <p:nvPr/>
        </p:nvSpPr>
        <p:spPr>
          <a:xfrm>
            <a:off x="8686801" y="1455697"/>
            <a:ext cx="2872931" cy="1261884"/>
          </a:xfrm>
          <a:prstGeom prst="rect">
            <a:avLst/>
          </a:prstGeom>
        </p:spPr>
        <p:txBody>
          <a:bodyPr wrap="square">
            <a:spAutoFit/>
          </a:bodyPr>
          <a:lstStyle/>
          <a:p>
            <a:pPr algn="r" fontAlgn="b"/>
            <a:r>
              <a:rPr lang="en-GB" sz="2800" dirty="0">
                <a:solidFill>
                  <a:srgbClr val="027BB6">
                    <a:alpha val="85000"/>
                  </a:srgbClr>
                </a:solidFill>
              </a:rPr>
              <a:t>3%</a:t>
            </a:r>
          </a:p>
          <a:p>
            <a:pPr algn="r" fontAlgn="b"/>
            <a:r>
              <a:rPr lang="en-GB" sz="1600" dirty="0">
                <a:solidFill>
                  <a:schemeClr val="tx1">
                    <a:lumMod val="75000"/>
                    <a:lumOff val="25000"/>
                  </a:schemeClr>
                </a:solidFill>
              </a:rPr>
              <a:t>Not a top priority, so the needed time and resources aren’t allocated</a:t>
            </a:r>
            <a:endParaRPr lang="en-GB" sz="1600" dirty="0">
              <a:solidFill>
                <a:schemeClr val="tx1">
                  <a:lumMod val="75000"/>
                  <a:lumOff val="25000"/>
                </a:schemeClr>
              </a:solidFill>
              <a:latin typeface="Arial" panose="020B0604020202020204" pitchFamily="34" charset="0"/>
            </a:endParaRPr>
          </a:p>
        </p:txBody>
      </p:sp>
      <p:sp>
        <p:nvSpPr>
          <p:cNvPr id="17" name="Rectangle 16">
            <a:extLst>
              <a:ext uri="{FF2B5EF4-FFF2-40B4-BE49-F238E27FC236}">
                <a16:creationId xmlns:a16="http://schemas.microsoft.com/office/drawing/2014/main" id="{14CCCE71-78BD-564B-A9DF-F75BEAD607CD}"/>
              </a:ext>
            </a:extLst>
          </p:cNvPr>
          <p:cNvSpPr/>
          <p:nvPr/>
        </p:nvSpPr>
        <p:spPr>
          <a:xfrm>
            <a:off x="8404667" y="4875548"/>
            <a:ext cx="3155065" cy="1015663"/>
          </a:xfrm>
          <a:prstGeom prst="rect">
            <a:avLst/>
          </a:prstGeom>
        </p:spPr>
        <p:txBody>
          <a:bodyPr wrap="square">
            <a:spAutoFit/>
          </a:bodyPr>
          <a:lstStyle/>
          <a:p>
            <a:pPr algn="r" fontAlgn="b"/>
            <a:r>
              <a:rPr lang="en-GB" sz="2800" dirty="0">
                <a:solidFill>
                  <a:srgbClr val="027BB6">
                    <a:alpha val="70000"/>
                  </a:srgbClr>
                </a:solidFill>
              </a:rPr>
              <a:t>47%</a:t>
            </a:r>
          </a:p>
          <a:p>
            <a:pPr algn="r" fontAlgn="b"/>
            <a:r>
              <a:rPr lang="en-GB" sz="1600" dirty="0">
                <a:solidFill>
                  <a:schemeClr val="tx1">
                    <a:lumMod val="75000"/>
                    <a:lumOff val="25000"/>
                  </a:schemeClr>
                </a:solidFill>
              </a:rPr>
              <a:t>Somewhat important but time and resources are under-allocated</a:t>
            </a:r>
            <a:endParaRPr lang="en-GB" sz="1600" dirty="0">
              <a:solidFill>
                <a:schemeClr val="tx1">
                  <a:lumMod val="75000"/>
                  <a:lumOff val="25000"/>
                </a:schemeClr>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42272A7C-4E89-8148-8FD5-2904CC5D9880}"/>
              </a:ext>
            </a:extLst>
          </p:cNvPr>
          <p:cNvCxnSpPr>
            <a:cxnSpLocks/>
          </p:cNvCxnSpPr>
          <p:nvPr/>
        </p:nvCxnSpPr>
        <p:spPr>
          <a:xfrm>
            <a:off x="7616281" y="5263292"/>
            <a:ext cx="3025532"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64461C4-C4D0-644E-AE68-C805516B70EB}"/>
              </a:ext>
            </a:extLst>
          </p:cNvPr>
          <p:cNvSpPr txBox="1"/>
          <p:nvPr/>
        </p:nvSpPr>
        <p:spPr>
          <a:xfrm>
            <a:off x="4198369" y="6385022"/>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500-4,999 Employees</a:t>
            </a:r>
          </a:p>
        </p:txBody>
      </p:sp>
      <p:sp>
        <p:nvSpPr>
          <p:cNvPr id="20" name="TextBox 19">
            <a:extLst>
              <a:ext uri="{FF2B5EF4-FFF2-40B4-BE49-F238E27FC236}">
                <a16:creationId xmlns:a16="http://schemas.microsoft.com/office/drawing/2014/main" id="{4DE27A3F-8A75-9840-BDCF-3714A7CC18E4}"/>
              </a:ext>
            </a:extLst>
          </p:cNvPr>
          <p:cNvSpPr txBox="1"/>
          <p:nvPr/>
        </p:nvSpPr>
        <p:spPr>
          <a:xfrm>
            <a:off x="4686870" y="2890102"/>
            <a:ext cx="3046853" cy="1938992"/>
          </a:xfrm>
          <a:prstGeom prst="rect">
            <a:avLst/>
          </a:prstGeom>
          <a:noFill/>
        </p:spPr>
        <p:txBody>
          <a:bodyPr wrap="square" rtlCol="0">
            <a:spAutoFit/>
          </a:bodyPr>
          <a:lstStyle/>
          <a:p>
            <a:pPr algn="ctr"/>
            <a:r>
              <a:rPr lang="en-GB" b="1" dirty="0">
                <a:solidFill>
                  <a:schemeClr val="bg1">
                    <a:lumMod val="50000"/>
                  </a:schemeClr>
                </a:solidFill>
              </a:rPr>
              <a:t>Which best describes your organization’s current situation as it relates to supporting your WFM strategy?</a:t>
            </a:r>
            <a:endParaRPr lang="en-US" b="1" dirty="0">
              <a:solidFill>
                <a:schemeClr val="bg1">
                  <a:lumMod val="50000"/>
                </a:schemeClr>
              </a:solidFill>
            </a:endParaRPr>
          </a:p>
        </p:txBody>
      </p:sp>
    </p:spTree>
    <p:extLst>
      <p:ext uri="{BB962C8B-B14F-4D97-AF65-F5344CB8AC3E}">
        <p14:creationId xmlns:p14="http://schemas.microsoft.com/office/powerpoint/2010/main" val="395451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12</a:t>
            </a:fld>
            <a:endParaRPr lang="en-US" dirty="0"/>
          </a:p>
        </p:txBody>
      </p:sp>
      <p:sp>
        <p:nvSpPr>
          <p:cNvPr id="5" name="Footer Placeholder 4">
            <a:extLst>
              <a:ext uri="{FF2B5EF4-FFF2-40B4-BE49-F238E27FC236}">
                <a16:creationId xmlns:a16="http://schemas.microsoft.com/office/drawing/2014/main" id="{8E7FA6F3-6D90-C44B-9D28-0081B73E588F}"/>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A43C8AA7-7359-9844-AEE1-F11883520137}"/>
              </a:ext>
            </a:extLst>
          </p:cNvPr>
          <p:cNvSpPr>
            <a:spLocks noGrp="1"/>
          </p:cNvSpPr>
          <p:nvPr>
            <p:ph type="title"/>
          </p:nvPr>
        </p:nvSpPr>
        <p:spPr>
          <a:xfrm>
            <a:off x="838200" y="193962"/>
            <a:ext cx="10515600" cy="1380195"/>
          </a:xfrm>
        </p:spPr>
        <p:txBody>
          <a:bodyPr>
            <a:normAutofit/>
          </a:bodyPr>
          <a:lstStyle/>
          <a:p>
            <a:r>
              <a:rPr lang="en-GB" dirty="0"/>
              <a:t>Current State of WFM Maturity</a:t>
            </a:r>
            <a:br>
              <a:rPr lang="en-US" dirty="0"/>
            </a:br>
            <a:br>
              <a:rPr lang="en-US" sz="1800" dirty="0"/>
            </a:b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BDAD3B90-6887-5744-9510-B251A2F5EFF4}"/>
              </a:ext>
            </a:extLst>
          </p:cNvPr>
          <p:cNvSpPr txBox="1"/>
          <p:nvPr/>
        </p:nvSpPr>
        <p:spPr>
          <a:xfrm>
            <a:off x="10738104" y="274989"/>
            <a:ext cx="1472184" cy="632205"/>
          </a:xfrm>
          <a:prstGeom prst="rect">
            <a:avLst/>
          </a:prstGeom>
          <a:solidFill>
            <a:srgbClr val="AEBC47"/>
          </a:solidFill>
        </p:spPr>
        <p:txBody>
          <a:bodyPr wrap="square" rtlCol="0" anchor="ctr">
            <a:noAutofit/>
          </a:bodyPr>
          <a:lstStyle/>
          <a:p>
            <a:pPr algn="ctr"/>
            <a:r>
              <a:rPr lang="en-US" sz="2000" dirty="0">
                <a:solidFill>
                  <a:schemeClr val="bg1"/>
                </a:solidFill>
              </a:rPr>
              <a:t>Small</a:t>
            </a:r>
          </a:p>
        </p:txBody>
      </p:sp>
      <p:graphicFrame>
        <p:nvGraphicFramePr>
          <p:cNvPr id="7" name="Chart 6">
            <a:extLst>
              <a:ext uri="{FF2B5EF4-FFF2-40B4-BE49-F238E27FC236}">
                <a16:creationId xmlns:a16="http://schemas.microsoft.com/office/drawing/2014/main" id="{982B9E11-52F2-5C4C-8D78-984AB9AD3B87}"/>
              </a:ext>
            </a:extLst>
          </p:cNvPr>
          <p:cNvGraphicFramePr/>
          <p:nvPr>
            <p:extLst>
              <p:ext uri="{D42A27DB-BD31-4B8C-83A1-F6EECF244321}">
                <p14:modId xmlns:p14="http://schemas.microsoft.com/office/powerpoint/2010/main" val="715479946"/>
              </p:ext>
            </p:extLst>
          </p:nvPr>
        </p:nvGraphicFramePr>
        <p:xfrm>
          <a:off x="3873478" y="1495455"/>
          <a:ext cx="4673639" cy="461380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C207AC63-AEF8-DC4B-9A6E-667EBB58534B}"/>
              </a:ext>
            </a:extLst>
          </p:cNvPr>
          <p:cNvSpPr/>
          <p:nvPr/>
        </p:nvSpPr>
        <p:spPr>
          <a:xfrm>
            <a:off x="826625" y="1495453"/>
            <a:ext cx="2753154" cy="1261884"/>
          </a:xfrm>
          <a:prstGeom prst="rect">
            <a:avLst/>
          </a:prstGeom>
        </p:spPr>
        <p:txBody>
          <a:bodyPr wrap="square">
            <a:spAutoFit/>
          </a:bodyPr>
          <a:lstStyle/>
          <a:p>
            <a:pPr fontAlgn="b"/>
            <a:r>
              <a:rPr lang="en-GB" sz="2800" dirty="0">
                <a:solidFill>
                  <a:srgbClr val="027BB6">
                    <a:alpha val="30000"/>
                  </a:srgbClr>
                </a:solidFill>
              </a:rPr>
              <a:t>9%</a:t>
            </a:r>
          </a:p>
          <a:p>
            <a:pPr fontAlgn="b"/>
            <a:r>
              <a:rPr lang="en-GB" sz="1600" dirty="0">
                <a:solidFill>
                  <a:schemeClr val="tx1">
                    <a:lumMod val="75000"/>
                    <a:lumOff val="25000"/>
                  </a:schemeClr>
                </a:solidFill>
              </a:rPr>
              <a:t>Critical to the business, and time and resources allocated are continually increased</a:t>
            </a:r>
            <a:endParaRPr lang="en-GB" sz="1600" dirty="0">
              <a:solidFill>
                <a:schemeClr val="tx1">
                  <a:lumMod val="75000"/>
                  <a:lumOff val="25000"/>
                </a:schemeClr>
              </a:solidFill>
              <a:latin typeface="Arial" panose="020B0604020202020204" pitchFamily="34" charset="0"/>
            </a:endParaRPr>
          </a:p>
        </p:txBody>
      </p:sp>
      <p:cxnSp>
        <p:nvCxnSpPr>
          <p:cNvPr id="12" name="Straight Connector 11">
            <a:extLst>
              <a:ext uri="{FF2B5EF4-FFF2-40B4-BE49-F238E27FC236}">
                <a16:creationId xmlns:a16="http://schemas.microsoft.com/office/drawing/2014/main" id="{F1DEE10A-D9ED-9A45-926C-711176CC867A}"/>
              </a:ext>
            </a:extLst>
          </p:cNvPr>
          <p:cNvCxnSpPr>
            <a:cxnSpLocks/>
          </p:cNvCxnSpPr>
          <p:nvPr/>
        </p:nvCxnSpPr>
        <p:spPr>
          <a:xfrm>
            <a:off x="1828800" y="1836373"/>
            <a:ext cx="3685309"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713DD06-A6CC-904C-B5B4-D2E769A98672}"/>
              </a:ext>
            </a:extLst>
          </p:cNvPr>
          <p:cNvSpPr/>
          <p:nvPr/>
        </p:nvSpPr>
        <p:spPr>
          <a:xfrm>
            <a:off x="826625" y="4875548"/>
            <a:ext cx="3046853" cy="1015663"/>
          </a:xfrm>
          <a:prstGeom prst="rect">
            <a:avLst/>
          </a:prstGeom>
        </p:spPr>
        <p:txBody>
          <a:bodyPr wrap="square">
            <a:spAutoFit/>
          </a:bodyPr>
          <a:lstStyle/>
          <a:p>
            <a:pPr fontAlgn="b"/>
            <a:r>
              <a:rPr lang="en-GB" sz="2800" dirty="0">
                <a:solidFill>
                  <a:srgbClr val="027BB6">
                    <a:alpha val="50000"/>
                  </a:srgbClr>
                </a:solidFill>
              </a:rPr>
              <a:t>20%</a:t>
            </a:r>
          </a:p>
          <a:p>
            <a:pPr fontAlgn="b"/>
            <a:r>
              <a:rPr lang="en-GB" sz="1600" dirty="0">
                <a:solidFill>
                  <a:schemeClr val="tx1">
                    <a:lumMod val="75000"/>
                    <a:lumOff val="25000"/>
                  </a:schemeClr>
                </a:solidFill>
              </a:rPr>
              <a:t>Important and the proper time and resources have been allocated</a:t>
            </a:r>
            <a:endParaRPr lang="en-GB" sz="1600" dirty="0">
              <a:solidFill>
                <a:schemeClr val="tx1">
                  <a:lumMod val="75000"/>
                  <a:lumOff val="25000"/>
                </a:schemeClr>
              </a:solidFill>
              <a:latin typeface="Arial" panose="020B0604020202020204" pitchFamily="34" charset="0"/>
            </a:endParaRPr>
          </a:p>
        </p:txBody>
      </p:sp>
      <p:cxnSp>
        <p:nvCxnSpPr>
          <p:cNvPr id="14" name="Straight Connector 13">
            <a:extLst>
              <a:ext uri="{FF2B5EF4-FFF2-40B4-BE49-F238E27FC236}">
                <a16:creationId xmlns:a16="http://schemas.microsoft.com/office/drawing/2014/main" id="{0D2C7276-C54C-5245-8374-A240DDDC3F7E}"/>
              </a:ext>
            </a:extLst>
          </p:cNvPr>
          <p:cNvCxnSpPr>
            <a:cxnSpLocks/>
          </p:cNvCxnSpPr>
          <p:nvPr/>
        </p:nvCxnSpPr>
        <p:spPr>
          <a:xfrm>
            <a:off x="1828800" y="5213053"/>
            <a:ext cx="2892829"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F3E5DC8-54E4-AE40-8F18-8D8F488DC00E}"/>
              </a:ext>
            </a:extLst>
          </p:cNvPr>
          <p:cNvCxnSpPr>
            <a:cxnSpLocks/>
          </p:cNvCxnSpPr>
          <p:nvPr/>
        </p:nvCxnSpPr>
        <p:spPr>
          <a:xfrm>
            <a:off x="6630005" y="1836373"/>
            <a:ext cx="4011808"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06C0B74-15CD-3F4D-A598-DD2738B4767F}"/>
              </a:ext>
            </a:extLst>
          </p:cNvPr>
          <p:cNvSpPr/>
          <p:nvPr/>
        </p:nvSpPr>
        <p:spPr>
          <a:xfrm>
            <a:off x="8686801" y="1495453"/>
            <a:ext cx="2872931" cy="1261884"/>
          </a:xfrm>
          <a:prstGeom prst="rect">
            <a:avLst/>
          </a:prstGeom>
        </p:spPr>
        <p:txBody>
          <a:bodyPr wrap="square">
            <a:spAutoFit/>
          </a:bodyPr>
          <a:lstStyle/>
          <a:p>
            <a:pPr algn="r" fontAlgn="b"/>
            <a:r>
              <a:rPr lang="en-GB" sz="2800" dirty="0">
                <a:solidFill>
                  <a:srgbClr val="027BB6">
                    <a:alpha val="85000"/>
                  </a:srgbClr>
                </a:solidFill>
              </a:rPr>
              <a:t>13%</a:t>
            </a:r>
          </a:p>
          <a:p>
            <a:pPr algn="r" fontAlgn="b"/>
            <a:r>
              <a:rPr lang="en-GB" sz="1600" dirty="0">
                <a:solidFill>
                  <a:schemeClr val="tx1">
                    <a:lumMod val="75000"/>
                    <a:lumOff val="25000"/>
                  </a:schemeClr>
                </a:solidFill>
              </a:rPr>
              <a:t>Not a top priority, so the needed time and resources aren’t allocated</a:t>
            </a:r>
            <a:endParaRPr lang="en-GB" sz="1600" dirty="0">
              <a:solidFill>
                <a:schemeClr val="tx1">
                  <a:lumMod val="75000"/>
                  <a:lumOff val="25000"/>
                </a:schemeClr>
              </a:solidFill>
              <a:latin typeface="Arial" panose="020B0604020202020204" pitchFamily="34" charset="0"/>
            </a:endParaRPr>
          </a:p>
        </p:txBody>
      </p:sp>
      <p:sp>
        <p:nvSpPr>
          <p:cNvPr id="17" name="Rectangle 16">
            <a:extLst>
              <a:ext uri="{FF2B5EF4-FFF2-40B4-BE49-F238E27FC236}">
                <a16:creationId xmlns:a16="http://schemas.microsoft.com/office/drawing/2014/main" id="{E359E7FC-6647-7A42-802B-1CF923D67465}"/>
              </a:ext>
            </a:extLst>
          </p:cNvPr>
          <p:cNvSpPr/>
          <p:nvPr/>
        </p:nvSpPr>
        <p:spPr>
          <a:xfrm>
            <a:off x="8404667" y="4875548"/>
            <a:ext cx="3155065" cy="1015663"/>
          </a:xfrm>
          <a:prstGeom prst="rect">
            <a:avLst/>
          </a:prstGeom>
        </p:spPr>
        <p:txBody>
          <a:bodyPr wrap="square">
            <a:spAutoFit/>
          </a:bodyPr>
          <a:lstStyle/>
          <a:p>
            <a:pPr algn="r" fontAlgn="b"/>
            <a:r>
              <a:rPr lang="en-GB" sz="2800" dirty="0">
                <a:solidFill>
                  <a:srgbClr val="027BB6">
                    <a:alpha val="70000"/>
                  </a:srgbClr>
                </a:solidFill>
              </a:rPr>
              <a:t>59%</a:t>
            </a:r>
          </a:p>
          <a:p>
            <a:pPr algn="r" fontAlgn="b"/>
            <a:r>
              <a:rPr lang="en-GB" sz="1600" dirty="0">
                <a:solidFill>
                  <a:schemeClr val="tx1">
                    <a:lumMod val="75000"/>
                    <a:lumOff val="25000"/>
                  </a:schemeClr>
                </a:solidFill>
              </a:rPr>
              <a:t>Somewhat important but time and resources are under-allocated</a:t>
            </a:r>
            <a:endParaRPr lang="en-GB" sz="1600" dirty="0">
              <a:solidFill>
                <a:schemeClr val="tx1">
                  <a:lumMod val="75000"/>
                  <a:lumOff val="25000"/>
                </a:schemeClr>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08AB562C-46CC-A248-995B-0A2F5598A46B}"/>
              </a:ext>
            </a:extLst>
          </p:cNvPr>
          <p:cNvCxnSpPr>
            <a:cxnSpLocks/>
          </p:cNvCxnSpPr>
          <p:nvPr/>
        </p:nvCxnSpPr>
        <p:spPr>
          <a:xfrm>
            <a:off x="7616281" y="5263292"/>
            <a:ext cx="3025532"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C8DC3DE-57B0-A743-97F0-62F35A7E5322}"/>
              </a:ext>
            </a:extLst>
          </p:cNvPr>
          <p:cNvSpPr txBox="1"/>
          <p:nvPr/>
        </p:nvSpPr>
        <p:spPr>
          <a:xfrm>
            <a:off x="3873478" y="6378509"/>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1-499 Employees</a:t>
            </a:r>
          </a:p>
        </p:txBody>
      </p:sp>
      <p:sp>
        <p:nvSpPr>
          <p:cNvPr id="20" name="TextBox 19">
            <a:extLst>
              <a:ext uri="{FF2B5EF4-FFF2-40B4-BE49-F238E27FC236}">
                <a16:creationId xmlns:a16="http://schemas.microsoft.com/office/drawing/2014/main" id="{A459AC81-05FD-ED4F-BD0E-3E1E959AE80E}"/>
              </a:ext>
            </a:extLst>
          </p:cNvPr>
          <p:cNvSpPr txBox="1"/>
          <p:nvPr/>
        </p:nvSpPr>
        <p:spPr>
          <a:xfrm>
            <a:off x="4686870" y="2890102"/>
            <a:ext cx="3046853" cy="1938992"/>
          </a:xfrm>
          <a:prstGeom prst="rect">
            <a:avLst/>
          </a:prstGeom>
          <a:noFill/>
        </p:spPr>
        <p:txBody>
          <a:bodyPr wrap="square" rtlCol="0">
            <a:spAutoFit/>
          </a:bodyPr>
          <a:lstStyle/>
          <a:p>
            <a:pPr algn="ctr"/>
            <a:r>
              <a:rPr lang="en-GB" b="1" dirty="0">
                <a:solidFill>
                  <a:schemeClr val="bg1">
                    <a:lumMod val="50000"/>
                  </a:schemeClr>
                </a:solidFill>
              </a:rPr>
              <a:t>Which best describes your organization’s current situation as it relates to supporting your WFM strategy?</a:t>
            </a:r>
            <a:endParaRPr lang="en-US" b="1" dirty="0">
              <a:solidFill>
                <a:schemeClr val="bg1">
                  <a:lumMod val="50000"/>
                </a:schemeClr>
              </a:solidFill>
            </a:endParaRPr>
          </a:p>
        </p:txBody>
      </p:sp>
    </p:spTree>
    <p:extLst>
      <p:ext uri="{BB962C8B-B14F-4D97-AF65-F5344CB8AC3E}">
        <p14:creationId xmlns:p14="http://schemas.microsoft.com/office/powerpoint/2010/main" val="823465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9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8B02-8F79-5D48-A405-A024784B1289}"/>
              </a:ext>
            </a:extLst>
          </p:cNvPr>
          <p:cNvSpPr>
            <a:spLocks noGrp="1"/>
          </p:cNvSpPr>
          <p:nvPr>
            <p:ph type="title"/>
          </p:nvPr>
        </p:nvSpPr>
        <p:spPr/>
        <p:txBody>
          <a:bodyPr>
            <a:normAutofit/>
          </a:bodyPr>
          <a:lstStyle/>
          <a:p>
            <a:r>
              <a:rPr lang="en-US" sz="4800" dirty="0"/>
              <a:t>Complexities</a:t>
            </a:r>
          </a:p>
        </p:txBody>
      </p:sp>
      <p:sp>
        <p:nvSpPr>
          <p:cNvPr id="6" name="Footer Placeholder 5">
            <a:extLst>
              <a:ext uri="{FF2B5EF4-FFF2-40B4-BE49-F238E27FC236}">
                <a16:creationId xmlns:a16="http://schemas.microsoft.com/office/drawing/2014/main" id="{BA992B87-AEC6-7941-9C7B-4AF72AA38DC3}"/>
              </a:ext>
            </a:extLst>
          </p:cNvPr>
          <p:cNvSpPr>
            <a:spLocks noGrp="1"/>
          </p:cNvSpPr>
          <p:nvPr>
            <p:ph type="ftr" sz="quarter" idx="11"/>
          </p:nvPr>
        </p:nvSpPr>
        <p:spPr/>
        <p:txBody>
          <a:bodyPr/>
          <a:lstStyle/>
          <a:p>
            <a:pPr algn="l"/>
            <a:r>
              <a:rPr lang="en-US" dirty="0"/>
              <a:t>© Brandon Hall Group 2021</a:t>
            </a:r>
          </a:p>
        </p:txBody>
      </p:sp>
      <p:sp>
        <p:nvSpPr>
          <p:cNvPr id="5" name="Slide Number Placeholder 4">
            <a:extLst>
              <a:ext uri="{FF2B5EF4-FFF2-40B4-BE49-F238E27FC236}">
                <a16:creationId xmlns:a16="http://schemas.microsoft.com/office/drawing/2014/main" id="{DC8EA25B-2767-4A4D-A63A-E8329383C3A3}"/>
              </a:ext>
            </a:extLst>
          </p:cNvPr>
          <p:cNvSpPr>
            <a:spLocks noGrp="1"/>
          </p:cNvSpPr>
          <p:nvPr>
            <p:ph type="sldNum" sz="quarter" idx="12"/>
          </p:nvPr>
        </p:nvSpPr>
        <p:spPr/>
        <p:txBody>
          <a:bodyPr/>
          <a:lstStyle/>
          <a:p>
            <a:fld id="{70615984-DE26-B24B-B048-45667392A3F4}" type="slidenum">
              <a:rPr lang="en-US" smtClean="0"/>
              <a:t>13</a:t>
            </a:fld>
            <a:endParaRPr lang="en-US" dirty="0"/>
          </a:p>
        </p:txBody>
      </p:sp>
      <p:sp>
        <p:nvSpPr>
          <p:cNvPr id="3" name="Content Placeholder 2">
            <a:extLst>
              <a:ext uri="{FF2B5EF4-FFF2-40B4-BE49-F238E27FC236}">
                <a16:creationId xmlns:a16="http://schemas.microsoft.com/office/drawing/2014/main" id="{B11CF8B3-99A5-9143-8097-780D4853B071}"/>
              </a:ext>
            </a:extLst>
          </p:cNvPr>
          <p:cNvSpPr>
            <a:spLocks noGrp="1"/>
          </p:cNvSpPr>
          <p:nvPr>
            <p:ph idx="4294967295"/>
          </p:nvPr>
        </p:nvSpPr>
        <p:spPr>
          <a:xfrm>
            <a:off x="2020086" y="1763712"/>
            <a:ext cx="8266127" cy="3330573"/>
          </a:xfrm>
        </p:spPr>
        <p:txBody>
          <a:bodyPr numCol="2" spcCol="822960">
            <a:noAutofit/>
          </a:bodyPr>
          <a:lstStyle/>
          <a:p>
            <a:pPr marL="0" indent="0">
              <a:lnSpc>
                <a:spcPct val="100000"/>
              </a:lnSpc>
              <a:spcBef>
                <a:spcPts val="0"/>
              </a:spcBef>
              <a:spcAft>
                <a:spcPts val="1200"/>
              </a:spcAft>
              <a:buNone/>
            </a:pPr>
            <a:r>
              <a:rPr lang="en-GB" sz="2000" b="1" dirty="0">
                <a:solidFill>
                  <a:schemeClr val="bg1"/>
                </a:solidFill>
                <a:latin typeface="+mn-lt"/>
              </a:rPr>
              <a:t>There is no disputing the massive disruption to the global economy in 2020. Market volatility and shifting customer needs were identified as major areas of external influence by many organizations.  </a:t>
            </a:r>
          </a:p>
          <a:p>
            <a:pPr marL="0" indent="0">
              <a:lnSpc>
                <a:spcPct val="100000"/>
              </a:lnSpc>
              <a:spcBef>
                <a:spcPts val="0"/>
              </a:spcBef>
              <a:spcAft>
                <a:spcPts val="1200"/>
              </a:spcAft>
              <a:buNone/>
            </a:pPr>
            <a:r>
              <a:rPr lang="en-GB" sz="2000" b="1" dirty="0">
                <a:solidFill>
                  <a:schemeClr val="bg1"/>
                </a:solidFill>
                <a:latin typeface="+mn-lt"/>
              </a:rPr>
              <a:t>At the same time, cutting costs and building revenue were cited as the most common factors holding companies back from the inside. That shows that most organizations have not fully embraced the idea that improving workforce-management processes is a long-term strategy for success, especially when it comes to being agile enough to react to those shifting economic conditions and customer needs.</a:t>
            </a:r>
            <a:endParaRPr lang="en-US" sz="2000" b="1" dirty="0">
              <a:solidFill>
                <a:schemeClr val="bg1"/>
              </a:solidFill>
              <a:latin typeface="+mn-lt"/>
            </a:endParaRPr>
          </a:p>
        </p:txBody>
      </p:sp>
      <p:grpSp>
        <p:nvGrpSpPr>
          <p:cNvPr id="7" name="Group 6">
            <a:extLst>
              <a:ext uri="{FF2B5EF4-FFF2-40B4-BE49-F238E27FC236}">
                <a16:creationId xmlns:a16="http://schemas.microsoft.com/office/drawing/2014/main" id="{5A28E8C5-D235-724F-8A64-BE0604A28EA7}"/>
              </a:ext>
            </a:extLst>
          </p:cNvPr>
          <p:cNvGrpSpPr/>
          <p:nvPr/>
        </p:nvGrpSpPr>
        <p:grpSpPr>
          <a:xfrm>
            <a:off x="-73152" y="0"/>
            <a:ext cx="12326112" cy="6858000"/>
            <a:chOff x="-73152" y="0"/>
            <a:chExt cx="12326112" cy="6858000"/>
          </a:xfrm>
        </p:grpSpPr>
        <p:cxnSp>
          <p:nvCxnSpPr>
            <p:cNvPr id="8" name="Straight Connector 7">
              <a:extLst>
                <a:ext uri="{FF2B5EF4-FFF2-40B4-BE49-F238E27FC236}">
                  <a16:creationId xmlns:a16="http://schemas.microsoft.com/office/drawing/2014/main" id="{D830CF9F-0AFD-A644-8495-DC0DAFE86EAE}"/>
                </a:ext>
              </a:extLst>
            </p:cNvPr>
            <p:cNvCxnSpPr>
              <a:cxnSpLocks/>
            </p:cNvCxnSpPr>
            <p:nvPr/>
          </p:nvCxnSpPr>
          <p:spPr>
            <a:xfrm>
              <a:off x="6096000" y="0"/>
              <a:ext cx="0" cy="1188720"/>
            </a:xfrm>
            <a:prstGeom prst="line">
              <a:avLst/>
            </a:prstGeom>
            <a:ln w="28575">
              <a:solidFill>
                <a:schemeClr val="bg1">
                  <a:alpha val="41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6F944A4-44DC-E94A-9168-D9BA6827D782}"/>
                </a:ext>
              </a:extLst>
            </p:cNvPr>
            <p:cNvCxnSpPr>
              <a:cxnSpLocks/>
            </p:cNvCxnSpPr>
            <p:nvPr/>
          </p:nvCxnSpPr>
          <p:spPr>
            <a:xfrm>
              <a:off x="6096000" y="5669280"/>
              <a:ext cx="0" cy="1188720"/>
            </a:xfrm>
            <a:prstGeom prst="line">
              <a:avLst/>
            </a:prstGeom>
            <a:ln w="28575">
              <a:solidFill>
                <a:schemeClr val="bg1">
                  <a:alpha val="41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20D6417-84AC-784E-B806-BCDDBB6F3692}"/>
                </a:ext>
              </a:extLst>
            </p:cNvPr>
            <p:cNvCxnSpPr>
              <a:cxnSpLocks/>
            </p:cNvCxnSpPr>
            <p:nvPr/>
          </p:nvCxnSpPr>
          <p:spPr>
            <a:xfrm flipH="1">
              <a:off x="-73152" y="3428999"/>
              <a:ext cx="1627632" cy="0"/>
            </a:xfrm>
            <a:prstGeom prst="line">
              <a:avLst/>
            </a:prstGeom>
            <a:ln w="28575">
              <a:solidFill>
                <a:schemeClr val="bg1">
                  <a:alpha val="41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F255CB-9AB4-E84B-A305-D707683BF1D8}"/>
                </a:ext>
              </a:extLst>
            </p:cNvPr>
            <p:cNvCxnSpPr>
              <a:cxnSpLocks/>
            </p:cNvCxnSpPr>
            <p:nvPr/>
          </p:nvCxnSpPr>
          <p:spPr>
            <a:xfrm flipH="1">
              <a:off x="10625328" y="3428999"/>
              <a:ext cx="1627632" cy="0"/>
            </a:xfrm>
            <a:prstGeom prst="line">
              <a:avLst/>
            </a:prstGeom>
            <a:ln w="28575">
              <a:solidFill>
                <a:schemeClr val="bg1">
                  <a:alpha val="41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339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D9928-F7CE-4AC1-9D0E-B7399CCB2307}"/>
              </a:ext>
            </a:extLst>
          </p:cNvPr>
          <p:cNvSpPr>
            <a:spLocks noGrp="1"/>
          </p:cNvSpPr>
          <p:nvPr>
            <p:ph type="title"/>
          </p:nvPr>
        </p:nvSpPr>
        <p:spPr>
          <a:xfrm>
            <a:off x="838200" y="193963"/>
            <a:ext cx="10515600" cy="1472792"/>
          </a:xfrm>
        </p:spPr>
        <p:txBody>
          <a:bodyPr>
            <a:normAutofit/>
          </a:bodyPr>
          <a:lstStyle/>
          <a:p>
            <a:r>
              <a:rPr lang="en-GB" dirty="0"/>
              <a:t>Challenges to WFM Maturity</a:t>
            </a:r>
            <a:br>
              <a:rPr lang="en-US" dirty="0"/>
            </a:br>
            <a:br>
              <a:rPr lang="en-US" sz="1800" dirty="0"/>
            </a:br>
            <a:endParaRPr lang="en-US" b="1" dirty="0">
              <a:solidFill>
                <a:schemeClr val="bg1">
                  <a:lumMod val="50000"/>
                </a:schemeClr>
              </a:solidFill>
              <a:latin typeface="+mn-lt"/>
            </a:endParaRPr>
          </a:p>
        </p:txBody>
      </p:sp>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14</a:t>
            </a:fld>
            <a:endParaRPr lang="en-US" dirty="0"/>
          </a:p>
        </p:txBody>
      </p:sp>
      <p:sp>
        <p:nvSpPr>
          <p:cNvPr id="5" name="Footer Placeholder 4">
            <a:extLst>
              <a:ext uri="{FF2B5EF4-FFF2-40B4-BE49-F238E27FC236}">
                <a16:creationId xmlns:a16="http://schemas.microsoft.com/office/drawing/2014/main" id="{38E92120-2047-6840-9956-B499BE82BCE6}"/>
              </a:ext>
            </a:extLst>
          </p:cNvPr>
          <p:cNvSpPr>
            <a:spLocks noGrp="1"/>
          </p:cNvSpPr>
          <p:nvPr>
            <p:ph type="ftr" sz="quarter" idx="11"/>
          </p:nvPr>
        </p:nvSpPr>
        <p:spPr/>
        <p:txBody>
          <a:bodyPr/>
          <a:lstStyle/>
          <a:p>
            <a:pPr algn="l"/>
            <a:r>
              <a:rPr lang="en-US" dirty="0"/>
              <a:t>© Brandon Hall Group 2021</a:t>
            </a:r>
          </a:p>
        </p:txBody>
      </p:sp>
      <p:sp>
        <p:nvSpPr>
          <p:cNvPr id="6" name="TextBox 5">
            <a:extLst>
              <a:ext uri="{FF2B5EF4-FFF2-40B4-BE49-F238E27FC236}">
                <a16:creationId xmlns:a16="http://schemas.microsoft.com/office/drawing/2014/main" id="{A27D9D12-0C77-F341-BD49-95C4FB02764A}"/>
              </a:ext>
            </a:extLst>
          </p:cNvPr>
          <p:cNvSpPr txBox="1"/>
          <p:nvPr/>
        </p:nvSpPr>
        <p:spPr>
          <a:xfrm>
            <a:off x="10738104" y="274989"/>
            <a:ext cx="1472184" cy="632205"/>
          </a:xfrm>
          <a:prstGeom prst="rect">
            <a:avLst/>
          </a:prstGeom>
          <a:solidFill>
            <a:srgbClr val="027BB6"/>
          </a:solidFill>
        </p:spPr>
        <p:txBody>
          <a:bodyPr wrap="square" rtlCol="0" anchor="ctr">
            <a:noAutofit/>
          </a:bodyPr>
          <a:lstStyle/>
          <a:p>
            <a:pPr algn="ctr"/>
            <a:r>
              <a:rPr lang="en-US" sz="2000" dirty="0">
                <a:solidFill>
                  <a:schemeClr val="bg1"/>
                </a:solidFill>
              </a:rPr>
              <a:t>Overall</a:t>
            </a:r>
          </a:p>
        </p:txBody>
      </p:sp>
      <p:graphicFrame>
        <p:nvGraphicFramePr>
          <p:cNvPr id="7" name="Chart 6">
            <a:extLst>
              <a:ext uri="{FF2B5EF4-FFF2-40B4-BE49-F238E27FC236}">
                <a16:creationId xmlns:a16="http://schemas.microsoft.com/office/drawing/2014/main" id="{8054009A-DC3D-3F48-8CC3-2B07C129AEE5}"/>
              </a:ext>
            </a:extLst>
          </p:cNvPr>
          <p:cNvGraphicFramePr/>
          <p:nvPr>
            <p:extLst>
              <p:ext uri="{D42A27DB-BD31-4B8C-83A1-F6EECF244321}">
                <p14:modId xmlns:p14="http://schemas.microsoft.com/office/powerpoint/2010/main" val="1815134357"/>
              </p:ext>
            </p:extLst>
          </p:nvPr>
        </p:nvGraphicFramePr>
        <p:xfrm>
          <a:off x="1365250" y="1477484"/>
          <a:ext cx="9988550" cy="486801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A7413FDD-ED11-5B49-BFDE-9093721098A9}"/>
              </a:ext>
            </a:extLst>
          </p:cNvPr>
          <p:cNvSpPr/>
          <p:nvPr/>
        </p:nvSpPr>
        <p:spPr>
          <a:xfrm>
            <a:off x="857250" y="835770"/>
            <a:ext cx="7772400" cy="400110"/>
          </a:xfrm>
          <a:prstGeom prst="rect">
            <a:avLst/>
          </a:prstGeom>
        </p:spPr>
        <p:txBody>
          <a:bodyPr wrap="square">
            <a:spAutoFit/>
          </a:bodyPr>
          <a:lstStyle/>
          <a:p>
            <a:pPr fontAlgn="b"/>
            <a:r>
              <a:rPr lang="en-GB" sz="2000" b="1" dirty="0">
                <a:solidFill>
                  <a:schemeClr val="tx1">
                    <a:lumMod val="50000"/>
                    <a:lumOff val="50000"/>
                  </a:schemeClr>
                </a:solidFill>
              </a:rPr>
              <a:t>What are the key external influences that impact your WFM strategy? </a:t>
            </a:r>
            <a:endParaRPr lang="en-GB" sz="2000" b="1"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69759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15</a:t>
            </a:fld>
            <a:endParaRPr lang="en-US" dirty="0"/>
          </a:p>
        </p:txBody>
      </p:sp>
      <p:sp>
        <p:nvSpPr>
          <p:cNvPr id="5" name="Footer Placeholder 4">
            <a:extLst>
              <a:ext uri="{FF2B5EF4-FFF2-40B4-BE49-F238E27FC236}">
                <a16:creationId xmlns:a16="http://schemas.microsoft.com/office/drawing/2014/main" id="{3FAD1B24-38AC-8348-8A4B-6E941725ECBA}"/>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265F3911-24BB-7C48-9774-E75E4D66BA36}"/>
              </a:ext>
            </a:extLst>
          </p:cNvPr>
          <p:cNvSpPr txBox="1">
            <a:spLocks/>
          </p:cNvSpPr>
          <p:nvPr/>
        </p:nvSpPr>
        <p:spPr>
          <a:xfrm>
            <a:off x="838200" y="193962"/>
            <a:ext cx="10515600" cy="20005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rgbClr val="073763"/>
                </a:solidFill>
                <a:latin typeface="+mj-lt"/>
                <a:ea typeface="+mj-ea"/>
                <a:cs typeface="+mj-cs"/>
              </a:defRPr>
            </a:lvl1pPr>
          </a:lstStyle>
          <a:p>
            <a:r>
              <a:rPr lang="en-GB" sz="3600" dirty="0"/>
              <a:t>Challenges to WFM Maturity</a:t>
            </a: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79D62499-C1E3-924E-AD9A-947E3635F9BA}"/>
              </a:ext>
            </a:extLst>
          </p:cNvPr>
          <p:cNvSpPr txBox="1"/>
          <p:nvPr/>
        </p:nvSpPr>
        <p:spPr>
          <a:xfrm>
            <a:off x="10738104" y="274989"/>
            <a:ext cx="1472184" cy="632205"/>
          </a:xfrm>
          <a:prstGeom prst="rect">
            <a:avLst/>
          </a:prstGeom>
          <a:solidFill>
            <a:srgbClr val="5D2D84"/>
          </a:solidFill>
        </p:spPr>
        <p:txBody>
          <a:bodyPr wrap="square" rtlCol="0" anchor="ctr">
            <a:noAutofit/>
          </a:bodyPr>
          <a:lstStyle/>
          <a:p>
            <a:pPr algn="ctr"/>
            <a:r>
              <a:rPr lang="en-US" sz="2000" dirty="0">
                <a:solidFill>
                  <a:schemeClr val="bg1"/>
                </a:solidFill>
              </a:rPr>
              <a:t>Large</a:t>
            </a:r>
          </a:p>
        </p:txBody>
      </p:sp>
      <p:graphicFrame>
        <p:nvGraphicFramePr>
          <p:cNvPr id="7" name="Chart 6">
            <a:extLst>
              <a:ext uri="{FF2B5EF4-FFF2-40B4-BE49-F238E27FC236}">
                <a16:creationId xmlns:a16="http://schemas.microsoft.com/office/drawing/2014/main" id="{2C84AF76-B566-5342-AB8F-EE3E72952F35}"/>
              </a:ext>
            </a:extLst>
          </p:cNvPr>
          <p:cNvGraphicFramePr/>
          <p:nvPr>
            <p:extLst>
              <p:ext uri="{D42A27DB-BD31-4B8C-83A1-F6EECF244321}">
                <p14:modId xmlns:p14="http://schemas.microsoft.com/office/powerpoint/2010/main" val="2404876244"/>
              </p:ext>
            </p:extLst>
          </p:nvPr>
        </p:nvGraphicFramePr>
        <p:xfrm>
          <a:off x="908050" y="1458434"/>
          <a:ext cx="10515600" cy="486801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FDC8BE3-99F5-8344-8B78-B219BD322425}"/>
              </a:ext>
            </a:extLst>
          </p:cNvPr>
          <p:cNvSpPr txBox="1"/>
          <p:nvPr/>
        </p:nvSpPr>
        <p:spPr>
          <a:xfrm>
            <a:off x="4198369" y="6385022"/>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5,000+ Employees</a:t>
            </a:r>
          </a:p>
        </p:txBody>
      </p:sp>
      <p:sp>
        <p:nvSpPr>
          <p:cNvPr id="11" name="Rectangle 10">
            <a:extLst>
              <a:ext uri="{FF2B5EF4-FFF2-40B4-BE49-F238E27FC236}">
                <a16:creationId xmlns:a16="http://schemas.microsoft.com/office/drawing/2014/main" id="{9F500620-EF9C-5945-AD4C-B65777A47F65}"/>
              </a:ext>
            </a:extLst>
          </p:cNvPr>
          <p:cNvSpPr/>
          <p:nvPr/>
        </p:nvSpPr>
        <p:spPr>
          <a:xfrm>
            <a:off x="857250" y="835770"/>
            <a:ext cx="7772400" cy="400110"/>
          </a:xfrm>
          <a:prstGeom prst="rect">
            <a:avLst/>
          </a:prstGeom>
        </p:spPr>
        <p:txBody>
          <a:bodyPr wrap="square">
            <a:spAutoFit/>
          </a:bodyPr>
          <a:lstStyle/>
          <a:p>
            <a:pPr fontAlgn="b"/>
            <a:r>
              <a:rPr lang="en-GB" sz="2000" b="1" dirty="0">
                <a:solidFill>
                  <a:schemeClr val="tx1">
                    <a:lumMod val="50000"/>
                    <a:lumOff val="50000"/>
                  </a:schemeClr>
                </a:solidFill>
              </a:rPr>
              <a:t>What are the key external influences that impact your WFM strategy? </a:t>
            </a:r>
            <a:endParaRPr lang="en-GB" sz="2000" b="1"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288800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16</a:t>
            </a:fld>
            <a:endParaRPr lang="en-US" dirty="0"/>
          </a:p>
        </p:txBody>
      </p:sp>
      <p:sp>
        <p:nvSpPr>
          <p:cNvPr id="5" name="Footer Placeholder 4">
            <a:extLst>
              <a:ext uri="{FF2B5EF4-FFF2-40B4-BE49-F238E27FC236}">
                <a16:creationId xmlns:a16="http://schemas.microsoft.com/office/drawing/2014/main" id="{FDFA2AF4-60A5-7044-899D-5B7DB2F4B6B8}"/>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CE7527BA-DE3D-064E-8D3F-767D188EB663}"/>
              </a:ext>
            </a:extLst>
          </p:cNvPr>
          <p:cNvSpPr>
            <a:spLocks noGrp="1"/>
          </p:cNvSpPr>
          <p:nvPr>
            <p:ph type="title"/>
          </p:nvPr>
        </p:nvSpPr>
        <p:spPr>
          <a:xfrm>
            <a:off x="838200" y="193962"/>
            <a:ext cx="10515600" cy="2000597"/>
          </a:xfrm>
        </p:spPr>
        <p:txBody>
          <a:bodyPr>
            <a:normAutofit/>
          </a:bodyPr>
          <a:lstStyle/>
          <a:p>
            <a:r>
              <a:rPr lang="en-GB" dirty="0"/>
              <a:t>Challenges to WFM Maturity</a:t>
            </a: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B33DE90E-4A5E-DC45-AED4-69E23AEA23AF}"/>
              </a:ext>
            </a:extLst>
          </p:cNvPr>
          <p:cNvSpPr txBox="1"/>
          <p:nvPr/>
        </p:nvSpPr>
        <p:spPr>
          <a:xfrm>
            <a:off x="10738104" y="274989"/>
            <a:ext cx="1472184" cy="632205"/>
          </a:xfrm>
          <a:prstGeom prst="rect">
            <a:avLst/>
          </a:prstGeom>
          <a:solidFill>
            <a:srgbClr val="F6AB1E"/>
          </a:solidFill>
        </p:spPr>
        <p:txBody>
          <a:bodyPr wrap="square" rtlCol="0" anchor="ctr">
            <a:noAutofit/>
          </a:bodyPr>
          <a:lstStyle/>
          <a:p>
            <a:pPr algn="ctr"/>
            <a:r>
              <a:rPr lang="en-US" sz="2000" dirty="0">
                <a:solidFill>
                  <a:schemeClr val="bg1"/>
                </a:solidFill>
              </a:rPr>
              <a:t>Mid-size</a:t>
            </a:r>
          </a:p>
        </p:txBody>
      </p:sp>
      <p:graphicFrame>
        <p:nvGraphicFramePr>
          <p:cNvPr id="8" name="Chart 7">
            <a:extLst>
              <a:ext uri="{FF2B5EF4-FFF2-40B4-BE49-F238E27FC236}">
                <a16:creationId xmlns:a16="http://schemas.microsoft.com/office/drawing/2014/main" id="{71E471FD-0B1D-3E43-8C22-FB50E4864B93}"/>
              </a:ext>
            </a:extLst>
          </p:cNvPr>
          <p:cNvGraphicFramePr/>
          <p:nvPr>
            <p:extLst>
              <p:ext uri="{D42A27DB-BD31-4B8C-83A1-F6EECF244321}">
                <p14:modId xmlns:p14="http://schemas.microsoft.com/office/powerpoint/2010/main" val="2492748469"/>
              </p:ext>
            </p:extLst>
          </p:nvPr>
        </p:nvGraphicFramePr>
        <p:xfrm>
          <a:off x="1365250" y="1496534"/>
          <a:ext cx="9988550" cy="486801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00047601-A00E-6D40-AA91-2DEBAA37F004}"/>
              </a:ext>
            </a:extLst>
          </p:cNvPr>
          <p:cNvSpPr txBox="1"/>
          <p:nvPr/>
        </p:nvSpPr>
        <p:spPr>
          <a:xfrm>
            <a:off x="4198369" y="6385022"/>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500-4,999 Employees</a:t>
            </a:r>
          </a:p>
        </p:txBody>
      </p:sp>
      <p:sp>
        <p:nvSpPr>
          <p:cNvPr id="12" name="Rectangle 11">
            <a:extLst>
              <a:ext uri="{FF2B5EF4-FFF2-40B4-BE49-F238E27FC236}">
                <a16:creationId xmlns:a16="http://schemas.microsoft.com/office/drawing/2014/main" id="{61B73FEC-6571-4E48-BE9A-43808E219A25}"/>
              </a:ext>
            </a:extLst>
          </p:cNvPr>
          <p:cNvSpPr/>
          <p:nvPr/>
        </p:nvSpPr>
        <p:spPr>
          <a:xfrm>
            <a:off x="857250" y="835770"/>
            <a:ext cx="7772400" cy="400110"/>
          </a:xfrm>
          <a:prstGeom prst="rect">
            <a:avLst/>
          </a:prstGeom>
        </p:spPr>
        <p:txBody>
          <a:bodyPr wrap="square">
            <a:spAutoFit/>
          </a:bodyPr>
          <a:lstStyle/>
          <a:p>
            <a:pPr fontAlgn="b"/>
            <a:r>
              <a:rPr lang="en-GB" sz="2000" b="1" dirty="0">
                <a:solidFill>
                  <a:schemeClr val="tx1">
                    <a:lumMod val="50000"/>
                    <a:lumOff val="50000"/>
                  </a:schemeClr>
                </a:solidFill>
              </a:rPr>
              <a:t>What are the key external influences that impact your WFM strategy? </a:t>
            </a:r>
            <a:endParaRPr lang="en-GB" sz="2000" b="1"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82696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17</a:t>
            </a:fld>
            <a:endParaRPr lang="en-US" dirty="0"/>
          </a:p>
        </p:txBody>
      </p:sp>
      <p:sp>
        <p:nvSpPr>
          <p:cNvPr id="5" name="Footer Placeholder 4">
            <a:extLst>
              <a:ext uri="{FF2B5EF4-FFF2-40B4-BE49-F238E27FC236}">
                <a16:creationId xmlns:a16="http://schemas.microsoft.com/office/drawing/2014/main" id="{8E7FA6F3-6D90-C44B-9D28-0081B73E588F}"/>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A43C8AA7-7359-9844-AEE1-F11883520137}"/>
              </a:ext>
            </a:extLst>
          </p:cNvPr>
          <p:cNvSpPr>
            <a:spLocks noGrp="1"/>
          </p:cNvSpPr>
          <p:nvPr>
            <p:ph type="title"/>
          </p:nvPr>
        </p:nvSpPr>
        <p:spPr>
          <a:xfrm>
            <a:off x="838200" y="193962"/>
            <a:ext cx="10515600" cy="1380195"/>
          </a:xfrm>
        </p:spPr>
        <p:txBody>
          <a:bodyPr>
            <a:normAutofit/>
          </a:bodyPr>
          <a:lstStyle/>
          <a:p>
            <a:r>
              <a:rPr lang="en-GB" dirty="0"/>
              <a:t>Challenges to WFM Maturity</a:t>
            </a: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BDAD3B90-6887-5744-9510-B251A2F5EFF4}"/>
              </a:ext>
            </a:extLst>
          </p:cNvPr>
          <p:cNvSpPr txBox="1"/>
          <p:nvPr/>
        </p:nvSpPr>
        <p:spPr>
          <a:xfrm>
            <a:off x="10738104" y="274989"/>
            <a:ext cx="1472184" cy="632205"/>
          </a:xfrm>
          <a:prstGeom prst="rect">
            <a:avLst/>
          </a:prstGeom>
          <a:solidFill>
            <a:srgbClr val="AEBC47"/>
          </a:solidFill>
        </p:spPr>
        <p:txBody>
          <a:bodyPr wrap="square" rtlCol="0" anchor="ctr">
            <a:noAutofit/>
          </a:bodyPr>
          <a:lstStyle/>
          <a:p>
            <a:pPr algn="ctr"/>
            <a:r>
              <a:rPr lang="en-US" sz="2000" dirty="0">
                <a:solidFill>
                  <a:schemeClr val="bg1"/>
                </a:solidFill>
              </a:rPr>
              <a:t>Small</a:t>
            </a:r>
          </a:p>
        </p:txBody>
      </p:sp>
      <p:graphicFrame>
        <p:nvGraphicFramePr>
          <p:cNvPr id="8" name="Chart 7">
            <a:extLst>
              <a:ext uri="{FF2B5EF4-FFF2-40B4-BE49-F238E27FC236}">
                <a16:creationId xmlns:a16="http://schemas.microsoft.com/office/drawing/2014/main" id="{8EB77CD1-7823-1241-9D29-919467F52339}"/>
              </a:ext>
            </a:extLst>
          </p:cNvPr>
          <p:cNvGraphicFramePr/>
          <p:nvPr>
            <p:extLst>
              <p:ext uri="{D42A27DB-BD31-4B8C-83A1-F6EECF244321}">
                <p14:modId xmlns:p14="http://schemas.microsoft.com/office/powerpoint/2010/main" val="2867483873"/>
              </p:ext>
            </p:extLst>
          </p:nvPr>
        </p:nvGraphicFramePr>
        <p:xfrm>
          <a:off x="1365250" y="1515584"/>
          <a:ext cx="9988550" cy="486801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6647D579-094C-F041-99FC-87720AA3B126}"/>
              </a:ext>
            </a:extLst>
          </p:cNvPr>
          <p:cNvSpPr txBox="1"/>
          <p:nvPr/>
        </p:nvSpPr>
        <p:spPr>
          <a:xfrm>
            <a:off x="4198369" y="6385022"/>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Size:1-499 Employees</a:t>
            </a:r>
          </a:p>
        </p:txBody>
      </p:sp>
      <p:sp>
        <p:nvSpPr>
          <p:cNvPr id="12" name="Rectangle 11">
            <a:extLst>
              <a:ext uri="{FF2B5EF4-FFF2-40B4-BE49-F238E27FC236}">
                <a16:creationId xmlns:a16="http://schemas.microsoft.com/office/drawing/2014/main" id="{C73A5E26-7F63-BD4B-9EE7-AA76525BEB93}"/>
              </a:ext>
            </a:extLst>
          </p:cNvPr>
          <p:cNvSpPr/>
          <p:nvPr/>
        </p:nvSpPr>
        <p:spPr>
          <a:xfrm>
            <a:off x="857250" y="835770"/>
            <a:ext cx="7772400" cy="400110"/>
          </a:xfrm>
          <a:prstGeom prst="rect">
            <a:avLst/>
          </a:prstGeom>
        </p:spPr>
        <p:txBody>
          <a:bodyPr wrap="square">
            <a:spAutoFit/>
          </a:bodyPr>
          <a:lstStyle/>
          <a:p>
            <a:pPr fontAlgn="b"/>
            <a:r>
              <a:rPr lang="en-GB" sz="2000" b="1" dirty="0">
                <a:solidFill>
                  <a:schemeClr val="tx1">
                    <a:lumMod val="50000"/>
                    <a:lumOff val="50000"/>
                  </a:schemeClr>
                </a:solidFill>
              </a:rPr>
              <a:t>What are the key external influences that impact your WFM strategy? </a:t>
            </a:r>
            <a:endParaRPr lang="en-GB" sz="2000" b="1"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417860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D9928-F7CE-4AC1-9D0E-B7399CCB2307}"/>
              </a:ext>
            </a:extLst>
          </p:cNvPr>
          <p:cNvSpPr>
            <a:spLocks noGrp="1"/>
          </p:cNvSpPr>
          <p:nvPr>
            <p:ph type="title"/>
          </p:nvPr>
        </p:nvSpPr>
        <p:spPr>
          <a:xfrm>
            <a:off x="838200" y="193963"/>
            <a:ext cx="10515600" cy="815896"/>
          </a:xfrm>
        </p:spPr>
        <p:txBody>
          <a:bodyPr>
            <a:noAutofit/>
          </a:bodyPr>
          <a:lstStyle/>
          <a:p>
            <a:r>
              <a:rPr lang="en-GB" dirty="0"/>
              <a:t>Challenges to WFM Maturity</a:t>
            </a:r>
            <a:br>
              <a:rPr lang="en-US" dirty="0"/>
            </a:br>
            <a:br>
              <a:rPr lang="en-US" sz="1800" dirty="0"/>
            </a:br>
            <a:endParaRPr lang="en-US" b="1" dirty="0">
              <a:solidFill>
                <a:schemeClr val="bg1">
                  <a:lumMod val="50000"/>
                </a:schemeClr>
              </a:solidFill>
              <a:latin typeface="+mn-lt"/>
            </a:endParaRPr>
          </a:p>
        </p:txBody>
      </p:sp>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18</a:t>
            </a:fld>
            <a:endParaRPr lang="en-US" dirty="0"/>
          </a:p>
        </p:txBody>
      </p:sp>
      <p:sp>
        <p:nvSpPr>
          <p:cNvPr id="5" name="Footer Placeholder 4">
            <a:extLst>
              <a:ext uri="{FF2B5EF4-FFF2-40B4-BE49-F238E27FC236}">
                <a16:creationId xmlns:a16="http://schemas.microsoft.com/office/drawing/2014/main" id="{38E92120-2047-6840-9956-B499BE82BCE6}"/>
              </a:ext>
            </a:extLst>
          </p:cNvPr>
          <p:cNvSpPr>
            <a:spLocks noGrp="1"/>
          </p:cNvSpPr>
          <p:nvPr>
            <p:ph type="ftr" sz="quarter" idx="11"/>
          </p:nvPr>
        </p:nvSpPr>
        <p:spPr/>
        <p:txBody>
          <a:bodyPr/>
          <a:lstStyle/>
          <a:p>
            <a:pPr algn="l"/>
            <a:r>
              <a:rPr lang="en-US" dirty="0"/>
              <a:t>© Brandon Hall Group 2021</a:t>
            </a:r>
          </a:p>
        </p:txBody>
      </p:sp>
      <p:sp>
        <p:nvSpPr>
          <p:cNvPr id="6" name="TextBox 5">
            <a:extLst>
              <a:ext uri="{FF2B5EF4-FFF2-40B4-BE49-F238E27FC236}">
                <a16:creationId xmlns:a16="http://schemas.microsoft.com/office/drawing/2014/main" id="{A27D9D12-0C77-F341-BD49-95C4FB02764A}"/>
              </a:ext>
            </a:extLst>
          </p:cNvPr>
          <p:cNvSpPr txBox="1"/>
          <p:nvPr/>
        </p:nvSpPr>
        <p:spPr>
          <a:xfrm>
            <a:off x="10738104" y="274989"/>
            <a:ext cx="1472184" cy="632205"/>
          </a:xfrm>
          <a:prstGeom prst="rect">
            <a:avLst/>
          </a:prstGeom>
          <a:solidFill>
            <a:srgbClr val="027BB6"/>
          </a:solidFill>
        </p:spPr>
        <p:txBody>
          <a:bodyPr wrap="square" rtlCol="0" anchor="ctr">
            <a:noAutofit/>
          </a:bodyPr>
          <a:lstStyle/>
          <a:p>
            <a:pPr algn="ctr"/>
            <a:r>
              <a:rPr lang="en-US" sz="2000" dirty="0">
                <a:solidFill>
                  <a:schemeClr val="bg1"/>
                </a:solidFill>
              </a:rPr>
              <a:t>Overall</a:t>
            </a:r>
          </a:p>
        </p:txBody>
      </p:sp>
      <p:graphicFrame>
        <p:nvGraphicFramePr>
          <p:cNvPr id="55" name="Table 55">
            <a:extLst>
              <a:ext uri="{FF2B5EF4-FFF2-40B4-BE49-F238E27FC236}">
                <a16:creationId xmlns:a16="http://schemas.microsoft.com/office/drawing/2014/main" id="{FBE415F0-D658-444F-8549-68A9845BB111}"/>
              </a:ext>
            </a:extLst>
          </p:cNvPr>
          <p:cNvGraphicFramePr>
            <a:graphicFrameLocks noGrp="1"/>
          </p:cNvGraphicFramePr>
          <p:nvPr>
            <p:extLst>
              <p:ext uri="{D42A27DB-BD31-4B8C-83A1-F6EECF244321}">
                <p14:modId xmlns:p14="http://schemas.microsoft.com/office/powerpoint/2010/main" val="1947732067"/>
              </p:ext>
            </p:extLst>
          </p:nvPr>
        </p:nvGraphicFramePr>
        <p:xfrm>
          <a:off x="461110" y="1323421"/>
          <a:ext cx="3770236" cy="5011584"/>
        </p:xfrm>
        <a:graphic>
          <a:graphicData uri="http://schemas.openxmlformats.org/drawingml/2006/table">
            <a:tbl>
              <a:tblPr firstRow="1" bandRow="1">
                <a:tableStyleId>{5A111915-BE36-4E01-A7E5-04B1672EAD32}</a:tableStyleId>
              </a:tblPr>
              <a:tblGrid>
                <a:gridCol w="993197">
                  <a:extLst>
                    <a:ext uri="{9D8B030D-6E8A-4147-A177-3AD203B41FA5}">
                      <a16:colId xmlns:a16="http://schemas.microsoft.com/office/drawing/2014/main" val="2559066965"/>
                    </a:ext>
                  </a:extLst>
                </a:gridCol>
                <a:gridCol w="2777039">
                  <a:extLst>
                    <a:ext uri="{9D8B030D-6E8A-4147-A177-3AD203B41FA5}">
                      <a16:colId xmlns:a16="http://schemas.microsoft.com/office/drawing/2014/main" val="4168763857"/>
                    </a:ext>
                  </a:extLst>
                </a:gridCol>
              </a:tblGrid>
              <a:tr h="835264">
                <a:tc>
                  <a:txBody>
                    <a:bodyPr/>
                    <a:lstStyle/>
                    <a:p>
                      <a:pPr algn="ctr" rtl="0" fontAlgn="b"/>
                      <a:r>
                        <a:rPr lang="en-US" sz="2800" b="0" i="0" u="none" strike="noStrike" dirty="0">
                          <a:solidFill>
                            <a:schemeClr val="bg1"/>
                          </a:solidFill>
                          <a:effectLst/>
                          <a:latin typeface="Calibri" panose="020F0502020204030204" pitchFamily="34" charset="0"/>
                        </a:rPr>
                        <a:t>57%</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Cutting costs and reducing expenses</a:t>
                      </a:r>
                    </a:p>
                  </a:txBody>
                  <a:tcPr marL="18288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2492968971"/>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57%</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Improving revenue</a:t>
                      </a:r>
                    </a:p>
                  </a:txBody>
                  <a:tcPr marL="18288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3588701026"/>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48%</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Utilizing technology</a:t>
                      </a:r>
                    </a:p>
                  </a:txBody>
                  <a:tcPr marL="18288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630569852"/>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47%</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Employee experience</a:t>
                      </a:r>
                    </a:p>
                  </a:txBody>
                  <a:tcPr marL="18288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188189023"/>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46%</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Employee well-being</a:t>
                      </a:r>
                    </a:p>
                  </a:txBody>
                  <a:tcPr marL="18288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897130027"/>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45%</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Building a great place </a:t>
                      </a:r>
                    </a:p>
                    <a:p>
                      <a:pPr algn="l" rtl="0" fontAlgn="b"/>
                      <a:r>
                        <a:rPr lang="en-US" sz="1600" b="0" i="0" u="none" strike="noStrike" dirty="0">
                          <a:solidFill>
                            <a:schemeClr val="tx1">
                              <a:lumMod val="75000"/>
                              <a:lumOff val="25000"/>
                            </a:schemeClr>
                          </a:solidFill>
                          <a:effectLst/>
                          <a:latin typeface="Calibri" panose="020F0502020204030204" pitchFamily="34" charset="0"/>
                        </a:rPr>
                        <a:t>to work</a:t>
                      </a:r>
                    </a:p>
                  </a:txBody>
                  <a:tcPr marL="18288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4159586"/>
                  </a:ext>
                </a:extLst>
              </a:tr>
            </a:tbl>
          </a:graphicData>
        </a:graphic>
      </p:graphicFrame>
      <p:graphicFrame>
        <p:nvGraphicFramePr>
          <p:cNvPr id="57" name="Table 55">
            <a:extLst>
              <a:ext uri="{FF2B5EF4-FFF2-40B4-BE49-F238E27FC236}">
                <a16:creationId xmlns:a16="http://schemas.microsoft.com/office/drawing/2014/main" id="{620E2625-749F-324F-BF8D-3778B485957E}"/>
              </a:ext>
            </a:extLst>
          </p:cNvPr>
          <p:cNvGraphicFramePr>
            <a:graphicFrameLocks noGrp="1"/>
          </p:cNvGraphicFramePr>
          <p:nvPr>
            <p:extLst>
              <p:ext uri="{D42A27DB-BD31-4B8C-83A1-F6EECF244321}">
                <p14:modId xmlns:p14="http://schemas.microsoft.com/office/powerpoint/2010/main" val="2480098536"/>
              </p:ext>
            </p:extLst>
          </p:nvPr>
        </p:nvGraphicFramePr>
        <p:xfrm>
          <a:off x="4234201" y="1323421"/>
          <a:ext cx="3770236" cy="5011584"/>
        </p:xfrm>
        <a:graphic>
          <a:graphicData uri="http://schemas.openxmlformats.org/drawingml/2006/table">
            <a:tbl>
              <a:tblPr firstRow="1" bandRow="1">
                <a:tableStyleId>{5A111915-BE36-4E01-A7E5-04B1672EAD32}</a:tableStyleId>
              </a:tblPr>
              <a:tblGrid>
                <a:gridCol w="993197">
                  <a:extLst>
                    <a:ext uri="{9D8B030D-6E8A-4147-A177-3AD203B41FA5}">
                      <a16:colId xmlns:a16="http://schemas.microsoft.com/office/drawing/2014/main" val="2559066965"/>
                    </a:ext>
                  </a:extLst>
                </a:gridCol>
                <a:gridCol w="2777039">
                  <a:extLst>
                    <a:ext uri="{9D8B030D-6E8A-4147-A177-3AD203B41FA5}">
                      <a16:colId xmlns:a16="http://schemas.microsoft.com/office/drawing/2014/main" val="4168763857"/>
                    </a:ext>
                  </a:extLst>
                </a:gridCol>
              </a:tblGrid>
              <a:tr h="835264">
                <a:tc>
                  <a:txBody>
                    <a:bodyPr/>
                    <a:lstStyle/>
                    <a:p>
                      <a:pPr algn="ctr" rtl="0" fontAlgn="b"/>
                      <a:r>
                        <a:rPr lang="en-US" sz="2800" b="0" i="0" u="none" strike="noStrike" dirty="0">
                          <a:solidFill>
                            <a:schemeClr val="bg1"/>
                          </a:solidFill>
                          <a:effectLst/>
                          <a:latin typeface="Calibri" panose="020F0502020204030204" pitchFamily="34" charset="0"/>
                        </a:rPr>
                        <a:t>43%</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Culture</a:t>
                      </a:r>
                    </a:p>
                  </a:txBody>
                  <a:tcPr marL="182880" marR="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2492968971"/>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42%</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Improving innovation </a:t>
                      </a:r>
                    </a:p>
                    <a:p>
                      <a:pPr algn="l" rtl="0" fontAlgn="b"/>
                      <a:r>
                        <a:rPr lang="en-US" sz="1600" b="0" i="0" u="none" strike="noStrike" dirty="0">
                          <a:solidFill>
                            <a:schemeClr val="tx1">
                              <a:lumMod val="75000"/>
                              <a:lumOff val="25000"/>
                            </a:schemeClr>
                          </a:solidFill>
                          <a:effectLst/>
                          <a:latin typeface="Calibri" panose="020F0502020204030204" pitchFamily="34" charset="0"/>
                        </a:rPr>
                        <a:t>capability</a:t>
                      </a:r>
                    </a:p>
                  </a:txBody>
                  <a:tcPr marL="182880" marR="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3588701026"/>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40%</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Delivering new products </a:t>
                      </a:r>
                    </a:p>
                    <a:p>
                      <a:pPr algn="l" rtl="0" fontAlgn="b"/>
                      <a:r>
                        <a:rPr lang="en-US" sz="1600" b="0" i="0" u="none" strike="noStrike" dirty="0">
                          <a:solidFill>
                            <a:schemeClr val="tx1">
                              <a:lumMod val="75000"/>
                              <a:lumOff val="25000"/>
                            </a:schemeClr>
                          </a:solidFill>
                          <a:effectLst/>
                          <a:latin typeface="Calibri" panose="020F0502020204030204" pitchFamily="34" charset="0"/>
                        </a:rPr>
                        <a:t>or services</a:t>
                      </a:r>
                    </a:p>
                  </a:txBody>
                  <a:tcPr marL="182880" marR="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630569852"/>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37%</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Improving quality</a:t>
                      </a:r>
                    </a:p>
                  </a:txBody>
                  <a:tcPr marL="182880" marR="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188189023"/>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36%</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Meeting regulatory/</a:t>
                      </a:r>
                    </a:p>
                    <a:p>
                      <a:pPr algn="l" rtl="0" fontAlgn="b"/>
                      <a:r>
                        <a:rPr lang="en-US" sz="1600" b="0" i="0" u="none" strike="noStrike" dirty="0">
                          <a:solidFill>
                            <a:schemeClr val="tx1">
                              <a:lumMod val="75000"/>
                              <a:lumOff val="25000"/>
                            </a:schemeClr>
                          </a:solidFill>
                          <a:effectLst/>
                          <a:latin typeface="Calibri" panose="020F0502020204030204" pitchFamily="34" charset="0"/>
                        </a:rPr>
                        <a:t>compliance requirements</a:t>
                      </a:r>
                    </a:p>
                  </a:txBody>
                  <a:tcPr marL="182880" marR="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897130027"/>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34%</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Enhancing the client/</a:t>
                      </a:r>
                    </a:p>
                    <a:p>
                      <a:pPr algn="l" rtl="0" fontAlgn="b"/>
                      <a:r>
                        <a:rPr lang="en-US" sz="1600" b="0" i="0" u="none" strike="noStrike" dirty="0">
                          <a:solidFill>
                            <a:schemeClr val="tx1">
                              <a:lumMod val="75000"/>
                              <a:lumOff val="25000"/>
                            </a:schemeClr>
                          </a:solidFill>
                          <a:effectLst/>
                          <a:latin typeface="Calibri" panose="020F0502020204030204" pitchFamily="34" charset="0"/>
                        </a:rPr>
                        <a:t>customer/guest experience</a:t>
                      </a:r>
                    </a:p>
                  </a:txBody>
                  <a:tcPr marL="182880" marR="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4159586"/>
                  </a:ext>
                </a:extLst>
              </a:tr>
            </a:tbl>
          </a:graphicData>
        </a:graphic>
      </p:graphicFrame>
      <p:graphicFrame>
        <p:nvGraphicFramePr>
          <p:cNvPr id="58" name="Table 55">
            <a:extLst>
              <a:ext uri="{FF2B5EF4-FFF2-40B4-BE49-F238E27FC236}">
                <a16:creationId xmlns:a16="http://schemas.microsoft.com/office/drawing/2014/main" id="{F3A41AC8-6EBC-7C4C-B242-85BC1F5BBAEF}"/>
              </a:ext>
            </a:extLst>
          </p:cNvPr>
          <p:cNvGraphicFramePr>
            <a:graphicFrameLocks noGrp="1"/>
          </p:cNvGraphicFramePr>
          <p:nvPr>
            <p:extLst>
              <p:ext uri="{D42A27DB-BD31-4B8C-83A1-F6EECF244321}">
                <p14:modId xmlns:p14="http://schemas.microsoft.com/office/powerpoint/2010/main" val="3349747084"/>
              </p:ext>
            </p:extLst>
          </p:nvPr>
        </p:nvGraphicFramePr>
        <p:xfrm>
          <a:off x="8011961" y="1323421"/>
          <a:ext cx="3770236" cy="5011584"/>
        </p:xfrm>
        <a:graphic>
          <a:graphicData uri="http://schemas.openxmlformats.org/drawingml/2006/table">
            <a:tbl>
              <a:tblPr firstRow="1" bandRow="1">
                <a:tableStyleId>{5A111915-BE36-4E01-A7E5-04B1672EAD32}</a:tableStyleId>
              </a:tblPr>
              <a:tblGrid>
                <a:gridCol w="993197">
                  <a:extLst>
                    <a:ext uri="{9D8B030D-6E8A-4147-A177-3AD203B41FA5}">
                      <a16:colId xmlns:a16="http://schemas.microsoft.com/office/drawing/2014/main" val="2559066965"/>
                    </a:ext>
                  </a:extLst>
                </a:gridCol>
                <a:gridCol w="2777039">
                  <a:extLst>
                    <a:ext uri="{9D8B030D-6E8A-4147-A177-3AD203B41FA5}">
                      <a16:colId xmlns:a16="http://schemas.microsoft.com/office/drawing/2014/main" val="4168763857"/>
                    </a:ext>
                  </a:extLst>
                </a:gridCol>
              </a:tblGrid>
              <a:tr h="835264">
                <a:tc>
                  <a:txBody>
                    <a:bodyPr/>
                    <a:lstStyle/>
                    <a:p>
                      <a:pPr algn="ctr" rtl="0" fontAlgn="b"/>
                      <a:r>
                        <a:rPr lang="en-US" sz="2800" b="0" i="0" u="none" strike="noStrike" dirty="0">
                          <a:solidFill>
                            <a:schemeClr val="bg1"/>
                          </a:solidFill>
                          <a:effectLst/>
                          <a:latin typeface="Calibri" panose="020F0502020204030204" pitchFamily="34" charset="0"/>
                        </a:rPr>
                        <a:t>34%</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Decision-making processes</a:t>
                      </a:r>
                    </a:p>
                  </a:txBody>
                  <a:tcPr marL="18288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2492968971"/>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32%</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Diversity and inclusion</a:t>
                      </a:r>
                    </a:p>
                  </a:txBody>
                  <a:tcPr marL="18288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3588701026"/>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31%</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Improving brand recognition</a:t>
                      </a:r>
                    </a:p>
                  </a:txBody>
                  <a:tcPr marL="18288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630569852"/>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27%</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Gaining market share</a:t>
                      </a:r>
                    </a:p>
                  </a:txBody>
                  <a:tcPr marL="18288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188189023"/>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26%</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Expanding into new markets</a:t>
                      </a:r>
                    </a:p>
                  </a:txBody>
                  <a:tcPr marL="18288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897130027"/>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15%</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solidFill>
                      <a:srgbClr val="027BB6"/>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C-Suite perspective</a:t>
                      </a:r>
                    </a:p>
                  </a:txBody>
                  <a:tcPr marL="182880"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4159586"/>
                  </a:ext>
                </a:extLst>
              </a:tr>
            </a:tbl>
          </a:graphicData>
        </a:graphic>
      </p:graphicFrame>
      <p:sp>
        <p:nvSpPr>
          <p:cNvPr id="59" name="Rectangle 58">
            <a:extLst>
              <a:ext uri="{FF2B5EF4-FFF2-40B4-BE49-F238E27FC236}">
                <a16:creationId xmlns:a16="http://schemas.microsoft.com/office/drawing/2014/main" id="{DBA3D622-D145-E24F-9876-E21D6BBBE759}"/>
              </a:ext>
            </a:extLst>
          </p:cNvPr>
          <p:cNvSpPr/>
          <p:nvPr/>
        </p:nvSpPr>
        <p:spPr>
          <a:xfrm>
            <a:off x="857250" y="835770"/>
            <a:ext cx="7772400" cy="400110"/>
          </a:xfrm>
          <a:prstGeom prst="rect">
            <a:avLst/>
          </a:prstGeom>
        </p:spPr>
        <p:txBody>
          <a:bodyPr wrap="square">
            <a:spAutoFit/>
          </a:bodyPr>
          <a:lstStyle/>
          <a:p>
            <a:pPr fontAlgn="b"/>
            <a:r>
              <a:rPr lang="en-GB" sz="2000" b="1" dirty="0">
                <a:solidFill>
                  <a:schemeClr val="bg1">
                    <a:lumMod val="50000"/>
                  </a:schemeClr>
                </a:solidFill>
              </a:rPr>
              <a:t>What are the key internal influences that impact your WFM strategy?</a:t>
            </a:r>
            <a:endParaRPr lang="en-GB" sz="2000" b="1"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1126417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19</a:t>
            </a:fld>
            <a:endParaRPr lang="en-US" dirty="0"/>
          </a:p>
        </p:txBody>
      </p:sp>
      <p:sp>
        <p:nvSpPr>
          <p:cNvPr id="5" name="Footer Placeholder 4">
            <a:extLst>
              <a:ext uri="{FF2B5EF4-FFF2-40B4-BE49-F238E27FC236}">
                <a16:creationId xmlns:a16="http://schemas.microsoft.com/office/drawing/2014/main" id="{3FAD1B24-38AC-8348-8A4B-6E941725ECBA}"/>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265F3911-24BB-7C48-9774-E75E4D66BA36}"/>
              </a:ext>
            </a:extLst>
          </p:cNvPr>
          <p:cNvSpPr txBox="1">
            <a:spLocks/>
          </p:cNvSpPr>
          <p:nvPr/>
        </p:nvSpPr>
        <p:spPr>
          <a:xfrm>
            <a:off x="838200" y="193962"/>
            <a:ext cx="10515600" cy="20005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rgbClr val="073763"/>
                </a:solidFill>
                <a:latin typeface="+mj-lt"/>
                <a:ea typeface="+mj-ea"/>
                <a:cs typeface="+mj-cs"/>
              </a:defRPr>
            </a:lvl1pPr>
          </a:lstStyle>
          <a:p>
            <a:r>
              <a:rPr lang="en-GB" sz="3600" dirty="0"/>
              <a:t>Challenges to WFM Maturity</a:t>
            </a: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79D62499-C1E3-924E-AD9A-947E3635F9BA}"/>
              </a:ext>
            </a:extLst>
          </p:cNvPr>
          <p:cNvSpPr txBox="1"/>
          <p:nvPr/>
        </p:nvSpPr>
        <p:spPr>
          <a:xfrm>
            <a:off x="10738104" y="274989"/>
            <a:ext cx="1472184" cy="632205"/>
          </a:xfrm>
          <a:prstGeom prst="rect">
            <a:avLst/>
          </a:prstGeom>
          <a:solidFill>
            <a:srgbClr val="5D2D84"/>
          </a:solidFill>
        </p:spPr>
        <p:txBody>
          <a:bodyPr wrap="square" rtlCol="0" anchor="ctr">
            <a:noAutofit/>
          </a:bodyPr>
          <a:lstStyle/>
          <a:p>
            <a:pPr algn="ctr"/>
            <a:r>
              <a:rPr lang="en-US" sz="2000" dirty="0">
                <a:solidFill>
                  <a:schemeClr val="bg1"/>
                </a:solidFill>
              </a:rPr>
              <a:t>Large</a:t>
            </a:r>
          </a:p>
        </p:txBody>
      </p:sp>
      <p:graphicFrame>
        <p:nvGraphicFramePr>
          <p:cNvPr id="33" name="Table 55">
            <a:extLst>
              <a:ext uri="{FF2B5EF4-FFF2-40B4-BE49-F238E27FC236}">
                <a16:creationId xmlns:a16="http://schemas.microsoft.com/office/drawing/2014/main" id="{5FECFF61-866B-134C-8D85-D16F555C5ADB}"/>
              </a:ext>
            </a:extLst>
          </p:cNvPr>
          <p:cNvGraphicFramePr>
            <a:graphicFrameLocks noGrp="1"/>
          </p:cNvGraphicFramePr>
          <p:nvPr>
            <p:extLst>
              <p:ext uri="{D42A27DB-BD31-4B8C-83A1-F6EECF244321}">
                <p14:modId xmlns:p14="http://schemas.microsoft.com/office/powerpoint/2010/main" val="1254336156"/>
              </p:ext>
            </p:extLst>
          </p:nvPr>
        </p:nvGraphicFramePr>
        <p:xfrm>
          <a:off x="461110" y="1323421"/>
          <a:ext cx="3770236" cy="5011584"/>
        </p:xfrm>
        <a:graphic>
          <a:graphicData uri="http://schemas.openxmlformats.org/drawingml/2006/table">
            <a:tbl>
              <a:tblPr firstRow="1" bandRow="1">
                <a:tableStyleId>{5A111915-BE36-4E01-A7E5-04B1672EAD32}</a:tableStyleId>
              </a:tblPr>
              <a:tblGrid>
                <a:gridCol w="993197">
                  <a:extLst>
                    <a:ext uri="{9D8B030D-6E8A-4147-A177-3AD203B41FA5}">
                      <a16:colId xmlns:a16="http://schemas.microsoft.com/office/drawing/2014/main" val="2559066965"/>
                    </a:ext>
                  </a:extLst>
                </a:gridCol>
                <a:gridCol w="2777039">
                  <a:extLst>
                    <a:ext uri="{9D8B030D-6E8A-4147-A177-3AD203B41FA5}">
                      <a16:colId xmlns:a16="http://schemas.microsoft.com/office/drawing/2014/main" val="4168763857"/>
                    </a:ext>
                  </a:extLst>
                </a:gridCol>
              </a:tblGrid>
              <a:tr h="835264">
                <a:tc>
                  <a:txBody>
                    <a:bodyPr/>
                    <a:lstStyle/>
                    <a:p>
                      <a:pPr algn="ctr" rtl="0" fontAlgn="b"/>
                      <a:r>
                        <a:rPr lang="en-US" sz="2800" b="0" i="0" u="none" strike="noStrike" dirty="0">
                          <a:solidFill>
                            <a:schemeClr val="bg1"/>
                          </a:solidFill>
                          <a:effectLst/>
                          <a:latin typeface="Calibri" panose="020F0502020204030204" pitchFamily="34" charset="0"/>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Cutting costs and reducing expenses</a:t>
                      </a:r>
                    </a:p>
                  </a:txBody>
                  <a:tcPr marL="18288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2492968971"/>
                  </a:ext>
                </a:extLst>
              </a:tr>
              <a:tr h="835264">
                <a:tc>
                  <a:txBody>
                    <a:bodyPr/>
                    <a:lstStyle/>
                    <a:p>
                      <a:pPr algn="ctr" rtl="0" fontAlgn="b"/>
                      <a:r>
                        <a:rPr lang="en-US" sz="2800" b="0" i="0" u="none" strike="noStrike">
                          <a:solidFill>
                            <a:schemeClr val="bg1"/>
                          </a:solidFill>
                          <a:effectLst/>
                          <a:latin typeface="Calibri" panose="020F0502020204030204" pitchFamily="34" charset="0"/>
                        </a:rPr>
                        <a:t>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Utilizing technology</a:t>
                      </a:r>
                    </a:p>
                  </a:txBody>
                  <a:tcPr marL="18288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3588701026"/>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Building a great place </a:t>
                      </a:r>
                    </a:p>
                    <a:p>
                      <a:pPr algn="l" rtl="0" fontAlgn="b"/>
                      <a:r>
                        <a:rPr lang="en-US" sz="1600" b="0" i="0" u="none" strike="noStrike" dirty="0">
                          <a:solidFill>
                            <a:schemeClr val="tx1">
                              <a:lumMod val="75000"/>
                              <a:lumOff val="25000"/>
                            </a:schemeClr>
                          </a:solidFill>
                          <a:effectLst/>
                          <a:latin typeface="Calibri" panose="020F0502020204030204" pitchFamily="34" charset="0"/>
                        </a:rPr>
                        <a:t>to work</a:t>
                      </a:r>
                    </a:p>
                  </a:txBody>
                  <a:tcPr marL="18288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630569852"/>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Delivering new products or services</a:t>
                      </a:r>
                    </a:p>
                  </a:txBody>
                  <a:tcPr marL="18288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188189023"/>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Improving revenue</a:t>
                      </a:r>
                    </a:p>
                  </a:txBody>
                  <a:tcPr marL="18288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897130027"/>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Culture</a:t>
                      </a:r>
                    </a:p>
                  </a:txBody>
                  <a:tcPr marL="18288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4159586"/>
                  </a:ext>
                </a:extLst>
              </a:tr>
            </a:tbl>
          </a:graphicData>
        </a:graphic>
      </p:graphicFrame>
      <p:graphicFrame>
        <p:nvGraphicFramePr>
          <p:cNvPr id="34" name="Table 55">
            <a:extLst>
              <a:ext uri="{FF2B5EF4-FFF2-40B4-BE49-F238E27FC236}">
                <a16:creationId xmlns:a16="http://schemas.microsoft.com/office/drawing/2014/main" id="{E9D13665-7AB2-404E-8F51-2D9B83496464}"/>
              </a:ext>
            </a:extLst>
          </p:cNvPr>
          <p:cNvGraphicFramePr>
            <a:graphicFrameLocks noGrp="1"/>
          </p:cNvGraphicFramePr>
          <p:nvPr>
            <p:extLst>
              <p:ext uri="{D42A27DB-BD31-4B8C-83A1-F6EECF244321}">
                <p14:modId xmlns:p14="http://schemas.microsoft.com/office/powerpoint/2010/main" val="916646360"/>
              </p:ext>
            </p:extLst>
          </p:nvPr>
        </p:nvGraphicFramePr>
        <p:xfrm>
          <a:off x="4234201" y="1323421"/>
          <a:ext cx="3770236" cy="5011584"/>
        </p:xfrm>
        <a:graphic>
          <a:graphicData uri="http://schemas.openxmlformats.org/drawingml/2006/table">
            <a:tbl>
              <a:tblPr firstRow="1" bandRow="1">
                <a:tableStyleId>{5A111915-BE36-4E01-A7E5-04B1672EAD32}</a:tableStyleId>
              </a:tblPr>
              <a:tblGrid>
                <a:gridCol w="993197">
                  <a:extLst>
                    <a:ext uri="{9D8B030D-6E8A-4147-A177-3AD203B41FA5}">
                      <a16:colId xmlns:a16="http://schemas.microsoft.com/office/drawing/2014/main" val="2559066965"/>
                    </a:ext>
                  </a:extLst>
                </a:gridCol>
                <a:gridCol w="2777039">
                  <a:extLst>
                    <a:ext uri="{9D8B030D-6E8A-4147-A177-3AD203B41FA5}">
                      <a16:colId xmlns:a16="http://schemas.microsoft.com/office/drawing/2014/main" val="4168763857"/>
                    </a:ext>
                  </a:extLst>
                </a:gridCol>
              </a:tblGrid>
              <a:tr h="835264">
                <a:tc>
                  <a:txBody>
                    <a:bodyPr/>
                    <a:lstStyle/>
                    <a:p>
                      <a:pPr algn="ctr" rtl="0" fontAlgn="b"/>
                      <a:r>
                        <a:rPr lang="en-US" sz="2800" b="0" i="0" u="none" strike="noStrike" dirty="0">
                          <a:solidFill>
                            <a:schemeClr val="bg1"/>
                          </a:solidFill>
                          <a:effectLst/>
                          <a:latin typeface="Calibri" panose="020F0502020204030204" pitchFamily="34" charset="0"/>
                        </a:rPr>
                        <a:t>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Diversity and inclusion</a:t>
                      </a:r>
                    </a:p>
                  </a:txBody>
                  <a:tcPr marL="18288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2492968971"/>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Employee well-being</a:t>
                      </a:r>
                    </a:p>
                  </a:txBody>
                  <a:tcPr marL="18288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3588701026"/>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Employee experience</a:t>
                      </a:r>
                    </a:p>
                  </a:txBody>
                  <a:tcPr marL="18288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630569852"/>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Improving innovation </a:t>
                      </a:r>
                    </a:p>
                    <a:p>
                      <a:pPr algn="l" rtl="0" fontAlgn="b"/>
                      <a:r>
                        <a:rPr lang="en-US" sz="1600" b="0" i="0" u="none" strike="noStrike" dirty="0">
                          <a:solidFill>
                            <a:schemeClr val="tx1">
                              <a:lumMod val="75000"/>
                              <a:lumOff val="25000"/>
                            </a:schemeClr>
                          </a:solidFill>
                          <a:effectLst/>
                          <a:latin typeface="Calibri" panose="020F0502020204030204" pitchFamily="34" charset="0"/>
                        </a:rPr>
                        <a:t>capability</a:t>
                      </a:r>
                    </a:p>
                  </a:txBody>
                  <a:tcPr marL="18288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188189023"/>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Decision-making processes</a:t>
                      </a:r>
                    </a:p>
                  </a:txBody>
                  <a:tcPr marL="18288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897130027"/>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Enhancing the client/</a:t>
                      </a:r>
                    </a:p>
                    <a:p>
                      <a:pPr algn="l" rtl="0" fontAlgn="b"/>
                      <a:r>
                        <a:rPr lang="en-US" sz="1600" b="0" i="0" u="none" strike="noStrike" dirty="0">
                          <a:solidFill>
                            <a:schemeClr val="tx1">
                              <a:lumMod val="75000"/>
                              <a:lumOff val="25000"/>
                            </a:schemeClr>
                          </a:solidFill>
                          <a:effectLst/>
                          <a:latin typeface="Calibri" panose="020F0502020204030204" pitchFamily="34" charset="0"/>
                        </a:rPr>
                        <a:t>customer/guest experience</a:t>
                      </a:r>
                    </a:p>
                  </a:txBody>
                  <a:tcPr marL="182880" marR="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4159586"/>
                  </a:ext>
                </a:extLst>
              </a:tr>
            </a:tbl>
          </a:graphicData>
        </a:graphic>
      </p:graphicFrame>
      <p:graphicFrame>
        <p:nvGraphicFramePr>
          <p:cNvPr id="35" name="Table 55">
            <a:extLst>
              <a:ext uri="{FF2B5EF4-FFF2-40B4-BE49-F238E27FC236}">
                <a16:creationId xmlns:a16="http://schemas.microsoft.com/office/drawing/2014/main" id="{E7941280-5B3A-9A4C-91DB-26F59021A84F}"/>
              </a:ext>
            </a:extLst>
          </p:cNvPr>
          <p:cNvGraphicFramePr>
            <a:graphicFrameLocks noGrp="1"/>
          </p:cNvGraphicFramePr>
          <p:nvPr>
            <p:extLst>
              <p:ext uri="{D42A27DB-BD31-4B8C-83A1-F6EECF244321}">
                <p14:modId xmlns:p14="http://schemas.microsoft.com/office/powerpoint/2010/main" val="1301515442"/>
              </p:ext>
            </p:extLst>
          </p:nvPr>
        </p:nvGraphicFramePr>
        <p:xfrm>
          <a:off x="8011961" y="1323421"/>
          <a:ext cx="3770236" cy="5011584"/>
        </p:xfrm>
        <a:graphic>
          <a:graphicData uri="http://schemas.openxmlformats.org/drawingml/2006/table">
            <a:tbl>
              <a:tblPr firstRow="1" bandRow="1">
                <a:tableStyleId>{5A111915-BE36-4E01-A7E5-04B1672EAD32}</a:tableStyleId>
              </a:tblPr>
              <a:tblGrid>
                <a:gridCol w="993197">
                  <a:extLst>
                    <a:ext uri="{9D8B030D-6E8A-4147-A177-3AD203B41FA5}">
                      <a16:colId xmlns:a16="http://schemas.microsoft.com/office/drawing/2014/main" val="2559066965"/>
                    </a:ext>
                  </a:extLst>
                </a:gridCol>
                <a:gridCol w="2777039">
                  <a:extLst>
                    <a:ext uri="{9D8B030D-6E8A-4147-A177-3AD203B41FA5}">
                      <a16:colId xmlns:a16="http://schemas.microsoft.com/office/drawing/2014/main" val="4168763857"/>
                    </a:ext>
                  </a:extLst>
                </a:gridCol>
              </a:tblGrid>
              <a:tr h="835264">
                <a:tc>
                  <a:txBody>
                    <a:bodyPr/>
                    <a:lstStyle/>
                    <a:p>
                      <a:pPr algn="ctr" rtl="0" fontAlgn="b"/>
                      <a:r>
                        <a:rPr lang="en-US" sz="2800" b="0" i="0" u="none" strike="noStrike" dirty="0">
                          <a:solidFill>
                            <a:schemeClr val="bg1"/>
                          </a:solidFill>
                          <a:effectLst/>
                          <a:latin typeface="Calibri" panose="020F050202020403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Meeting regulatory/ compliance requirements</a:t>
                      </a:r>
                    </a:p>
                  </a:txBody>
                  <a:tcPr marL="18288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2492968971"/>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Improving quality</a:t>
                      </a:r>
                    </a:p>
                  </a:txBody>
                  <a:tcPr marL="18288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3588701026"/>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Gaining market share</a:t>
                      </a:r>
                    </a:p>
                  </a:txBody>
                  <a:tcPr marL="18288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630569852"/>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Expanding into new markets</a:t>
                      </a:r>
                    </a:p>
                  </a:txBody>
                  <a:tcPr marL="18288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188189023"/>
                  </a:ext>
                </a:extLst>
              </a:tr>
              <a:tr h="835264">
                <a:tc>
                  <a:txBody>
                    <a:bodyPr/>
                    <a:lstStyle/>
                    <a:p>
                      <a:pPr algn="ctr" rtl="0" fontAlgn="b"/>
                      <a:r>
                        <a:rPr lang="en-US" sz="2800" b="0" i="0" u="none" strike="noStrike">
                          <a:solidFill>
                            <a:schemeClr val="bg1"/>
                          </a:solidFill>
                          <a:effectLst/>
                          <a:latin typeface="Calibri" panose="020F0502020204030204" pitchFamily="34" charset="0"/>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5D2D84"/>
                    </a:solidFill>
                  </a:tcPr>
                </a:tc>
                <a:tc>
                  <a:txBody>
                    <a:bodyPr/>
                    <a:lstStyle/>
                    <a:p>
                      <a:pPr algn="l" rtl="0" fontAlgn="b"/>
                      <a:r>
                        <a:rPr lang="en-US" sz="1600" b="0" i="0" u="none" strike="noStrike">
                          <a:solidFill>
                            <a:schemeClr val="tx1">
                              <a:lumMod val="75000"/>
                              <a:lumOff val="25000"/>
                            </a:schemeClr>
                          </a:solidFill>
                          <a:effectLst/>
                          <a:latin typeface="Calibri" panose="020F0502020204030204" pitchFamily="34" charset="0"/>
                        </a:rPr>
                        <a:t>Improving brand recognition</a:t>
                      </a:r>
                    </a:p>
                  </a:txBody>
                  <a:tcPr marL="18288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897130027"/>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solidFill>
                      <a:srgbClr val="5D2D84"/>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C-Suite perspective</a:t>
                      </a:r>
                    </a:p>
                  </a:txBody>
                  <a:tcPr marL="18288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4159586"/>
                  </a:ext>
                </a:extLst>
              </a:tr>
            </a:tbl>
          </a:graphicData>
        </a:graphic>
      </p:graphicFrame>
      <p:sp>
        <p:nvSpPr>
          <p:cNvPr id="36" name="TextBox 35">
            <a:extLst>
              <a:ext uri="{FF2B5EF4-FFF2-40B4-BE49-F238E27FC236}">
                <a16:creationId xmlns:a16="http://schemas.microsoft.com/office/drawing/2014/main" id="{B5DFC90B-FC40-D846-9377-18CECA1FC04B}"/>
              </a:ext>
            </a:extLst>
          </p:cNvPr>
          <p:cNvSpPr txBox="1"/>
          <p:nvPr/>
        </p:nvSpPr>
        <p:spPr>
          <a:xfrm>
            <a:off x="4198369" y="6385022"/>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5,000+ Employees</a:t>
            </a:r>
          </a:p>
        </p:txBody>
      </p:sp>
      <p:sp>
        <p:nvSpPr>
          <p:cNvPr id="37" name="Rectangle 36">
            <a:extLst>
              <a:ext uri="{FF2B5EF4-FFF2-40B4-BE49-F238E27FC236}">
                <a16:creationId xmlns:a16="http://schemas.microsoft.com/office/drawing/2014/main" id="{44CE467E-6B75-CC4B-B38E-D8CDD2F5E41B}"/>
              </a:ext>
            </a:extLst>
          </p:cNvPr>
          <p:cNvSpPr/>
          <p:nvPr/>
        </p:nvSpPr>
        <p:spPr>
          <a:xfrm>
            <a:off x="857250" y="835770"/>
            <a:ext cx="7772400" cy="400110"/>
          </a:xfrm>
          <a:prstGeom prst="rect">
            <a:avLst/>
          </a:prstGeom>
        </p:spPr>
        <p:txBody>
          <a:bodyPr wrap="square">
            <a:spAutoFit/>
          </a:bodyPr>
          <a:lstStyle/>
          <a:p>
            <a:pPr fontAlgn="b"/>
            <a:r>
              <a:rPr lang="en-GB" sz="2000" b="1" dirty="0">
                <a:solidFill>
                  <a:schemeClr val="bg1">
                    <a:lumMod val="50000"/>
                  </a:schemeClr>
                </a:solidFill>
              </a:rPr>
              <a:t>What are the key internal influences that impact your WFM strategy?</a:t>
            </a:r>
            <a:endParaRPr lang="en-GB" sz="2000" b="1"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64202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69A9A40-504D-0848-BFF4-0AED20EA5C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109" y="2682899"/>
            <a:ext cx="548640" cy="548640"/>
          </a:xfrm>
          <a:prstGeom prst="rect">
            <a:avLst/>
          </a:prstGeom>
        </p:spPr>
      </p:pic>
      <p:sp>
        <p:nvSpPr>
          <p:cNvPr id="7" name="Title 6">
            <a:extLst>
              <a:ext uri="{FF2B5EF4-FFF2-40B4-BE49-F238E27FC236}">
                <a16:creationId xmlns:a16="http://schemas.microsoft.com/office/drawing/2014/main" id="{1A911CDA-E1E1-B447-92A7-9A54A5520DCD}"/>
              </a:ext>
            </a:extLst>
          </p:cNvPr>
          <p:cNvSpPr>
            <a:spLocks noGrp="1"/>
          </p:cNvSpPr>
          <p:nvPr>
            <p:ph type="title"/>
          </p:nvPr>
        </p:nvSpPr>
        <p:spPr>
          <a:xfrm>
            <a:off x="838199" y="257503"/>
            <a:ext cx="11038151" cy="1441306"/>
          </a:xfrm>
        </p:spPr>
        <p:txBody>
          <a:bodyPr>
            <a:normAutofit/>
          </a:bodyPr>
          <a:lstStyle/>
          <a:p>
            <a:r>
              <a:rPr lang="en-US" dirty="0"/>
              <a:t>Demographics: Workforce Management Maturity 2020</a:t>
            </a:r>
          </a:p>
        </p:txBody>
      </p:sp>
      <p:sp>
        <p:nvSpPr>
          <p:cNvPr id="5" name="Slide Number Placeholder 4">
            <a:extLst>
              <a:ext uri="{FF2B5EF4-FFF2-40B4-BE49-F238E27FC236}">
                <a16:creationId xmlns:a16="http://schemas.microsoft.com/office/drawing/2014/main" id="{739C34C9-723D-43F0-83B7-2220EB58E6C8}"/>
              </a:ext>
            </a:extLst>
          </p:cNvPr>
          <p:cNvSpPr>
            <a:spLocks noGrp="1"/>
          </p:cNvSpPr>
          <p:nvPr>
            <p:ph type="sldNum" sz="quarter" idx="12"/>
          </p:nvPr>
        </p:nvSpPr>
        <p:spPr/>
        <p:txBody>
          <a:bodyPr/>
          <a:lstStyle/>
          <a:p>
            <a:fld id="{70615984-DE26-B24B-B048-45667392A3F4}" type="slidenum">
              <a:rPr lang="en-US" smtClean="0"/>
              <a:t>2</a:t>
            </a:fld>
            <a:endParaRPr lang="en-US" dirty="0"/>
          </a:p>
        </p:txBody>
      </p:sp>
      <p:sp>
        <p:nvSpPr>
          <p:cNvPr id="8" name="TextBox 7">
            <a:extLst>
              <a:ext uri="{FF2B5EF4-FFF2-40B4-BE49-F238E27FC236}">
                <a16:creationId xmlns:a16="http://schemas.microsoft.com/office/drawing/2014/main" id="{F9CCB256-9D1F-DD42-96F1-5216522B165A}"/>
              </a:ext>
            </a:extLst>
          </p:cNvPr>
          <p:cNvSpPr txBox="1"/>
          <p:nvPr/>
        </p:nvSpPr>
        <p:spPr>
          <a:xfrm>
            <a:off x="760445" y="1281203"/>
            <a:ext cx="1237839" cy="923330"/>
          </a:xfrm>
          <a:prstGeom prst="rect">
            <a:avLst/>
          </a:prstGeom>
          <a:noFill/>
        </p:spPr>
        <p:txBody>
          <a:bodyPr wrap="none" rtlCol="0">
            <a:spAutoFit/>
          </a:bodyPr>
          <a:lstStyle/>
          <a:p>
            <a:r>
              <a:rPr lang="en-GB" sz="5400" b="1" dirty="0">
                <a:solidFill>
                  <a:srgbClr val="008FC3"/>
                </a:solidFill>
              </a:rPr>
              <a:t>128</a:t>
            </a:r>
            <a:endParaRPr lang="en-US" sz="5400" b="1" dirty="0">
              <a:solidFill>
                <a:srgbClr val="008FC3"/>
              </a:solidFill>
            </a:endParaRPr>
          </a:p>
        </p:txBody>
      </p:sp>
      <p:sp>
        <p:nvSpPr>
          <p:cNvPr id="9" name="TextBox 8">
            <a:extLst>
              <a:ext uri="{FF2B5EF4-FFF2-40B4-BE49-F238E27FC236}">
                <a16:creationId xmlns:a16="http://schemas.microsoft.com/office/drawing/2014/main" id="{9DC1142C-6C03-9747-8CD9-561F84036F2E}"/>
              </a:ext>
            </a:extLst>
          </p:cNvPr>
          <p:cNvSpPr txBox="1"/>
          <p:nvPr/>
        </p:nvSpPr>
        <p:spPr>
          <a:xfrm>
            <a:off x="1979649" y="1367212"/>
            <a:ext cx="1841210" cy="461665"/>
          </a:xfrm>
          <a:prstGeom prst="rect">
            <a:avLst/>
          </a:prstGeom>
          <a:noFill/>
        </p:spPr>
        <p:txBody>
          <a:bodyPr wrap="none" rtlCol="0">
            <a:spAutoFit/>
          </a:bodyPr>
          <a:lstStyle/>
          <a:p>
            <a:r>
              <a:rPr lang="en-US" sz="2400" b="1" dirty="0">
                <a:solidFill>
                  <a:srgbClr val="014876"/>
                </a:solidFill>
              </a:rPr>
              <a:t>Respondents</a:t>
            </a:r>
          </a:p>
        </p:txBody>
      </p:sp>
      <p:sp>
        <p:nvSpPr>
          <p:cNvPr id="10" name="TextBox 9">
            <a:extLst>
              <a:ext uri="{FF2B5EF4-FFF2-40B4-BE49-F238E27FC236}">
                <a16:creationId xmlns:a16="http://schemas.microsoft.com/office/drawing/2014/main" id="{33E2E9F6-A699-CE4E-911F-E494984DCB20}"/>
              </a:ext>
            </a:extLst>
          </p:cNvPr>
          <p:cNvSpPr txBox="1"/>
          <p:nvPr/>
        </p:nvSpPr>
        <p:spPr>
          <a:xfrm>
            <a:off x="2233201" y="2786691"/>
            <a:ext cx="2493760" cy="369332"/>
          </a:xfrm>
          <a:prstGeom prst="rect">
            <a:avLst/>
          </a:prstGeom>
          <a:noFill/>
        </p:spPr>
        <p:txBody>
          <a:bodyPr wrap="none" rtlCol="0">
            <a:spAutoFit/>
          </a:bodyPr>
          <a:lstStyle/>
          <a:p>
            <a:r>
              <a:rPr lang="en-US" sz="1800" dirty="0">
                <a:solidFill>
                  <a:srgbClr val="014876"/>
                </a:solidFill>
              </a:rPr>
              <a:t>Small</a:t>
            </a:r>
            <a:r>
              <a:rPr lang="en-US" sz="1800" dirty="0"/>
              <a:t> </a:t>
            </a:r>
            <a:r>
              <a:rPr lang="en-US" sz="1800" dirty="0">
                <a:solidFill>
                  <a:schemeClr val="tx1">
                    <a:lumMod val="75000"/>
                    <a:lumOff val="25000"/>
                  </a:schemeClr>
                </a:solidFill>
              </a:rPr>
              <a:t>(1-499 employees)</a:t>
            </a:r>
          </a:p>
        </p:txBody>
      </p:sp>
      <p:sp>
        <p:nvSpPr>
          <p:cNvPr id="11" name="TextBox 10">
            <a:extLst>
              <a:ext uri="{FF2B5EF4-FFF2-40B4-BE49-F238E27FC236}">
                <a16:creationId xmlns:a16="http://schemas.microsoft.com/office/drawing/2014/main" id="{816DEA3A-F16D-E24C-99C0-39090BB5382C}"/>
              </a:ext>
            </a:extLst>
          </p:cNvPr>
          <p:cNvSpPr txBox="1"/>
          <p:nvPr/>
        </p:nvSpPr>
        <p:spPr>
          <a:xfrm>
            <a:off x="2216134" y="3661527"/>
            <a:ext cx="3189463" cy="369332"/>
          </a:xfrm>
          <a:prstGeom prst="rect">
            <a:avLst/>
          </a:prstGeom>
          <a:noFill/>
        </p:spPr>
        <p:txBody>
          <a:bodyPr wrap="none" rtlCol="0">
            <a:spAutoFit/>
          </a:bodyPr>
          <a:lstStyle/>
          <a:p>
            <a:r>
              <a:rPr lang="en-US" sz="1800" dirty="0">
                <a:solidFill>
                  <a:srgbClr val="014876"/>
                </a:solidFill>
              </a:rPr>
              <a:t>Medium</a:t>
            </a:r>
            <a:r>
              <a:rPr lang="en-US" sz="1800" dirty="0"/>
              <a:t> (</a:t>
            </a:r>
            <a:r>
              <a:rPr lang="en-US" sz="1800" dirty="0">
                <a:solidFill>
                  <a:schemeClr val="tx1">
                    <a:lumMod val="75000"/>
                    <a:lumOff val="25000"/>
                  </a:schemeClr>
                </a:solidFill>
              </a:rPr>
              <a:t>500-4,999 employees)</a:t>
            </a:r>
          </a:p>
        </p:txBody>
      </p:sp>
      <p:sp>
        <p:nvSpPr>
          <p:cNvPr id="12" name="TextBox 11">
            <a:extLst>
              <a:ext uri="{FF2B5EF4-FFF2-40B4-BE49-F238E27FC236}">
                <a16:creationId xmlns:a16="http://schemas.microsoft.com/office/drawing/2014/main" id="{30FBEDE0-FE6C-804D-B109-6CA545719CC7}"/>
              </a:ext>
            </a:extLst>
          </p:cNvPr>
          <p:cNvSpPr txBox="1"/>
          <p:nvPr/>
        </p:nvSpPr>
        <p:spPr>
          <a:xfrm>
            <a:off x="2216134" y="4533988"/>
            <a:ext cx="2597699" cy="369332"/>
          </a:xfrm>
          <a:prstGeom prst="rect">
            <a:avLst/>
          </a:prstGeom>
          <a:noFill/>
        </p:spPr>
        <p:txBody>
          <a:bodyPr wrap="none" rtlCol="0">
            <a:spAutoFit/>
          </a:bodyPr>
          <a:lstStyle/>
          <a:p>
            <a:r>
              <a:rPr lang="en-US" sz="1800" dirty="0">
                <a:solidFill>
                  <a:srgbClr val="014876"/>
                </a:solidFill>
              </a:rPr>
              <a:t>Large</a:t>
            </a:r>
            <a:r>
              <a:rPr lang="en-US" sz="1800" dirty="0"/>
              <a:t> </a:t>
            </a:r>
            <a:r>
              <a:rPr lang="en-US" sz="1800" dirty="0">
                <a:solidFill>
                  <a:schemeClr val="tx1">
                    <a:lumMod val="75000"/>
                    <a:lumOff val="25000"/>
                  </a:schemeClr>
                </a:solidFill>
              </a:rPr>
              <a:t>(5,000+ employees)</a:t>
            </a:r>
          </a:p>
        </p:txBody>
      </p:sp>
      <p:sp>
        <p:nvSpPr>
          <p:cNvPr id="13" name="TextBox 12">
            <a:extLst>
              <a:ext uri="{FF2B5EF4-FFF2-40B4-BE49-F238E27FC236}">
                <a16:creationId xmlns:a16="http://schemas.microsoft.com/office/drawing/2014/main" id="{7B08911C-8785-594F-B10E-0665E5EEDABF}"/>
              </a:ext>
            </a:extLst>
          </p:cNvPr>
          <p:cNvSpPr txBox="1"/>
          <p:nvPr/>
        </p:nvSpPr>
        <p:spPr>
          <a:xfrm>
            <a:off x="1400470" y="2641143"/>
            <a:ext cx="901209" cy="584775"/>
          </a:xfrm>
          <a:prstGeom prst="rect">
            <a:avLst/>
          </a:prstGeom>
          <a:noFill/>
        </p:spPr>
        <p:txBody>
          <a:bodyPr wrap="none" rtlCol="0">
            <a:spAutoFit/>
          </a:bodyPr>
          <a:lstStyle/>
          <a:p>
            <a:r>
              <a:rPr lang="en-US" sz="3200" b="1" dirty="0">
                <a:solidFill>
                  <a:srgbClr val="008FC3"/>
                </a:solidFill>
              </a:rPr>
              <a:t>41%</a:t>
            </a:r>
          </a:p>
        </p:txBody>
      </p:sp>
      <p:sp>
        <p:nvSpPr>
          <p:cNvPr id="14" name="TextBox 13">
            <a:extLst>
              <a:ext uri="{FF2B5EF4-FFF2-40B4-BE49-F238E27FC236}">
                <a16:creationId xmlns:a16="http://schemas.microsoft.com/office/drawing/2014/main" id="{4653E1AC-6457-AB42-95D2-F94169B3E103}"/>
              </a:ext>
            </a:extLst>
          </p:cNvPr>
          <p:cNvSpPr txBox="1"/>
          <p:nvPr/>
        </p:nvSpPr>
        <p:spPr>
          <a:xfrm>
            <a:off x="1400470" y="3538417"/>
            <a:ext cx="901209" cy="584775"/>
          </a:xfrm>
          <a:prstGeom prst="rect">
            <a:avLst/>
          </a:prstGeom>
          <a:noFill/>
        </p:spPr>
        <p:txBody>
          <a:bodyPr wrap="none" rtlCol="0">
            <a:spAutoFit/>
          </a:bodyPr>
          <a:lstStyle/>
          <a:p>
            <a:r>
              <a:rPr lang="en-US" sz="3200" b="1" dirty="0">
                <a:solidFill>
                  <a:srgbClr val="008FC3"/>
                </a:solidFill>
              </a:rPr>
              <a:t>28%</a:t>
            </a:r>
          </a:p>
        </p:txBody>
      </p:sp>
      <p:sp>
        <p:nvSpPr>
          <p:cNvPr id="15" name="TextBox 14">
            <a:extLst>
              <a:ext uri="{FF2B5EF4-FFF2-40B4-BE49-F238E27FC236}">
                <a16:creationId xmlns:a16="http://schemas.microsoft.com/office/drawing/2014/main" id="{B238FF59-15A3-3044-B5BF-C0DF7DD53E23}"/>
              </a:ext>
            </a:extLst>
          </p:cNvPr>
          <p:cNvSpPr txBox="1"/>
          <p:nvPr/>
        </p:nvSpPr>
        <p:spPr>
          <a:xfrm>
            <a:off x="1405616" y="4409636"/>
            <a:ext cx="901209" cy="584775"/>
          </a:xfrm>
          <a:prstGeom prst="rect">
            <a:avLst/>
          </a:prstGeom>
          <a:noFill/>
        </p:spPr>
        <p:txBody>
          <a:bodyPr wrap="none" rtlCol="0">
            <a:spAutoFit/>
          </a:bodyPr>
          <a:lstStyle/>
          <a:p>
            <a:r>
              <a:rPr lang="en-US" sz="3200" b="1" dirty="0">
                <a:solidFill>
                  <a:srgbClr val="008FC3"/>
                </a:solidFill>
              </a:rPr>
              <a:t>31%</a:t>
            </a:r>
          </a:p>
        </p:txBody>
      </p:sp>
      <p:sp>
        <p:nvSpPr>
          <p:cNvPr id="16" name="TextBox 15">
            <a:extLst>
              <a:ext uri="{FF2B5EF4-FFF2-40B4-BE49-F238E27FC236}">
                <a16:creationId xmlns:a16="http://schemas.microsoft.com/office/drawing/2014/main" id="{4FAB3632-B939-E84E-86B9-627BBF75A66B}"/>
              </a:ext>
            </a:extLst>
          </p:cNvPr>
          <p:cNvSpPr txBox="1"/>
          <p:nvPr/>
        </p:nvSpPr>
        <p:spPr>
          <a:xfrm>
            <a:off x="1979649" y="1758649"/>
            <a:ext cx="2848377" cy="338554"/>
          </a:xfrm>
          <a:prstGeom prst="rect">
            <a:avLst/>
          </a:prstGeom>
          <a:noFill/>
        </p:spPr>
        <p:txBody>
          <a:bodyPr wrap="square" rtlCol="0">
            <a:spAutoFit/>
          </a:bodyPr>
          <a:lstStyle/>
          <a:p>
            <a:endParaRPr lang="en-US" sz="1600" dirty="0"/>
          </a:p>
        </p:txBody>
      </p:sp>
      <p:sp>
        <p:nvSpPr>
          <p:cNvPr id="17" name="TextBox 16">
            <a:extLst>
              <a:ext uri="{FF2B5EF4-FFF2-40B4-BE49-F238E27FC236}">
                <a16:creationId xmlns:a16="http://schemas.microsoft.com/office/drawing/2014/main" id="{4CDC8692-1637-9C40-8F62-22ED272AC5D3}"/>
              </a:ext>
            </a:extLst>
          </p:cNvPr>
          <p:cNvSpPr txBox="1"/>
          <p:nvPr/>
        </p:nvSpPr>
        <p:spPr>
          <a:xfrm>
            <a:off x="6862008" y="1429876"/>
            <a:ext cx="4314152" cy="461665"/>
          </a:xfrm>
          <a:prstGeom prst="rect">
            <a:avLst/>
          </a:prstGeom>
          <a:noFill/>
        </p:spPr>
        <p:txBody>
          <a:bodyPr wrap="square" rtlCol="0">
            <a:spAutoFit/>
          </a:bodyPr>
          <a:lstStyle/>
          <a:p>
            <a:r>
              <a:rPr lang="en-US" sz="2400" b="1" dirty="0">
                <a:solidFill>
                  <a:srgbClr val="073763"/>
                </a:solidFill>
              </a:rPr>
              <a:t>Geographic Distribution:</a:t>
            </a:r>
          </a:p>
        </p:txBody>
      </p:sp>
      <p:sp>
        <p:nvSpPr>
          <p:cNvPr id="18" name="TextBox 17">
            <a:extLst>
              <a:ext uri="{FF2B5EF4-FFF2-40B4-BE49-F238E27FC236}">
                <a16:creationId xmlns:a16="http://schemas.microsoft.com/office/drawing/2014/main" id="{2309EFBB-49D1-ED45-8FA5-0C05FC96E09B}"/>
              </a:ext>
            </a:extLst>
          </p:cNvPr>
          <p:cNvSpPr txBox="1"/>
          <p:nvPr/>
        </p:nvSpPr>
        <p:spPr>
          <a:xfrm>
            <a:off x="7267863" y="2222821"/>
            <a:ext cx="4379583" cy="707886"/>
          </a:xfrm>
          <a:prstGeom prst="rect">
            <a:avLst/>
          </a:prstGeom>
          <a:noFill/>
        </p:spPr>
        <p:txBody>
          <a:bodyPr wrap="square" rtlCol="0">
            <a:spAutoFit/>
          </a:bodyPr>
          <a:lstStyle/>
          <a:p>
            <a:r>
              <a:rPr lang="en-US" sz="2000" dirty="0">
                <a:solidFill>
                  <a:schemeClr val="tx1">
                    <a:lumMod val="75000"/>
                    <a:lumOff val="25000"/>
                  </a:schemeClr>
                </a:solidFill>
              </a:rPr>
              <a:t>Organizations with multiple locations across the globe</a:t>
            </a:r>
          </a:p>
        </p:txBody>
      </p:sp>
      <p:sp>
        <p:nvSpPr>
          <p:cNvPr id="19" name="TextBox 18">
            <a:extLst>
              <a:ext uri="{FF2B5EF4-FFF2-40B4-BE49-F238E27FC236}">
                <a16:creationId xmlns:a16="http://schemas.microsoft.com/office/drawing/2014/main" id="{907C1B10-72C4-E64E-ABF7-80DFEDD2B986}"/>
              </a:ext>
            </a:extLst>
          </p:cNvPr>
          <p:cNvSpPr txBox="1"/>
          <p:nvPr/>
        </p:nvSpPr>
        <p:spPr>
          <a:xfrm>
            <a:off x="7281974" y="2969599"/>
            <a:ext cx="4287007" cy="707886"/>
          </a:xfrm>
          <a:prstGeom prst="rect">
            <a:avLst/>
          </a:prstGeom>
          <a:noFill/>
        </p:spPr>
        <p:txBody>
          <a:bodyPr wrap="square" rtlCol="0">
            <a:spAutoFit/>
          </a:bodyPr>
          <a:lstStyle/>
          <a:p>
            <a:r>
              <a:rPr lang="en-US" sz="2000" dirty="0">
                <a:solidFill>
                  <a:schemeClr val="tx1">
                    <a:lumMod val="75000"/>
                    <a:lumOff val="25000"/>
                  </a:schemeClr>
                </a:solidFill>
              </a:rPr>
              <a:t>Organizations located in one country with multiple locations</a:t>
            </a:r>
          </a:p>
        </p:txBody>
      </p:sp>
      <p:sp>
        <p:nvSpPr>
          <p:cNvPr id="20" name="TextBox 19">
            <a:extLst>
              <a:ext uri="{FF2B5EF4-FFF2-40B4-BE49-F238E27FC236}">
                <a16:creationId xmlns:a16="http://schemas.microsoft.com/office/drawing/2014/main" id="{6A40E434-74E0-2146-92E1-5ADC8A1A20F5}"/>
              </a:ext>
            </a:extLst>
          </p:cNvPr>
          <p:cNvSpPr txBox="1"/>
          <p:nvPr/>
        </p:nvSpPr>
        <p:spPr>
          <a:xfrm>
            <a:off x="7281974" y="4369087"/>
            <a:ext cx="4059130" cy="707886"/>
          </a:xfrm>
          <a:prstGeom prst="rect">
            <a:avLst/>
          </a:prstGeom>
          <a:noFill/>
        </p:spPr>
        <p:txBody>
          <a:bodyPr wrap="square" rtlCol="0">
            <a:spAutoFit/>
          </a:bodyPr>
          <a:lstStyle/>
          <a:p>
            <a:r>
              <a:rPr lang="en-US" sz="2000" dirty="0">
                <a:solidFill>
                  <a:schemeClr val="tx1">
                    <a:lumMod val="75000"/>
                    <a:lumOff val="25000"/>
                  </a:schemeClr>
                </a:solidFill>
              </a:rPr>
              <a:t>Organizations located in one country in one location</a:t>
            </a:r>
          </a:p>
        </p:txBody>
      </p:sp>
      <p:sp>
        <p:nvSpPr>
          <p:cNvPr id="21" name="TextBox 20">
            <a:extLst>
              <a:ext uri="{FF2B5EF4-FFF2-40B4-BE49-F238E27FC236}">
                <a16:creationId xmlns:a16="http://schemas.microsoft.com/office/drawing/2014/main" id="{6FA0D66C-DAE2-DB49-9434-30DBF5DB3551}"/>
              </a:ext>
            </a:extLst>
          </p:cNvPr>
          <p:cNvSpPr txBox="1"/>
          <p:nvPr/>
        </p:nvSpPr>
        <p:spPr>
          <a:xfrm>
            <a:off x="7297916" y="3664630"/>
            <a:ext cx="4194099" cy="707886"/>
          </a:xfrm>
          <a:prstGeom prst="rect">
            <a:avLst/>
          </a:prstGeom>
          <a:noFill/>
        </p:spPr>
        <p:txBody>
          <a:bodyPr wrap="square" rtlCol="0">
            <a:spAutoFit/>
          </a:bodyPr>
          <a:lstStyle/>
          <a:p>
            <a:r>
              <a:rPr lang="en-US" sz="2000" dirty="0">
                <a:solidFill>
                  <a:schemeClr val="tx1">
                    <a:lumMod val="75000"/>
                    <a:lumOff val="25000"/>
                  </a:schemeClr>
                </a:solidFill>
              </a:rPr>
              <a:t>Organizations located in one country with some global distribution</a:t>
            </a:r>
          </a:p>
        </p:txBody>
      </p:sp>
      <p:sp>
        <p:nvSpPr>
          <p:cNvPr id="22" name="TextBox 21">
            <a:extLst>
              <a:ext uri="{FF2B5EF4-FFF2-40B4-BE49-F238E27FC236}">
                <a16:creationId xmlns:a16="http://schemas.microsoft.com/office/drawing/2014/main" id="{6D02E3C4-4FA3-7B4F-8419-13CFA2011C68}"/>
              </a:ext>
            </a:extLst>
          </p:cNvPr>
          <p:cNvSpPr txBox="1"/>
          <p:nvPr/>
        </p:nvSpPr>
        <p:spPr>
          <a:xfrm>
            <a:off x="6313368" y="2308131"/>
            <a:ext cx="901209" cy="584775"/>
          </a:xfrm>
          <a:prstGeom prst="rect">
            <a:avLst/>
          </a:prstGeom>
          <a:noFill/>
        </p:spPr>
        <p:txBody>
          <a:bodyPr wrap="none" rtlCol="0">
            <a:spAutoFit/>
          </a:bodyPr>
          <a:lstStyle/>
          <a:p>
            <a:r>
              <a:rPr lang="en-US" sz="3200" b="1" dirty="0">
                <a:solidFill>
                  <a:srgbClr val="AEBC47"/>
                </a:solidFill>
              </a:rPr>
              <a:t>16%</a:t>
            </a:r>
          </a:p>
        </p:txBody>
      </p:sp>
      <p:sp>
        <p:nvSpPr>
          <p:cNvPr id="23" name="TextBox 22">
            <a:extLst>
              <a:ext uri="{FF2B5EF4-FFF2-40B4-BE49-F238E27FC236}">
                <a16:creationId xmlns:a16="http://schemas.microsoft.com/office/drawing/2014/main" id="{87D32370-0A90-6F43-96A2-6938E7E06F15}"/>
              </a:ext>
            </a:extLst>
          </p:cNvPr>
          <p:cNvSpPr txBox="1"/>
          <p:nvPr/>
        </p:nvSpPr>
        <p:spPr>
          <a:xfrm>
            <a:off x="6313368" y="3040253"/>
            <a:ext cx="901209" cy="584775"/>
          </a:xfrm>
          <a:prstGeom prst="rect">
            <a:avLst/>
          </a:prstGeom>
          <a:noFill/>
        </p:spPr>
        <p:txBody>
          <a:bodyPr wrap="none" rtlCol="0">
            <a:spAutoFit/>
          </a:bodyPr>
          <a:lstStyle/>
          <a:p>
            <a:r>
              <a:rPr lang="en-US" sz="3200" b="1" dirty="0">
                <a:solidFill>
                  <a:srgbClr val="AEBC47"/>
                </a:solidFill>
              </a:rPr>
              <a:t>40%</a:t>
            </a:r>
          </a:p>
        </p:txBody>
      </p:sp>
      <p:sp>
        <p:nvSpPr>
          <p:cNvPr id="24" name="TextBox 23">
            <a:extLst>
              <a:ext uri="{FF2B5EF4-FFF2-40B4-BE49-F238E27FC236}">
                <a16:creationId xmlns:a16="http://schemas.microsoft.com/office/drawing/2014/main" id="{5FD7E152-3264-4D46-AFF8-3DA64BB62D7E}"/>
              </a:ext>
            </a:extLst>
          </p:cNvPr>
          <p:cNvSpPr txBox="1"/>
          <p:nvPr/>
        </p:nvSpPr>
        <p:spPr>
          <a:xfrm>
            <a:off x="6327233" y="4430072"/>
            <a:ext cx="901209" cy="584775"/>
          </a:xfrm>
          <a:prstGeom prst="rect">
            <a:avLst/>
          </a:prstGeom>
          <a:noFill/>
        </p:spPr>
        <p:txBody>
          <a:bodyPr wrap="none" rtlCol="0">
            <a:spAutoFit/>
          </a:bodyPr>
          <a:lstStyle/>
          <a:p>
            <a:r>
              <a:rPr lang="en-US" sz="3200" b="1" dirty="0">
                <a:solidFill>
                  <a:srgbClr val="AEBC47"/>
                </a:solidFill>
              </a:rPr>
              <a:t>32%</a:t>
            </a:r>
          </a:p>
        </p:txBody>
      </p:sp>
      <p:sp>
        <p:nvSpPr>
          <p:cNvPr id="25" name="TextBox 24">
            <a:extLst>
              <a:ext uri="{FF2B5EF4-FFF2-40B4-BE49-F238E27FC236}">
                <a16:creationId xmlns:a16="http://schemas.microsoft.com/office/drawing/2014/main" id="{DD235F79-3056-2144-BB45-750750B3BA3B}"/>
              </a:ext>
            </a:extLst>
          </p:cNvPr>
          <p:cNvSpPr txBox="1"/>
          <p:nvPr/>
        </p:nvSpPr>
        <p:spPr>
          <a:xfrm>
            <a:off x="6320052" y="3707693"/>
            <a:ext cx="901209" cy="584775"/>
          </a:xfrm>
          <a:prstGeom prst="rect">
            <a:avLst/>
          </a:prstGeom>
          <a:noFill/>
        </p:spPr>
        <p:txBody>
          <a:bodyPr wrap="none" rtlCol="0">
            <a:spAutoFit/>
          </a:bodyPr>
          <a:lstStyle/>
          <a:p>
            <a:r>
              <a:rPr lang="en-US" sz="3200" b="1" dirty="0">
                <a:solidFill>
                  <a:srgbClr val="AEBC47"/>
                </a:solidFill>
              </a:rPr>
              <a:t>12%</a:t>
            </a:r>
          </a:p>
        </p:txBody>
      </p:sp>
      <p:pic>
        <p:nvPicPr>
          <p:cNvPr id="28" name="Picture 27">
            <a:extLst>
              <a:ext uri="{FF2B5EF4-FFF2-40B4-BE49-F238E27FC236}">
                <a16:creationId xmlns:a16="http://schemas.microsoft.com/office/drawing/2014/main" id="{9647A9D9-2BA9-6841-BDB4-52E0F75B0C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3477" y="3558853"/>
            <a:ext cx="543905" cy="543905"/>
          </a:xfrm>
          <a:prstGeom prst="rect">
            <a:avLst/>
          </a:prstGeom>
        </p:spPr>
      </p:pic>
      <p:pic>
        <p:nvPicPr>
          <p:cNvPr id="29" name="Picture 28">
            <a:extLst>
              <a:ext uri="{FF2B5EF4-FFF2-40B4-BE49-F238E27FC236}">
                <a16:creationId xmlns:a16="http://schemas.microsoft.com/office/drawing/2014/main" id="{3AB9D102-DA7E-F34D-87B0-A03FA785CE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9183" y="4430072"/>
            <a:ext cx="543905" cy="543905"/>
          </a:xfrm>
          <a:prstGeom prst="rect">
            <a:avLst/>
          </a:prstGeom>
        </p:spPr>
      </p:pic>
      <p:cxnSp>
        <p:nvCxnSpPr>
          <p:cNvPr id="33" name="Straight Connector 32">
            <a:extLst>
              <a:ext uri="{FF2B5EF4-FFF2-40B4-BE49-F238E27FC236}">
                <a16:creationId xmlns:a16="http://schemas.microsoft.com/office/drawing/2014/main" id="{B058C1BB-5D29-574A-977E-4BB133EFE97C}"/>
              </a:ext>
            </a:extLst>
          </p:cNvPr>
          <p:cNvCxnSpPr>
            <a:cxnSpLocks/>
          </p:cNvCxnSpPr>
          <p:nvPr/>
        </p:nvCxnSpPr>
        <p:spPr>
          <a:xfrm>
            <a:off x="5804442" y="1598044"/>
            <a:ext cx="0" cy="3396367"/>
          </a:xfrm>
          <a:prstGeom prst="line">
            <a:avLst/>
          </a:prstGeom>
          <a:ln>
            <a:solidFill>
              <a:srgbClr val="07376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C28D6F1-59A9-1F45-8491-03544F2334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13367" y="1419697"/>
            <a:ext cx="548640" cy="548640"/>
          </a:xfrm>
          <a:prstGeom prst="rect">
            <a:avLst/>
          </a:prstGeom>
        </p:spPr>
      </p:pic>
      <p:sp>
        <p:nvSpPr>
          <p:cNvPr id="2" name="Footer Placeholder 1">
            <a:extLst>
              <a:ext uri="{FF2B5EF4-FFF2-40B4-BE49-F238E27FC236}">
                <a16:creationId xmlns:a16="http://schemas.microsoft.com/office/drawing/2014/main" id="{0C67DCB4-1B4A-214E-B4C2-F1C2EA9B13CF}"/>
              </a:ext>
            </a:extLst>
          </p:cNvPr>
          <p:cNvSpPr>
            <a:spLocks noGrp="1"/>
          </p:cNvSpPr>
          <p:nvPr>
            <p:ph type="ftr" sz="quarter" idx="11"/>
          </p:nvPr>
        </p:nvSpPr>
        <p:spPr/>
        <p:txBody>
          <a:bodyPr/>
          <a:lstStyle/>
          <a:p>
            <a:pPr algn="l"/>
            <a:r>
              <a:rPr lang="en-US" dirty="0"/>
              <a:t>© Brandon Hall Group 2021</a:t>
            </a:r>
          </a:p>
        </p:txBody>
      </p:sp>
      <p:sp>
        <p:nvSpPr>
          <p:cNvPr id="31" name="TextBox 30">
            <a:extLst>
              <a:ext uri="{FF2B5EF4-FFF2-40B4-BE49-F238E27FC236}">
                <a16:creationId xmlns:a16="http://schemas.microsoft.com/office/drawing/2014/main" id="{5D343EC6-5639-E342-93EB-DEFC6B01C072}"/>
              </a:ext>
            </a:extLst>
          </p:cNvPr>
          <p:cNvSpPr txBox="1"/>
          <p:nvPr/>
        </p:nvSpPr>
        <p:spPr>
          <a:xfrm>
            <a:off x="-384046" y="5587937"/>
            <a:ext cx="12960091" cy="400110"/>
          </a:xfrm>
          <a:prstGeom prst="rect">
            <a:avLst/>
          </a:prstGeom>
          <a:noFill/>
        </p:spPr>
        <p:txBody>
          <a:bodyPr wrap="square" rtlCol="0">
            <a:spAutoFit/>
          </a:bodyPr>
          <a:lstStyle/>
          <a:p>
            <a:pPr algn="ctr"/>
            <a:r>
              <a:rPr lang="en-US" sz="2000" b="1" dirty="0">
                <a:solidFill>
                  <a:srgbClr val="073763"/>
                </a:solidFill>
              </a:rPr>
              <a:t>Top Five Industries: </a:t>
            </a:r>
            <a:r>
              <a:rPr lang="en-US" sz="2000" dirty="0">
                <a:solidFill>
                  <a:schemeClr val="tx1">
                    <a:lumMod val="75000"/>
                    <a:lumOff val="25000"/>
                  </a:schemeClr>
                </a:solidFill>
              </a:rPr>
              <a:t>Technology &amp; Software, Healthcare, Education, Manufacturing and Government </a:t>
            </a:r>
          </a:p>
        </p:txBody>
      </p:sp>
    </p:spTree>
    <p:extLst>
      <p:ext uri="{BB962C8B-B14F-4D97-AF65-F5344CB8AC3E}">
        <p14:creationId xmlns:p14="http://schemas.microsoft.com/office/powerpoint/2010/main" val="234532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20</a:t>
            </a:fld>
            <a:endParaRPr lang="en-US" dirty="0"/>
          </a:p>
        </p:txBody>
      </p:sp>
      <p:sp>
        <p:nvSpPr>
          <p:cNvPr id="5" name="Footer Placeholder 4">
            <a:extLst>
              <a:ext uri="{FF2B5EF4-FFF2-40B4-BE49-F238E27FC236}">
                <a16:creationId xmlns:a16="http://schemas.microsoft.com/office/drawing/2014/main" id="{FDFA2AF4-60A5-7044-899D-5B7DB2F4B6B8}"/>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CE7527BA-DE3D-064E-8D3F-767D188EB663}"/>
              </a:ext>
            </a:extLst>
          </p:cNvPr>
          <p:cNvSpPr>
            <a:spLocks noGrp="1"/>
          </p:cNvSpPr>
          <p:nvPr>
            <p:ph type="title"/>
          </p:nvPr>
        </p:nvSpPr>
        <p:spPr>
          <a:xfrm>
            <a:off x="838200" y="193962"/>
            <a:ext cx="10515600" cy="2000597"/>
          </a:xfrm>
        </p:spPr>
        <p:txBody>
          <a:bodyPr>
            <a:normAutofit/>
          </a:bodyPr>
          <a:lstStyle/>
          <a:p>
            <a:r>
              <a:rPr lang="en-GB" dirty="0"/>
              <a:t>Challenges to WFM Maturity</a:t>
            </a: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B33DE90E-4A5E-DC45-AED4-69E23AEA23AF}"/>
              </a:ext>
            </a:extLst>
          </p:cNvPr>
          <p:cNvSpPr txBox="1"/>
          <p:nvPr/>
        </p:nvSpPr>
        <p:spPr>
          <a:xfrm>
            <a:off x="10738104" y="274989"/>
            <a:ext cx="1472184" cy="632205"/>
          </a:xfrm>
          <a:prstGeom prst="rect">
            <a:avLst/>
          </a:prstGeom>
          <a:solidFill>
            <a:srgbClr val="F6AB1E"/>
          </a:solidFill>
        </p:spPr>
        <p:txBody>
          <a:bodyPr wrap="square" rtlCol="0" anchor="ctr">
            <a:noAutofit/>
          </a:bodyPr>
          <a:lstStyle/>
          <a:p>
            <a:pPr algn="ctr"/>
            <a:r>
              <a:rPr lang="en-US" sz="2000" dirty="0">
                <a:solidFill>
                  <a:schemeClr val="bg1"/>
                </a:solidFill>
              </a:rPr>
              <a:t>Mid-size</a:t>
            </a:r>
          </a:p>
        </p:txBody>
      </p:sp>
      <p:sp>
        <p:nvSpPr>
          <p:cNvPr id="12" name="TextBox 11">
            <a:extLst>
              <a:ext uri="{FF2B5EF4-FFF2-40B4-BE49-F238E27FC236}">
                <a16:creationId xmlns:a16="http://schemas.microsoft.com/office/drawing/2014/main" id="{7C74C884-1907-124B-824B-E394F51279F2}"/>
              </a:ext>
            </a:extLst>
          </p:cNvPr>
          <p:cNvSpPr txBox="1"/>
          <p:nvPr/>
        </p:nvSpPr>
        <p:spPr>
          <a:xfrm>
            <a:off x="4198369" y="6385022"/>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500-4,999 Employees</a:t>
            </a:r>
          </a:p>
        </p:txBody>
      </p:sp>
      <p:graphicFrame>
        <p:nvGraphicFramePr>
          <p:cNvPr id="13" name="Table 55">
            <a:extLst>
              <a:ext uri="{FF2B5EF4-FFF2-40B4-BE49-F238E27FC236}">
                <a16:creationId xmlns:a16="http://schemas.microsoft.com/office/drawing/2014/main" id="{497C2958-4515-F34C-8BFC-962AE3D7C8E1}"/>
              </a:ext>
            </a:extLst>
          </p:cNvPr>
          <p:cNvGraphicFramePr>
            <a:graphicFrameLocks noGrp="1"/>
          </p:cNvGraphicFramePr>
          <p:nvPr>
            <p:extLst>
              <p:ext uri="{D42A27DB-BD31-4B8C-83A1-F6EECF244321}">
                <p14:modId xmlns:p14="http://schemas.microsoft.com/office/powerpoint/2010/main" val="3126563673"/>
              </p:ext>
            </p:extLst>
          </p:nvPr>
        </p:nvGraphicFramePr>
        <p:xfrm>
          <a:off x="461110" y="1308431"/>
          <a:ext cx="3770236" cy="5011584"/>
        </p:xfrm>
        <a:graphic>
          <a:graphicData uri="http://schemas.openxmlformats.org/drawingml/2006/table">
            <a:tbl>
              <a:tblPr firstRow="1" bandRow="1">
                <a:tableStyleId>{5A111915-BE36-4E01-A7E5-04B1672EAD32}</a:tableStyleId>
              </a:tblPr>
              <a:tblGrid>
                <a:gridCol w="993197">
                  <a:extLst>
                    <a:ext uri="{9D8B030D-6E8A-4147-A177-3AD203B41FA5}">
                      <a16:colId xmlns:a16="http://schemas.microsoft.com/office/drawing/2014/main" val="2559066965"/>
                    </a:ext>
                  </a:extLst>
                </a:gridCol>
                <a:gridCol w="2777039">
                  <a:extLst>
                    <a:ext uri="{9D8B030D-6E8A-4147-A177-3AD203B41FA5}">
                      <a16:colId xmlns:a16="http://schemas.microsoft.com/office/drawing/2014/main" val="4168763857"/>
                    </a:ext>
                  </a:extLst>
                </a:gridCol>
              </a:tblGrid>
              <a:tr h="835264">
                <a:tc>
                  <a:txBody>
                    <a:bodyPr/>
                    <a:lstStyle/>
                    <a:p>
                      <a:pPr algn="ctr" rtl="0" fontAlgn="b"/>
                      <a:r>
                        <a:rPr lang="en-US" sz="2800" b="0" i="0" u="none" strike="noStrike" dirty="0">
                          <a:solidFill>
                            <a:schemeClr val="bg1"/>
                          </a:solidFill>
                          <a:effectLst/>
                          <a:latin typeface="Calibri" panose="020F0502020204030204" pitchFamily="34" charset="0"/>
                        </a:rPr>
                        <a:t>58%</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F6A21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Employee well-being</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2492968971"/>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58%</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F6A217"/>
                    </a:solidFill>
                  </a:tcPr>
                </a:tc>
                <a:tc>
                  <a:txBody>
                    <a:bodyPr/>
                    <a:lstStyle/>
                    <a:p>
                      <a:pPr algn="l" rtl="0" fontAlgn="b"/>
                      <a:r>
                        <a:rPr lang="en-US" sz="1600" b="0" i="0" u="none" strike="noStrike">
                          <a:solidFill>
                            <a:schemeClr val="tx1">
                              <a:lumMod val="75000"/>
                              <a:lumOff val="25000"/>
                            </a:schemeClr>
                          </a:solidFill>
                          <a:effectLst/>
                          <a:latin typeface="Calibri" panose="020F0502020204030204" pitchFamily="34" charset="0"/>
                        </a:rPr>
                        <a:t>Employee experience</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3588701026"/>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54%</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F6A217"/>
                    </a:solidFill>
                  </a:tcPr>
                </a:tc>
                <a:tc>
                  <a:txBody>
                    <a:bodyPr/>
                    <a:lstStyle/>
                    <a:p>
                      <a:pPr algn="l" rtl="0" fontAlgn="b"/>
                      <a:r>
                        <a:rPr lang="en-US" sz="1600" b="0" i="0" u="none" strike="noStrike">
                          <a:solidFill>
                            <a:schemeClr val="tx1">
                              <a:lumMod val="75000"/>
                              <a:lumOff val="25000"/>
                            </a:schemeClr>
                          </a:solidFill>
                          <a:effectLst/>
                          <a:latin typeface="Calibri" panose="020F0502020204030204" pitchFamily="34" charset="0"/>
                        </a:rPr>
                        <a:t>Cutting costs and reducing expenses</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630569852"/>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54%</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F6A21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Meeting regulatory/compliance requirements</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188189023"/>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50%</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F6A21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Culture</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897130027"/>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46%</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solidFill>
                      <a:srgbClr val="F6A21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Improving innovation capability</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4159586"/>
                  </a:ext>
                </a:extLst>
              </a:tr>
            </a:tbl>
          </a:graphicData>
        </a:graphic>
      </p:graphicFrame>
      <p:graphicFrame>
        <p:nvGraphicFramePr>
          <p:cNvPr id="14" name="Table 55">
            <a:extLst>
              <a:ext uri="{FF2B5EF4-FFF2-40B4-BE49-F238E27FC236}">
                <a16:creationId xmlns:a16="http://schemas.microsoft.com/office/drawing/2014/main" id="{E7C2A146-4D30-6943-9BEC-8619B0FDA5F6}"/>
              </a:ext>
            </a:extLst>
          </p:cNvPr>
          <p:cNvGraphicFramePr>
            <a:graphicFrameLocks noGrp="1"/>
          </p:cNvGraphicFramePr>
          <p:nvPr>
            <p:extLst>
              <p:ext uri="{D42A27DB-BD31-4B8C-83A1-F6EECF244321}">
                <p14:modId xmlns:p14="http://schemas.microsoft.com/office/powerpoint/2010/main" val="3883544595"/>
              </p:ext>
            </p:extLst>
          </p:nvPr>
        </p:nvGraphicFramePr>
        <p:xfrm>
          <a:off x="4234201" y="1308431"/>
          <a:ext cx="3770236" cy="5011584"/>
        </p:xfrm>
        <a:graphic>
          <a:graphicData uri="http://schemas.openxmlformats.org/drawingml/2006/table">
            <a:tbl>
              <a:tblPr firstRow="1" bandRow="1">
                <a:tableStyleId>{5A111915-BE36-4E01-A7E5-04B1672EAD32}</a:tableStyleId>
              </a:tblPr>
              <a:tblGrid>
                <a:gridCol w="993197">
                  <a:extLst>
                    <a:ext uri="{9D8B030D-6E8A-4147-A177-3AD203B41FA5}">
                      <a16:colId xmlns:a16="http://schemas.microsoft.com/office/drawing/2014/main" val="2559066965"/>
                    </a:ext>
                  </a:extLst>
                </a:gridCol>
                <a:gridCol w="2777039">
                  <a:extLst>
                    <a:ext uri="{9D8B030D-6E8A-4147-A177-3AD203B41FA5}">
                      <a16:colId xmlns:a16="http://schemas.microsoft.com/office/drawing/2014/main" val="4168763857"/>
                    </a:ext>
                  </a:extLst>
                </a:gridCol>
              </a:tblGrid>
              <a:tr h="835264">
                <a:tc>
                  <a:txBody>
                    <a:bodyPr/>
                    <a:lstStyle/>
                    <a:p>
                      <a:pPr algn="ctr" rtl="0" fontAlgn="b"/>
                      <a:r>
                        <a:rPr lang="en-US" sz="2800" b="0" i="0" u="none" strike="noStrike" dirty="0">
                          <a:solidFill>
                            <a:schemeClr val="bg1"/>
                          </a:solidFill>
                          <a:effectLst/>
                          <a:latin typeface="Calibri" panose="020F0502020204030204" pitchFamily="34" charset="0"/>
                        </a:rPr>
                        <a:t>46%</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F6A21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Utilizing technology</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2492968971"/>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46%</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F6A21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Improving quality</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3588701026"/>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38%</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F6A21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Delivering new products or services</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630569852"/>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38%</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F6A21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Improving revenue</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188189023"/>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38%</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F6A21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Enhancing the client/</a:t>
                      </a:r>
                    </a:p>
                    <a:p>
                      <a:pPr algn="l" rtl="0" fontAlgn="b"/>
                      <a:r>
                        <a:rPr lang="en-US" sz="1600" b="0" i="0" u="none" strike="noStrike" dirty="0">
                          <a:solidFill>
                            <a:schemeClr val="tx1">
                              <a:lumMod val="75000"/>
                              <a:lumOff val="25000"/>
                            </a:schemeClr>
                          </a:solidFill>
                          <a:effectLst/>
                          <a:latin typeface="Calibri" panose="020F0502020204030204" pitchFamily="34" charset="0"/>
                        </a:rPr>
                        <a:t>customer/guest experience</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897130027"/>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38%</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solidFill>
                      <a:srgbClr val="F6A21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Diversity and inclusion</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4159586"/>
                  </a:ext>
                </a:extLst>
              </a:tr>
            </a:tbl>
          </a:graphicData>
        </a:graphic>
      </p:graphicFrame>
      <p:graphicFrame>
        <p:nvGraphicFramePr>
          <p:cNvPr id="15" name="Table 55">
            <a:extLst>
              <a:ext uri="{FF2B5EF4-FFF2-40B4-BE49-F238E27FC236}">
                <a16:creationId xmlns:a16="http://schemas.microsoft.com/office/drawing/2014/main" id="{F13122B3-6647-A647-AF5C-36405CACC562}"/>
              </a:ext>
            </a:extLst>
          </p:cNvPr>
          <p:cNvGraphicFramePr>
            <a:graphicFrameLocks noGrp="1"/>
          </p:cNvGraphicFramePr>
          <p:nvPr>
            <p:extLst>
              <p:ext uri="{D42A27DB-BD31-4B8C-83A1-F6EECF244321}">
                <p14:modId xmlns:p14="http://schemas.microsoft.com/office/powerpoint/2010/main" val="208746279"/>
              </p:ext>
            </p:extLst>
          </p:nvPr>
        </p:nvGraphicFramePr>
        <p:xfrm>
          <a:off x="8011961" y="1308431"/>
          <a:ext cx="3770236" cy="5011584"/>
        </p:xfrm>
        <a:graphic>
          <a:graphicData uri="http://schemas.openxmlformats.org/drawingml/2006/table">
            <a:tbl>
              <a:tblPr firstRow="1" bandRow="1">
                <a:tableStyleId>{5A111915-BE36-4E01-A7E5-04B1672EAD32}</a:tableStyleId>
              </a:tblPr>
              <a:tblGrid>
                <a:gridCol w="993197">
                  <a:extLst>
                    <a:ext uri="{9D8B030D-6E8A-4147-A177-3AD203B41FA5}">
                      <a16:colId xmlns:a16="http://schemas.microsoft.com/office/drawing/2014/main" val="2559066965"/>
                    </a:ext>
                  </a:extLst>
                </a:gridCol>
                <a:gridCol w="2777039">
                  <a:extLst>
                    <a:ext uri="{9D8B030D-6E8A-4147-A177-3AD203B41FA5}">
                      <a16:colId xmlns:a16="http://schemas.microsoft.com/office/drawing/2014/main" val="4168763857"/>
                    </a:ext>
                  </a:extLst>
                </a:gridCol>
              </a:tblGrid>
              <a:tr h="835264">
                <a:tc>
                  <a:txBody>
                    <a:bodyPr/>
                    <a:lstStyle/>
                    <a:p>
                      <a:pPr algn="ctr" rtl="0" fontAlgn="b"/>
                      <a:r>
                        <a:rPr lang="en-US" sz="2800" b="0" i="0" u="none" strike="noStrike" dirty="0">
                          <a:solidFill>
                            <a:schemeClr val="bg1"/>
                          </a:solidFill>
                          <a:effectLst/>
                          <a:latin typeface="Calibri" panose="020F0502020204030204" pitchFamily="34" charset="0"/>
                        </a:rPr>
                        <a:t>33%</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F6A21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Decision-making processes</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2492968971"/>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29%</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F6A21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Building a great place to work</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3588701026"/>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29%</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F6A21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Improving brand recognition</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630569852"/>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29%</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F6A21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C-Suite perspective</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188189023"/>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21%</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F6A21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Expanding into new markets</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897130027"/>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17%</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solidFill>
                      <a:srgbClr val="F6A21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Gaining market share</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4159586"/>
                  </a:ext>
                </a:extLst>
              </a:tr>
            </a:tbl>
          </a:graphicData>
        </a:graphic>
      </p:graphicFrame>
      <p:sp>
        <p:nvSpPr>
          <p:cNvPr id="16" name="Rectangle 15">
            <a:extLst>
              <a:ext uri="{FF2B5EF4-FFF2-40B4-BE49-F238E27FC236}">
                <a16:creationId xmlns:a16="http://schemas.microsoft.com/office/drawing/2014/main" id="{67670D5E-0395-F041-A4CE-F6327A773A9D}"/>
              </a:ext>
            </a:extLst>
          </p:cNvPr>
          <p:cNvSpPr/>
          <p:nvPr/>
        </p:nvSpPr>
        <p:spPr>
          <a:xfrm>
            <a:off x="857250" y="835770"/>
            <a:ext cx="7772400" cy="400110"/>
          </a:xfrm>
          <a:prstGeom prst="rect">
            <a:avLst/>
          </a:prstGeom>
        </p:spPr>
        <p:txBody>
          <a:bodyPr wrap="square">
            <a:spAutoFit/>
          </a:bodyPr>
          <a:lstStyle/>
          <a:p>
            <a:pPr fontAlgn="b"/>
            <a:r>
              <a:rPr lang="en-GB" sz="2000" b="1" dirty="0">
                <a:solidFill>
                  <a:schemeClr val="bg1">
                    <a:lumMod val="50000"/>
                  </a:schemeClr>
                </a:solidFill>
              </a:rPr>
              <a:t>What are the key internal influences that impact your WFM strategy?</a:t>
            </a:r>
            <a:endParaRPr lang="en-GB" sz="2000" b="1"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3623991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21</a:t>
            </a:fld>
            <a:endParaRPr lang="en-US" dirty="0"/>
          </a:p>
        </p:txBody>
      </p:sp>
      <p:sp>
        <p:nvSpPr>
          <p:cNvPr id="5" name="Footer Placeholder 4">
            <a:extLst>
              <a:ext uri="{FF2B5EF4-FFF2-40B4-BE49-F238E27FC236}">
                <a16:creationId xmlns:a16="http://schemas.microsoft.com/office/drawing/2014/main" id="{8E7FA6F3-6D90-C44B-9D28-0081B73E588F}"/>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A43C8AA7-7359-9844-AEE1-F11883520137}"/>
              </a:ext>
            </a:extLst>
          </p:cNvPr>
          <p:cNvSpPr>
            <a:spLocks noGrp="1"/>
          </p:cNvSpPr>
          <p:nvPr>
            <p:ph type="title"/>
          </p:nvPr>
        </p:nvSpPr>
        <p:spPr>
          <a:xfrm>
            <a:off x="838200" y="193962"/>
            <a:ext cx="10515600" cy="1380195"/>
          </a:xfrm>
        </p:spPr>
        <p:txBody>
          <a:bodyPr>
            <a:normAutofit/>
          </a:bodyPr>
          <a:lstStyle/>
          <a:p>
            <a:r>
              <a:rPr lang="en-GB" dirty="0"/>
              <a:t>Challenges to WFM Maturity</a:t>
            </a: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BDAD3B90-6887-5744-9510-B251A2F5EFF4}"/>
              </a:ext>
            </a:extLst>
          </p:cNvPr>
          <p:cNvSpPr txBox="1"/>
          <p:nvPr/>
        </p:nvSpPr>
        <p:spPr>
          <a:xfrm>
            <a:off x="10738104" y="274989"/>
            <a:ext cx="1472184" cy="632205"/>
          </a:xfrm>
          <a:prstGeom prst="rect">
            <a:avLst/>
          </a:prstGeom>
          <a:solidFill>
            <a:srgbClr val="AEBC47"/>
          </a:solidFill>
        </p:spPr>
        <p:txBody>
          <a:bodyPr wrap="square" rtlCol="0" anchor="ctr">
            <a:noAutofit/>
          </a:bodyPr>
          <a:lstStyle/>
          <a:p>
            <a:pPr algn="ctr"/>
            <a:r>
              <a:rPr lang="en-US" sz="2000" dirty="0">
                <a:solidFill>
                  <a:schemeClr val="bg1"/>
                </a:solidFill>
              </a:rPr>
              <a:t>Small</a:t>
            </a:r>
          </a:p>
        </p:txBody>
      </p:sp>
      <p:sp>
        <p:nvSpPr>
          <p:cNvPr id="8" name="TextBox 7">
            <a:extLst>
              <a:ext uri="{FF2B5EF4-FFF2-40B4-BE49-F238E27FC236}">
                <a16:creationId xmlns:a16="http://schemas.microsoft.com/office/drawing/2014/main" id="{945BBE67-DFC3-6842-B0D0-97CAC7E4D5B7}"/>
              </a:ext>
            </a:extLst>
          </p:cNvPr>
          <p:cNvSpPr txBox="1"/>
          <p:nvPr/>
        </p:nvSpPr>
        <p:spPr>
          <a:xfrm>
            <a:off x="4198369" y="6385022"/>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1-499 Employees</a:t>
            </a:r>
          </a:p>
        </p:txBody>
      </p:sp>
      <p:graphicFrame>
        <p:nvGraphicFramePr>
          <p:cNvPr id="11" name="Table 55">
            <a:extLst>
              <a:ext uri="{FF2B5EF4-FFF2-40B4-BE49-F238E27FC236}">
                <a16:creationId xmlns:a16="http://schemas.microsoft.com/office/drawing/2014/main" id="{BAEF9881-BC6F-6941-B054-14723F913C9F}"/>
              </a:ext>
            </a:extLst>
          </p:cNvPr>
          <p:cNvGraphicFramePr>
            <a:graphicFrameLocks noGrp="1"/>
          </p:cNvGraphicFramePr>
          <p:nvPr>
            <p:extLst>
              <p:ext uri="{D42A27DB-BD31-4B8C-83A1-F6EECF244321}">
                <p14:modId xmlns:p14="http://schemas.microsoft.com/office/powerpoint/2010/main" val="3510368959"/>
              </p:ext>
            </p:extLst>
          </p:nvPr>
        </p:nvGraphicFramePr>
        <p:xfrm>
          <a:off x="461110" y="1323421"/>
          <a:ext cx="3770236" cy="5011584"/>
        </p:xfrm>
        <a:graphic>
          <a:graphicData uri="http://schemas.openxmlformats.org/drawingml/2006/table">
            <a:tbl>
              <a:tblPr firstRow="1" bandRow="1">
                <a:tableStyleId>{5A111915-BE36-4E01-A7E5-04B1672EAD32}</a:tableStyleId>
              </a:tblPr>
              <a:tblGrid>
                <a:gridCol w="993197">
                  <a:extLst>
                    <a:ext uri="{9D8B030D-6E8A-4147-A177-3AD203B41FA5}">
                      <a16:colId xmlns:a16="http://schemas.microsoft.com/office/drawing/2014/main" val="2559066965"/>
                    </a:ext>
                  </a:extLst>
                </a:gridCol>
                <a:gridCol w="2777039">
                  <a:extLst>
                    <a:ext uri="{9D8B030D-6E8A-4147-A177-3AD203B41FA5}">
                      <a16:colId xmlns:a16="http://schemas.microsoft.com/office/drawing/2014/main" val="4168763857"/>
                    </a:ext>
                  </a:extLst>
                </a:gridCol>
              </a:tblGrid>
              <a:tr h="835264">
                <a:tc>
                  <a:txBody>
                    <a:bodyPr/>
                    <a:lstStyle/>
                    <a:p>
                      <a:pPr algn="ctr" rtl="0" fontAlgn="b"/>
                      <a:r>
                        <a:rPr lang="en-US" sz="2800" b="0" i="0" u="none" strike="noStrike" dirty="0">
                          <a:solidFill>
                            <a:schemeClr val="bg1"/>
                          </a:solidFill>
                          <a:effectLst/>
                          <a:latin typeface="Calibri" panose="020F0502020204030204" pitchFamily="34" charset="0"/>
                        </a:rPr>
                        <a:t>73%</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Improving revenue</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2492968971"/>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55%</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Cutting costs and reducing expenses</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3588701026"/>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45%</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Building a great place </a:t>
                      </a:r>
                    </a:p>
                    <a:p>
                      <a:pPr algn="l" rtl="0" fontAlgn="b"/>
                      <a:r>
                        <a:rPr lang="en-US" sz="1600" b="0" i="0" u="none" strike="noStrike" dirty="0">
                          <a:solidFill>
                            <a:schemeClr val="tx1">
                              <a:lumMod val="75000"/>
                              <a:lumOff val="25000"/>
                            </a:schemeClr>
                          </a:solidFill>
                          <a:effectLst/>
                          <a:latin typeface="Calibri" panose="020F0502020204030204" pitchFamily="34" charset="0"/>
                        </a:rPr>
                        <a:t>to work</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630569852"/>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40%</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Utilizing technology</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188189023"/>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40%</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Employee experience</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897130027"/>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38%</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Arial" panose="020B0604020202020204" pitchFamily="34" charset="0"/>
                        </a:rPr>
                        <a:t>Improving innovation capability</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4159586"/>
                  </a:ext>
                </a:extLst>
              </a:tr>
            </a:tbl>
          </a:graphicData>
        </a:graphic>
      </p:graphicFrame>
      <p:graphicFrame>
        <p:nvGraphicFramePr>
          <p:cNvPr id="12" name="Table 55">
            <a:extLst>
              <a:ext uri="{FF2B5EF4-FFF2-40B4-BE49-F238E27FC236}">
                <a16:creationId xmlns:a16="http://schemas.microsoft.com/office/drawing/2014/main" id="{20A870C7-FCF3-2640-9B70-F3425A6C9B1E}"/>
              </a:ext>
            </a:extLst>
          </p:cNvPr>
          <p:cNvGraphicFramePr>
            <a:graphicFrameLocks noGrp="1"/>
          </p:cNvGraphicFramePr>
          <p:nvPr>
            <p:extLst>
              <p:ext uri="{D42A27DB-BD31-4B8C-83A1-F6EECF244321}">
                <p14:modId xmlns:p14="http://schemas.microsoft.com/office/powerpoint/2010/main" val="2385107447"/>
              </p:ext>
            </p:extLst>
          </p:nvPr>
        </p:nvGraphicFramePr>
        <p:xfrm>
          <a:off x="4234201" y="1323421"/>
          <a:ext cx="3770236" cy="5011584"/>
        </p:xfrm>
        <a:graphic>
          <a:graphicData uri="http://schemas.openxmlformats.org/drawingml/2006/table">
            <a:tbl>
              <a:tblPr firstRow="1" bandRow="1">
                <a:tableStyleId>{5A111915-BE36-4E01-A7E5-04B1672EAD32}</a:tableStyleId>
              </a:tblPr>
              <a:tblGrid>
                <a:gridCol w="993197">
                  <a:extLst>
                    <a:ext uri="{9D8B030D-6E8A-4147-A177-3AD203B41FA5}">
                      <a16:colId xmlns:a16="http://schemas.microsoft.com/office/drawing/2014/main" val="2559066965"/>
                    </a:ext>
                  </a:extLst>
                </a:gridCol>
                <a:gridCol w="2777039">
                  <a:extLst>
                    <a:ext uri="{9D8B030D-6E8A-4147-A177-3AD203B41FA5}">
                      <a16:colId xmlns:a16="http://schemas.microsoft.com/office/drawing/2014/main" val="4168763857"/>
                    </a:ext>
                  </a:extLst>
                </a:gridCol>
              </a:tblGrid>
              <a:tr h="835264">
                <a:tc>
                  <a:txBody>
                    <a:bodyPr/>
                    <a:lstStyle/>
                    <a:p>
                      <a:pPr algn="ctr" rtl="0" fontAlgn="b"/>
                      <a:r>
                        <a:rPr lang="en-US" sz="2800" b="0" i="0" u="none" strike="noStrike" dirty="0">
                          <a:solidFill>
                            <a:schemeClr val="bg1"/>
                          </a:solidFill>
                          <a:effectLst/>
                          <a:latin typeface="Calibri" panose="020F0502020204030204" pitchFamily="34" charset="0"/>
                        </a:rPr>
                        <a:t>38%</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Employee well-being</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2492968971"/>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35%</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Improving brand recognition</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3588701026"/>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33%</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Delivering new products </a:t>
                      </a:r>
                    </a:p>
                    <a:p>
                      <a:pPr algn="l" rtl="0" fontAlgn="b"/>
                      <a:r>
                        <a:rPr lang="en-US" sz="1600" b="0" i="0" u="none" strike="noStrike" dirty="0">
                          <a:solidFill>
                            <a:schemeClr val="tx1">
                              <a:lumMod val="75000"/>
                              <a:lumOff val="25000"/>
                            </a:schemeClr>
                          </a:solidFill>
                          <a:effectLst/>
                          <a:latin typeface="Calibri" panose="020F0502020204030204" pitchFamily="34" charset="0"/>
                        </a:rPr>
                        <a:t>or services</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630569852"/>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33%</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Improving quality</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188189023"/>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33%</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Culture</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897130027"/>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30%</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Gaining market share</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4159586"/>
                  </a:ext>
                </a:extLst>
              </a:tr>
            </a:tbl>
          </a:graphicData>
        </a:graphic>
      </p:graphicFrame>
      <p:graphicFrame>
        <p:nvGraphicFramePr>
          <p:cNvPr id="13" name="Table 55">
            <a:extLst>
              <a:ext uri="{FF2B5EF4-FFF2-40B4-BE49-F238E27FC236}">
                <a16:creationId xmlns:a16="http://schemas.microsoft.com/office/drawing/2014/main" id="{DE0CAED4-A8EE-D74C-8BF6-F815B136B310}"/>
              </a:ext>
            </a:extLst>
          </p:cNvPr>
          <p:cNvGraphicFramePr>
            <a:graphicFrameLocks noGrp="1"/>
          </p:cNvGraphicFramePr>
          <p:nvPr>
            <p:extLst>
              <p:ext uri="{D42A27DB-BD31-4B8C-83A1-F6EECF244321}">
                <p14:modId xmlns:p14="http://schemas.microsoft.com/office/powerpoint/2010/main" val="3655815427"/>
              </p:ext>
            </p:extLst>
          </p:nvPr>
        </p:nvGraphicFramePr>
        <p:xfrm>
          <a:off x="8011961" y="1323421"/>
          <a:ext cx="3770236" cy="5011584"/>
        </p:xfrm>
        <a:graphic>
          <a:graphicData uri="http://schemas.openxmlformats.org/drawingml/2006/table">
            <a:tbl>
              <a:tblPr firstRow="1" bandRow="1">
                <a:tableStyleId>{5A111915-BE36-4E01-A7E5-04B1672EAD32}</a:tableStyleId>
              </a:tblPr>
              <a:tblGrid>
                <a:gridCol w="993197">
                  <a:extLst>
                    <a:ext uri="{9D8B030D-6E8A-4147-A177-3AD203B41FA5}">
                      <a16:colId xmlns:a16="http://schemas.microsoft.com/office/drawing/2014/main" val="2559066965"/>
                    </a:ext>
                  </a:extLst>
                </a:gridCol>
                <a:gridCol w="2777039">
                  <a:extLst>
                    <a:ext uri="{9D8B030D-6E8A-4147-A177-3AD203B41FA5}">
                      <a16:colId xmlns:a16="http://schemas.microsoft.com/office/drawing/2014/main" val="4168763857"/>
                    </a:ext>
                  </a:extLst>
                </a:gridCol>
              </a:tblGrid>
              <a:tr h="835264">
                <a:tc>
                  <a:txBody>
                    <a:bodyPr/>
                    <a:lstStyle/>
                    <a:p>
                      <a:pPr algn="ctr" rtl="0" fontAlgn="b"/>
                      <a:r>
                        <a:rPr lang="en-US" sz="2800" b="0" i="0" u="none" strike="noStrike" dirty="0">
                          <a:solidFill>
                            <a:schemeClr val="bg1"/>
                          </a:solidFill>
                          <a:effectLst/>
                          <a:latin typeface="Calibri" panose="020F0502020204030204" pitchFamily="34" charset="0"/>
                        </a:rPr>
                        <a:t>28%</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Enhancing the client/</a:t>
                      </a:r>
                    </a:p>
                    <a:p>
                      <a:pPr algn="l" rtl="0" fontAlgn="b"/>
                      <a:r>
                        <a:rPr lang="en-US" sz="1600" b="0" i="0" u="none" strike="noStrike" dirty="0">
                          <a:solidFill>
                            <a:schemeClr val="tx1">
                              <a:lumMod val="75000"/>
                              <a:lumOff val="25000"/>
                            </a:schemeClr>
                          </a:solidFill>
                          <a:effectLst/>
                          <a:latin typeface="Calibri" panose="020F0502020204030204" pitchFamily="34" charset="0"/>
                        </a:rPr>
                        <a:t>customer/guest experience</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2492968971"/>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25%</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Expanding into new markets</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3588701026"/>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25%</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AEBC47"/>
                    </a:solidFill>
                  </a:tcPr>
                </a:tc>
                <a:tc>
                  <a:txBody>
                    <a:bodyPr/>
                    <a:lstStyle/>
                    <a:p>
                      <a:pPr algn="l" rtl="0" fontAlgn="b"/>
                      <a:r>
                        <a:rPr lang="en-US" sz="1600" b="0" i="0" u="none" strike="noStrike">
                          <a:solidFill>
                            <a:schemeClr val="tx1">
                              <a:lumMod val="75000"/>
                              <a:lumOff val="25000"/>
                            </a:schemeClr>
                          </a:solidFill>
                          <a:effectLst/>
                          <a:latin typeface="Calibri" panose="020F0502020204030204" pitchFamily="34" charset="0"/>
                        </a:rPr>
                        <a:t>Meeting regulatory/ compliance requirements</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630569852"/>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25%</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Decision-making processes</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1188189023"/>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13%</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Diversity and inclusion</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solidFill>
                        <a:srgbClr val="073763">
                          <a:alpha val="30196"/>
                        </a:srgbClr>
                      </a:solidFill>
                      <a:prstDash val="solid"/>
                      <a:round/>
                      <a:headEnd type="none" w="med" len="med"/>
                      <a:tailEnd type="none" w="med" len="med"/>
                    </a:lnB>
                    <a:noFill/>
                  </a:tcPr>
                </a:tc>
                <a:extLst>
                  <a:ext uri="{0D108BD9-81ED-4DB2-BD59-A6C34878D82A}">
                    <a16:rowId xmlns:a16="http://schemas.microsoft.com/office/drawing/2014/main" val="897130027"/>
                  </a:ext>
                </a:extLst>
              </a:tr>
              <a:tr h="835264">
                <a:tc>
                  <a:txBody>
                    <a:bodyPr/>
                    <a:lstStyle/>
                    <a:p>
                      <a:pPr algn="ctr" rtl="0" fontAlgn="b"/>
                      <a:r>
                        <a:rPr lang="en-US" sz="2800" b="0" i="0" u="none" strike="noStrike" dirty="0">
                          <a:solidFill>
                            <a:schemeClr val="bg1"/>
                          </a:solidFill>
                          <a:effectLst/>
                          <a:latin typeface="Calibri" panose="020F0502020204030204" pitchFamily="34" charset="0"/>
                        </a:rPr>
                        <a:t>10%</a:t>
                      </a:r>
                    </a:p>
                  </a:txBody>
                  <a:tcPr marL="9525" marR="9525" marT="9525" marB="0" anchor="ctr">
                    <a:lnL w="12700" cap="flat" cmpd="sng" algn="ctr">
                      <a:noFill/>
                      <a:prstDash val="solid"/>
                      <a:round/>
                      <a:headEnd type="none" w="med" len="med"/>
                      <a:tailEnd type="none" w="med" len="med"/>
                    </a:lnL>
                    <a:lnR w="12700" cap="flat" cmpd="sng" algn="ctr">
                      <a:solidFill>
                        <a:srgbClr val="073763">
                          <a:alpha val="30196"/>
                        </a:srgbClr>
                      </a:solid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solidFill>
                      <a:srgbClr val="AEBC47"/>
                    </a:solidFill>
                  </a:tcPr>
                </a:tc>
                <a:tc>
                  <a:txBody>
                    <a:bodyPr/>
                    <a:lstStyle/>
                    <a:p>
                      <a:pPr algn="l" rtl="0" fontAlgn="b"/>
                      <a:r>
                        <a:rPr lang="en-US" sz="1600" b="0" i="0" u="none" strike="noStrike" dirty="0">
                          <a:solidFill>
                            <a:schemeClr val="tx1">
                              <a:lumMod val="75000"/>
                              <a:lumOff val="25000"/>
                            </a:schemeClr>
                          </a:solidFill>
                          <a:effectLst/>
                          <a:latin typeface="Calibri" panose="020F0502020204030204" pitchFamily="34" charset="0"/>
                        </a:rPr>
                        <a:t>C-Suite perspective</a:t>
                      </a:r>
                    </a:p>
                  </a:txBody>
                  <a:tcPr marL="182880" marR="9525" marT="9525" marB="0" anchor="ctr">
                    <a:lnL w="12700" cap="flat" cmpd="sng" algn="ctr">
                      <a:solidFill>
                        <a:srgbClr val="073763">
                          <a:alpha val="30196"/>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73763">
                          <a:alpha val="30196"/>
                        </a:srgb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4159586"/>
                  </a:ext>
                </a:extLst>
              </a:tr>
            </a:tbl>
          </a:graphicData>
        </a:graphic>
      </p:graphicFrame>
      <p:sp>
        <p:nvSpPr>
          <p:cNvPr id="14" name="Rectangle 13">
            <a:extLst>
              <a:ext uri="{FF2B5EF4-FFF2-40B4-BE49-F238E27FC236}">
                <a16:creationId xmlns:a16="http://schemas.microsoft.com/office/drawing/2014/main" id="{3556E548-20FA-E445-9DAB-051B8B8A074B}"/>
              </a:ext>
            </a:extLst>
          </p:cNvPr>
          <p:cNvSpPr/>
          <p:nvPr/>
        </p:nvSpPr>
        <p:spPr>
          <a:xfrm>
            <a:off x="857250" y="835770"/>
            <a:ext cx="7772400" cy="400110"/>
          </a:xfrm>
          <a:prstGeom prst="rect">
            <a:avLst/>
          </a:prstGeom>
        </p:spPr>
        <p:txBody>
          <a:bodyPr wrap="square">
            <a:spAutoFit/>
          </a:bodyPr>
          <a:lstStyle/>
          <a:p>
            <a:pPr fontAlgn="b"/>
            <a:r>
              <a:rPr lang="en-GB" sz="2000" b="1" dirty="0">
                <a:solidFill>
                  <a:schemeClr val="bg1">
                    <a:lumMod val="50000"/>
                  </a:schemeClr>
                </a:solidFill>
              </a:rPr>
              <a:t>What are the key internal influences that impact your WFM strategy?</a:t>
            </a:r>
            <a:endParaRPr lang="en-GB" sz="2000" b="1"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1011872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9CB35-A505-4736-BE98-50B31268155C}"/>
              </a:ext>
            </a:extLst>
          </p:cNvPr>
          <p:cNvSpPr>
            <a:spLocks noGrp="1"/>
          </p:cNvSpPr>
          <p:nvPr>
            <p:ph type="title"/>
          </p:nvPr>
        </p:nvSpPr>
        <p:spPr/>
        <p:txBody>
          <a:bodyPr>
            <a:noAutofit/>
          </a:bodyPr>
          <a:lstStyle/>
          <a:p>
            <a:r>
              <a:rPr lang="en-US" sz="4300" dirty="0"/>
              <a:t>Consequences</a:t>
            </a:r>
          </a:p>
        </p:txBody>
      </p:sp>
      <p:sp>
        <p:nvSpPr>
          <p:cNvPr id="5" name="Footer Placeholder 4">
            <a:extLst>
              <a:ext uri="{FF2B5EF4-FFF2-40B4-BE49-F238E27FC236}">
                <a16:creationId xmlns:a16="http://schemas.microsoft.com/office/drawing/2014/main" id="{AF35F271-CF61-8B4B-8910-8F287627A2CF}"/>
              </a:ext>
            </a:extLst>
          </p:cNvPr>
          <p:cNvSpPr>
            <a:spLocks noGrp="1"/>
          </p:cNvSpPr>
          <p:nvPr>
            <p:ph type="ftr" sz="quarter" idx="11"/>
          </p:nvPr>
        </p:nvSpPr>
        <p:spPr/>
        <p:txBody>
          <a:bodyPr/>
          <a:lstStyle/>
          <a:p>
            <a:pPr algn="l"/>
            <a:r>
              <a:rPr lang="en-US" dirty="0"/>
              <a:t>© Brandon Hall Group 2021</a:t>
            </a:r>
          </a:p>
        </p:txBody>
      </p:sp>
      <p:sp>
        <p:nvSpPr>
          <p:cNvPr id="2" name="Slide Number Placeholder 1">
            <a:extLst>
              <a:ext uri="{FF2B5EF4-FFF2-40B4-BE49-F238E27FC236}">
                <a16:creationId xmlns:a16="http://schemas.microsoft.com/office/drawing/2014/main" id="{2595DB9B-681B-48FB-B70C-360A6377F928}"/>
              </a:ext>
            </a:extLst>
          </p:cNvPr>
          <p:cNvSpPr>
            <a:spLocks noGrp="1"/>
          </p:cNvSpPr>
          <p:nvPr>
            <p:ph type="sldNum" sz="quarter" idx="12"/>
          </p:nvPr>
        </p:nvSpPr>
        <p:spPr/>
        <p:txBody>
          <a:bodyPr/>
          <a:lstStyle/>
          <a:p>
            <a:fld id="{15EE09D5-3188-8E4F-BB68-B726B0193435}" type="slidenum">
              <a:rPr lang="en-US" smtClean="0"/>
              <a:t>22</a:t>
            </a:fld>
            <a:endParaRPr lang="en-US" dirty="0"/>
          </a:p>
        </p:txBody>
      </p:sp>
      <p:grpSp>
        <p:nvGrpSpPr>
          <p:cNvPr id="7" name="Group 6">
            <a:extLst>
              <a:ext uri="{FF2B5EF4-FFF2-40B4-BE49-F238E27FC236}">
                <a16:creationId xmlns:a16="http://schemas.microsoft.com/office/drawing/2014/main" id="{96AF5DFA-AC80-394E-A308-8CC485139CE8}"/>
              </a:ext>
            </a:extLst>
          </p:cNvPr>
          <p:cNvGrpSpPr/>
          <p:nvPr/>
        </p:nvGrpSpPr>
        <p:grpSpPr>
          <a:xfrm>
            <a:off x="-73152" y="0"/>
            <a:ext cx="12326112" cy="6858000"/>
            <a:chOff x="-73152" y="0"/>
            <a:chExt cx="12326112" cy="6858000"/>
          </a:xfrm>
        </p:grpSpPr>
        <p:cxnSp>
          <p:nvCxnSpPr>
            <p:cNvPr id="9" name="Straight Connector 8">
              <a:extLst>
                <a:ext uri="{FF2B5EF4-FFF2-40B4-BE49-F238E27FC236}">
                  <a16:creationId xmlns:a16="http://schemas.microsoft.com/office/drawing/2014/main" id="{04DA0D10-8132-7C40-99C7-A624A78DD14D}"/>
                </a:ext>
              </a:extLst>
            </p:cNvPr>
            <p:cNvCxnSpPr>
              <a:cxnSpLocks/>
            </p:cNvCxnSpPr>
            <p:nvPr/>
          </p:nvCxnSpPr>
          <p:spPr>
            <a:xfrm>
              <a:off x="6096000" y="0"/>
              <a:ext cx="0" cy="1188720"/>
            </a:xfrm>
            <a:prstGeom prst="line">
              <a:avLst/>
            </a:prstGeom>
            <a:ln w="28575">
              <a:solidFill>
                <a:schemeClr val="bg1">
                  <a:alpha val="56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F45922-5F47-5046-8E11-E3B3D43669EF}"/>
                </a:ext>
              </a:extLst>
            </p:cNvPr>
            <p:cNvCxnSpPr>
              <a:cxnSpLocks/>
            </p:cNvCxnSpPr>
            <p:nvPr/>
          </p:nvCxnSpPr>
          <p:spPr>
            <a:xfrm>
              <a:off x="6096000" y="5669280"/>
              <a:ext cx="0" cy="1188720"/>
            </a:xfrm>
            <a:prstGeom prst="line">
              <a:avLst/>
            </a:prstGeom>
            <a:ln w="28575">
              <a:solidFill>
                <a:schemeClr val="bg1">
                  <a:alpha val="56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BE3386-2F3F-8B4B-8742-E336E7D7C0D7}"/>
                </a:ext>
              </a:extLst>
            </p:cNvPr>
            <p:cNvCxnSpPr>
              <a:cxnSpLocks/>
            </p:cNvCxnSpPr>
            <p:nvPr/>
          </p:nvCxnSpPr>
          <p:spPr>
            <a:xfrm flipH="1">
              <a:off x="-73152" y="3428999"/>
              <a:ext cx="1627632" cy="0"/>
            </a:xfrm>
            <a:prstGeom prst="line">
              <a:avLst/>
            </a:prstGeom>
            <a:ln w="28575">
              <a:solidFill>
                <a:schemeClr val="bg1">
                  <a:alpha val="56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D6C1F0-9537-B34D-97B5-0E1CC7B2F5F2}"/>
                </a:ext>
              </a:extLst>
            </p:cNvPr>
            <p:cNvCxnSpPr>
              <a:cxnSpLocks/>
            </p:cNvCxnSpPr>
            <p:nvPr/>
          </p:nvCxnSpPr>
          <p:spPr>
            <a:xfrm flipH="1">
              <a:off x="10625328" y="3428999"/>
              <a:ext cx="1627632" cy="0"/>
            </a:xfrm>
            <a:prstGeom prst="line">
              <a:avLst/>
            </a:prstGeom>
            <a:ln w="28575">
              <a:solidFill>
                <a:schemeClr val="bg1">
                  <a:alpha val="56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D534223-1BC8-4751-8A56-66EAD585DCFF}"/>
              </a:ext>
            </a:extLst>
          </p:cNvPr>
          <p:cNvSpPr txBox="1"/>
          <p:nvPr/>
        </p:nvSpPr>
        <p:spPr>
          <a:xfrm>
            <a:off x="2334985" y="1659647"/>
            <a:ext cx="7788730" cy="4009633"/>
          </a:xfrm>
          <a:prstGeom prst="rect">
            <a:avLst/>
          </a:prstGeom>
          <a:noFill/>
        </p:spPr>
        <p:txBody>
          <a:bodyPr wrap="square" numCol="2" spcCol="914400" rtlCol="0">
            <a:noAutofit/>
          </a:bodyPr>
          <a:lstStyle/>
          <a:p>
            <a:r>
              <a:rPr lang="en-GB" sz="2000" b="1" dirty="0">
                <a:solidFill>
                  <a:schemeClr val="bg1"/>
                </a:solidFill>
              </a:rPr>
              <a:t>A</a:t>
            </a:r>
            <a:r>
              <a:rPr lang="en-US" sz="2000" b="1" dirty="0">
                <a:solidFill>
                  <a:schemeClr val="bg1"/>
                </a:solidFill>
              </a:rPr>
              <a:t>s shown, workforce management has not been fully accepted as a driver for change, but part of the reason is how “success” is assessed. Most organizations view employee engagement and retention as measures of success instead of linking WFM directly to productivity or revenue, upon which workforce management clearly has an impact.</a:t>
            </a:r>
          </a:p>
          <a:p>
            <a:r>
              <a:rPr lang="en-US" sz="2000" b="1" dirty="0">
                <a:solidFill>
                  <a:schemeClr val="bg1"/>
                </a:solidFill>
              </a:rPr>
              <a:t>Less than 10% of organizations see workforce management as something that </a:t>
            </a:r>
            <a:r>
              <a:rPr lang="en-GB" sz="2000" b="1" dirty="0">
                <a:solidFill>
                  <a:schemeClr val="bg1"/>
                </a:solidFill>
              </a:rPr>
              <a:t>drives maximum revenue and profitability gains. This is not to say that employee experience and EVP aren’t important; they are, but the final step is linking those metrics to your ultimate business goals.</a:t>
            </a:r>
          </a:p>
          <a:p>
            <a:endParaRPr lang="en-US" sz="2000" b="1" dirty="0">
              <a:solidFill>
                <a:schemeClr val="bg1"/>
              </a:solidFill>
            </a:endParaRPr>
          </a:p>
        </p:txBody>
      </p:sp>
    </p:spTree>
    <p:extLst>
      <p:ext uri="{BB962C8B-B14F-4D97-AF65-F5344CB8AC3E}">
        <p14:creationId xmlns:p14="http://schemas.microsoft.com/office/powerpoint/2010/main" val="219250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Picture 130" descr="Graphical user interface&#10;&#10;Description automatically generated">
            <a:extLst>
              <a:ext uri="{FF2B5EF4-FFF2-40B4-BE49-F238E27FC236}">
                <a16:creationId xmlns:a16="http://schemas.microsoft.com/office/drawing/2014/main" id="{29314793-73AD-C940-BE96-CDFBD7FAC4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00" y="1242295"/>
            <a:ext cx="12461240" cy="5182870"/>
          </a:xfrm>
          <a:prstGeom prst="rect">
            <a:avLst/>
          </a:prstGeom>
        </p:spPr>
      </p:pic>
      <p:sp>
        <p:nvSpPr>
          <p:cNvPr id="4" name="Title 3">
            <a:extLst>
              <a:ext uri="{FF2B5EF4-FFF2-40B4-BE49-F238E27FC236}">
                <a16:creationId xmlns:a16="http://schemas.microsoft.com/office/drawing/2014/main" id="{11BD9928-F7CE-4AC1-9D0E-B7399CCB2307}"/>
              </a:ext>
            </a:extLst>
          </p:cNvPr>
          <p:cNvSpPr>
            <a:spLocks noGrp="1"/>
          </p:cNvSpPr>
          <p:nvPr>
            <p:ph type="title"/>
          </p:nvPr>
        </p:nvSpPr>
        <p:spPr>
          <a:xfrm>
            <a:off x="838200" y="193964"/>
            <a:ext cx="10515600" cy="726406"/>
          </a:xfrm>
        </p:spPr>
        <p:txBody>
          <a:bodyPr>
            <a:noAutofit/>
          </a:bodyPr>
          <a:lstStyle/>
          <a:p>
            <a:r>
              <a:rPr lang="en-GB" dirty="0"/>
              <a:t>Impact to WFM Maturity</a:t>
            </a:r>
            <a:br>
              <a:rPr lang="en-US" dirty="0"/>
            </a:br>
            <a:br>
              <a:rPr lang="en-US" sz="1800" dirty="0"/>
            </a:br>
            <a:endParaRPr lang="en-US" b="1" dirty="0">
              <a:solidFill>
                <a:schemeClr val="bg1">
                  <a:lumMod val="50000"/>
                </a:schemeClr>
              </a:solidFill>
              <a:latin typeface="+mn-lt"/>
            </a:endParaRPr>
          </a:p>
        </p:txBody>
      </p:sp>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23</a:t>
            </a:fld>
            <a:endParaRPr lang="en-US" dirty="0"/>
          </a:p>
        </p:txBody>
      </p:sp>
      <p:sp>
        <p:nvSpPr>
          <p:cNvPr id="5" name="Footer Placeholder 4">
            <a:extLst>
              <a:ext uri="{FF2B5EF4-FFF2-40B4-BE49-F238E27FC236}">
                <a16:creationId xmlns:a16="http://schemas.microsoft.com/office/drawing/2014/main" id="{38E92120-2047-6840-9956-B499BE82BCE6}"/>
              </a:ext>
            </a:extLst>
          </p:cNvPr>
          <p:cNvSpPr>
            <a:spLocks noGrp="1"/>
          </p:cNvSpPr>
          <p:nvPr>
            <p:ph type="ftr" sz="quarter" idx="11"/>
          </p:nvPr>
        </p:nvSpPr>
        <p:spPr/>
        <p:txBody>
          <a:bodyPr/>
          <a:lstStyle/>
          <a:p>
            <a:pPr algn="l"/>
            <a:r>
              <a:rPr lang="en-US" dirty="0"/>
              <a:t>© Brandon Hall Group 2021</a:t>
            </a:r>
          </a:p>
        </p:txBody>
      </p:sp>
      <p:sp>
        <p:nvSpPr>
          <p:cNvPr id="6" name="TextBox 5">
            <a:extLst>
              <a:ext uri="{FF2B5EF4-FFF2-40B4-BE49-F238E27FC236}">
                <a16:creationId xmlns:a16="http://schemas.microsoft.com/office/drawing/2014/main" id="{A27D9D12-0C77-F341-BD49-95C4FB02764A}"/>
              </a:ext>
            </a:extLst>
          </p:cNvPr>
          <p:cNvSpPr txBox="1"/>
          <p:nvPr/>
        </p:nvSpPr>
        <p:spPr>
          <a:xfrm>
            <a:off x="10738104" y="274989"/>
            <a:ext cx="1472184" cy="632205"/>
          </a:xfrm>
          <a:prstGeom prst="rect">
            <a:avLst/>
          </a:prstGeom>
          <a:solidFill>
            <a:srgbClr val="027BB6"/>
          </a:solidFill>
        </p:spPr>
        <p:txBody>
          <a:bodyPr wrap="square" rtlCol="0" anchor="ctr">
            <a:noAutofit/>
          </a:bodyPr>
          <a:lstStyle/>
          <a:p>
            <a:pPr algn="ctr"/>
            <a:r>
              <a:rPr lang="en-US" sz="2000" dirty="0">
                <a:solidFill>
                  <a:schemeClr val="bg1"/>
                </a:solidFill>
              </a:rPr>
              <a:t>Overall</a:t>
            </a:r>
          </a:p>
        </p:txBody>
      </p:sp>
      <p:sp>
        <p:nvSpPr>
          <p:cNvPr id="132" name="Rectangle 131">
            <a:extLst>
              <a:ext uri="{FF2B5EF4-FFF2-40B4-BE49-F238E27FC236}">
                <a16:creationId xmlns:a16="http://schemas.microsoft.com/office/drawing/2014/main" id="{A3DE8025-A18B-0746-964B-762A1A940FA0}"/>
              </a:ext>
            </a:extLst>
          </p:cNvPr>
          <p:cNvSpPr/>
          <p:nvPr/>
        </p:nvSpPr>
        <p:spPr>
          <a:xfrm>
            <a:off x="857250" y="835770"/>
            <a:ext cx="8106868" cy="400110"/>
          </a:xfrm>
          <a:prstGeom prst="rect">
            <a:avLst/>
          </a:prstGeom>
        </p:spPr>
        <p:txBody>
          <a:bodyPr wrap="square">
            <a:spAutoFit/>
          </a:bodyPr>
          <a:lstStyle/>
          <a:p>
            <a:pPr fontAlgn="b"/>
            <a:r>
              <a:rPr lang="en-GB" sz="2000" b="1" dirty="0">
                <a:solidFill>
                  <a:schemeClr val="bg1">
                    <a:lumMod val="50000"/>
                  </a:schemeClr>
                </a:solidFill>
              </a:rPr>
              <a:t>What KPIs do you use to measure the effectiveness of your WFM strategy?</a:t>
            </a:r>
            <a:endParaRPr lang="en-GB" sz="2000" b="1"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475224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24</a:t>
            </a:fld>
            <a:endParaRPr lang="en-US" dirty="0"/>
          </a:p>
        </p:txBody>
      </p:sp>
      <p:sp>
        <p:nvSpPr>
          <p:cNvPr id="5" name="Footer Placeholder 4">
            <a:extLst>
              <a:ext uri="{FF2B5EF4-FFF2-40B4-BE49-F238E27FC236}">
                <a16:creationId xmlns:a16="http://schemas.microsoft.com/office/drawing/2014/main" id="{3FAD1B24-38AC-8348-8A4B-6E941725ECBA}"/>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265F3911-24BB-7C48-9774-E75E4D66BA36}"/>
              </a:ext>
            </a:extLst>
          </p:cNvPr>
          <p:cNvSpPr txBox="1">
            <a:spLocks/>
          </p:cNvSpPr>
          <p:nvPr/>
        </p:nvSpPr>
        <p:spPr>
          <a:xfrm>
            <a:off x="838200" y="193962"/>
            <a:ext cx="10515600" cy="20005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rgbClr val="073763"/>
                </a:solidFill>
                <a:latin typeface="+mj-lt"/>
                <a:ea typeface="+mj-ea"/>
                <a:cs typeface="+mj-cs"/>
              </a:defRPr>
            </a:lvl1pPr>
          </a:lstStyle>
          <a:p>
            <a:r>
              <a:rPr lang="en-GB" sz="3600" dirty="0"/>
              <a:t>Impact to WFM Maturity</a:t>
            </a: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79D62499-C1E3-924E-AD9A-947E3635F9BA}"/>
              </a:ext>
            </a:extLst>
          </p:cNvPr>
          <p:cNvSpPr txBox="1"/>
          <p:nvPr/>
        </p:nvSpPr>
        <p:spPr>
          <a:xfrm>
            <a:off x="10738104" y="274989"/>
            <a:ext cx="1472184" cy="632205"/>
          </a:xfrm>
          <a:prstGeom prst="rect">
            <a:avLst/>
          </a:prstGeom>
          <a:solidFill>
            <a:srgbClr val="5D2D84"/>
          </a:solidFill>
        </p:spPr>
        <p:txBody>
          <a:bodyPr wrap="square" rtlCol="0" anchor="ctr">
            <a:noAutofit/>
          </a:bodyPr>
          <a:lstStyle/>
          <a:p>
            <a:pPr algn="ctr"/>
            <a:r>
              <a:rPr lang="en-US" sz="2000" dirty="0">
                <a:solidFill>
                  <a:schemeClr val="bg1"/>
                </a:solidFill>
              </a:rPr>
              <a:t>Large</a:t>
            </a:r>
          </a:p>
        </p:txBody>
      </p:sp>
      <p:pic>
        <p:nvPicPr>
          <p:cNvPr id="7" name="Picture 6">
            <a:extLst>
              <a:ext uri="{FF2B5EF4-FFF2-40B4-BE49-F238E27FC236}">
                <a16:creationId xmlns:a16="http://schemas.microsoft.com/office/drawing/2014/main" id="{A50AA5B5-A8DD-A84F-8968-D5430DBBD8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4700" y="1242295"/>
            <a:ext cx="12461240" cy="5182870"/>
          </a:xfrm>
          <a:prstGeom prst="rect">
            <a:avLst/>
          </a:prstGeom>
        </p:spPr>
      </p:pic>
      <p:sp>
        <p:nvSpPr>
          <p:cNvPr id="8" name="TextBox 7">
            <a:extLst>
              <a:ext uri="{FF2B5EF4-FFF2-40B4-BE49-F238E27FC236}">
                <a16:creationId xmlns:a16="http://schemas.microsoft.com/office/drawing/2014/main" id="{782924FD-8878-9348-88EA-AB8F2B15CCFD}"/>
              </a:ext>
            </a:extLst>
          </p:cNvPr>
          <p:cNvSpPr txBox="1"/>
          <p:nvPr/>
        </p:nvSpPr>
        <p:spPr>
          <a:xfrm>
            <a:off x="4198369" y="6385022"/>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5,000+ Employees</a:t>
            </a:r>
          </a:p>
        </p:txBody>
      </p:sp>
      <p:sp>
        <p:nvSpPr>
          <p:cNvPr id="11" name="Rectangle 10">
            <a:extLst>
              <a:ext uri="{FF2B5EF4-FFF2-40B4-BE49-F238E27FC236}">
                <a16:creationId xmlns:a16="http://schemas.microsoft.com/office/drawing/2014/main" id="{C5B3137B-B241-CC4A-AF39-7BF912779549}"/>
              </a:ext>
            </a:extLst>
          </p:cNvPr>
          <p:cNvSpPr/>
          <p:nvPr/>
        </p:nvSpPr>
        <p:spPr>
          <a:xfrm>
            <a:off x="857250" y="835770"/>
            <a:ext cx="8106868" cy="400110"/>
          </a:xfrm>
          <a:prstGeom prst="rect">
            <a:avLst/>
          </a:prstGeom>
        </p:spPr>
        <p:txBody>
          <a:bodyPr wrap="square">
            <a:spAutoFit/>
          </a:bodyPr>
          <a:lstStyle/>
          <a:p>
            <a:pPr fontAlgn="b"/>
            <a:r>
              <a:rPr lang="en-GB" sz="2000" b="1" dirty="0">
                <a:solidFill>
                  <a:schemeClr val="bg1">
                    <a:lumMod val="50000"/>
                  </a:schemeClr>
                </a:solidFill>
              </a:rPr>
              <a:t>What KPIs do you use to measure the effectiveness of your WFM strategy?</a:t>
            </a:r>
            <a:endParaRPr lang="en-GB" sz="2000" b="1"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2913664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25</a:t>
            </a:fld>
            <a:endParaRPr lang="en-US" dirty="0"/>
          </a:p>
        </p:txBody>
      </p:sp>
      <p:sp>
        <p:nvSpPr>
          <p:cNvPr id="5" name="Footer Placeholder 4">
            <a:extLst>
              <a:ext uri="{FF2B5EF4-FFF2-40B4-BE49-F238E27FC236}">
                <a16:creationId xmlns:a16="http://schemas.microsoft.com/office/drawing/2014/main" id="{FDFA2AF4-60A5-7044-899D-5B7DB2F4B6B8}"/>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CE7527BA-DE3D-064E-8D3F-767D188EB663}"/>
              </a:ext>
            </a:extLst>
          </p:cNvPr>
          <p:cNvSpPr>
            <a:spLocks noGrp="1"/>
          </p:cNvSpPr>
          <p:nvPr>
            <p:ph type="title"/>
          </p:nvPr>
        </p:nvSpPr>
        <p:spPr>
          <a:xfrm>
            <a:off x="838200" y="193962"/>
            <a:ext cx="10515600" cy="2000597"/>
          </a:xfrm>
        </p:spPr>
        <p:txBody>
          <a:bodyPr>
            <a:normAutofit/>
          </a:bodyPr>
          <a:lstStyle/>
          <a:p>
            <a:r>
              <a:rPr lang="en-GB" dirty="0"/>
              <a:t>Impact to WFM Maturity</a:t>
            </a: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B33DE90E-4A5E-DC45-AED4-69E23AEA23AF}"/>
              </a:ext>
            </a:extLst>
          </p:cNvPr>
          <p:cNvSpPr txBox="1"/>
          <p:nvPr/>
        </p:nvSpPr>
        <p:spPr>
          <a:xfrm>
            <a:off x="10738104" y="274989"/>
            <a:ext cx="1472184" cy="632205"/>
          </a:xfrm>
          <a:prstGeom prst="rect">
            <a:avLst/>
          </a:prstGeom>
          <a:solidFill>
            <a:srgbClr val="F6AB1E"/>
          </a:solidFill>
        </p:spPr>
        <p:txBody>
          <a:bodyPr wrap="square" rtlCol="0" anchor="ctr">
            <a:noAutofit/>
          </a:bodyPr>
          <a:lstStyle/>
          <a:p>
            <a:pPr algn="ctr"/>
            <a:r>
              <a:rPr lang="en-US" sz="2000" dirty="0">
                <a:solidFill>
                  <a:schemeClr val="bg1"/>
                </a:solidFill>
              </a:rPr>
              <a:t>Mid-size</a:t>
            </a:r>
          </a:p>
        </p:txBody>
      </p:sp>
      <p:pic>
        <p:nvPicPr>
          <p:cNvPr id="7" name="Picture 6">
            <a:extLst>
              <a:ext uri="{FF2B5EF4-FFF2-40B4-BE49-F238E27FC236}">
                <a16:creationId xmlns:a16="http://schemas.microsoft.com/office/drawing/2014/main" id="{10558F08-7114-6047-8273-0768AB2C525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4700" y="1242295"/>
            <a:ext cx="12461240" cy="5182870"/>
          </a:xfrm>
          <a:prstGeom prst="rect">
            <a:avLst/>
          </a:prstGeom>
        </p:spPr>
      </p:pic>
      <p:sp>
        <p:nvSpPr>
          <p:cNvPr id="8" name="TextBox 7">
            <a:extLst>
              <a:ext uri="{FF2B5EF4-FFF2-40B4-BE49-F238E27FC236}">
                <a16:creationId xmlns:a16="http://schemas.microsoft.com/office/drawing/2014/main" id="{B9D68DE5-B1B9-2243-A310-682D90413069}"/>
              </a:ext>
            </a:extLst>
          </p:cNvPr>
          <p:cNvSpPr txBox="1"/>
          <p:nvPr/>
        </p:nvSpPr>
        <p:spPr>
          <a:xfrm>
            <a:off x="4198369" y="6385022"/>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500-4,999 Employees</a:t>
            </a:r>
          </a:p>
        </p:txBody>
      </p:sp>
      <p:sp>
        <p:nvSpPr>
          <p:cNvPr id="11" name="Rectangle 10">
            <a:extLst>
              <a:ext uri="{FF2B5EF4-FFF2-40B4-BE49-F238E27FC236}">
                <a16:creationId xmlns:a16="http://schemas.microsoft.com/office/drawing/2014/main" id="{E6DFC45D-5573-3A42-8634-BEB12591B662}"/>
              </a:ext>
            </a:extLst>
          </p:cNvPr>
          <p:cNvSpPr/>
          <p:nvPr/>
        </p:nvSpPr>
        <p:spPr>
          <a:xfrm>
            <a:off x="857250" y="835770"/>
            <a:ext cx="8106868" cy="400110"/>
          </a:xfrm>
          <a:prstGeom prst="rect">
            <a:avLst/>
          </a:prstGeom>
        </p:spPr>
        <p:txBody>
          <a:bodyPr wrap="square">
            <a:spAutoFit/>
          </a:bodyPr>
          <a:lstStyle/>
          <a:p>
            <a:pPr fontAlgn="b"/>
            <a:r>
              <a:rPr lang="en-GB" sz="2000" b="1" dirty="0">
                <a:solidFill>
                  <a:schemeClr val="bg1">
                    <a:lumMod val="50000"/>
                  </a:schemeClr>
                </a:solidFill>
              </a:rPr>
              <a:t>What KPIs do you use to measure the effectiveness of your WFM strategy?</a:t>
            </a:r>
            <a:endParaRPr lang="en-GB" sz="2000" b="1"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3546172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26</a:t>
            </a:fld>
            <a:endParaRPr lang="en-US" dirty="0"/>
          </a:p>
        </p:txBody>
      </p:sp>
      <p:sp>
        <p:nvSpPr>
          <p:cNvPr id="5" name="Footer Placeholder 4">
            <a:extLst>
              <a:ext uri="{FF2B5EF4-FFF2-40B4-BE49-F238E27FC236}">
                <a16:creationId xmlns:a16="http://schemas.microsoft.com/office/drawing/2014/main" id="{8E7FA6F3-6D90-C44B-9D28-0081B73E588F}"/>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A43C8AA7-7359-9844-AEE1-F11883520137}"/>
              </a:ext>
            </a:extLst>
          </p:cNvPr>
          <p:cNvSpPr>
            <a:spLocks noGrp="1"/>
          </p:cNvSpPr>
          <p:nvPr>
            <p:ph type="title"/>
          </p:nvPr>
        </p:nvSpPr>
        <p:spPr>
          <a:xfrm>
            <a:off x="838200" y="193962"/>
            <a:ext cx="10515600" cy="1380195"/>
          </a:xfrm>
        </p:spPr>
        <p:txBody>
          <a:bodyPr>
            <a:normAutofit/>
          </a:bodyPr>
          <a:lstStyle/>
          <a:p>
            <a:r>
              <a:rPr lang="en-GB" dirty="0"/>
              <a:t>Impact to WFM Maturity</a:t>
            </a: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BDAD3B90-6887-5744-9510-B251A2F5EFF4}"/>
              </a:ext>
            </a:extLst>
          </p:cNvPr>
          <p:cNvSpPr txBox="1"/>
          <p:nvPr/>
        </p:nvSpPr>
        <p:spPr>
          <a:xfrm>
            <a:off x="10738104" y="274989"/>
            <a:ext cx="1472184" cy="632205"/>
          </a:xfrm>
          <a:prstGeom prst="rect">
            <a:avLst/>
          </a:prstGeom>
          <a:solidFill>
            <a:srgbClr val="AEBC47"/>
          </a:solidFill>
        </p:spPr>
        <p:txBody>
          <a:bodyPr wrap="square" rtlCol="0" anchor="ctr">
            <a:noAutofit/>
          </a:bodyPr>
          <a:lstStyle/>
          <a:p>
            <a:pPr algn="ctr"/>
            <a:r>
              <a:rPr lang="en-US" sz="2000" dirty="0">
                <a:solidFill>
                  <a:schemeClr val="bg1"/>
                </a:solidFill>
              </a:rPr>
              <a:t>Small</a:t>
            </a:r>
          </a:p>
        </p:txBody>
      </p:sp>
      <p:sp>
        <p:nvSpPr>
          <p:cNvPr id="7" name="TextBox 6">
            <a:extLst>
              <a:ext uri="{FF2B5EF4-FFF2-40B4-BE49-F238E27FC236}">
                <a16:creationId xmlns:a16="http://schemas.microsoft.com/office/drawing/2014/main" id="{B66C436B-14D5-2847-9B96-C1E827D5FFFD}"/>
              </a:ext>
            </a:extLst>
          </p:cNvPr>
          <p:cNvSpPr txBox="1"/>
          <p:nvPr/>
        </p:nvSpPr>
        <p:spPr>
          <a:xfrm>
            <a:off x="4198369" y="6385022"/>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1-499 Employees</a:t>
            </a:r>
          </a:p>
        </p:txBody>
      </p:sp>
      <p:sp>
        <p:nvSpPr>
          <p:cNvPr id="8" name="Rectangle 7">
            <a:extLst>
              <a:ext uri="{FF2B5EF4-FFF2-40B4-BE49-F238E27FC236}">
                <a16:creationId xmlns:a16="http://schemas.microsoft.com/office/drawing/2014/main" id="{80334540-E7E4-0241-A010-339DA09A35FF}"/>
              </a:ext>
            </a:extLst>
          </p:cNvPr>
          <p:cNvSpPr/>
          <p:nvPr/>
        </p:nvSpPr>
        <p:spPr>
          <a:xfrm>
            <a:off x="857250" y="835770"/>
            <a:ext cx="8106868" cy="400110"/>
          </a:xfrm>
          <a:prstGeom prst="rect">
            <a:avLst/>
          </a:prstGeom>
        </p:spPr>
        <p:txBody>
          <a:bodyPr wrap="square">
            <a:spAutoFit/>
          </a:bodyPr>
          <a:lstStyle/>
          <a:p>
            <a:pPr fontAlgn="b"/>
            <a:r>
              <a:rPr lang="en-GB" sz="2000" b="1" dirty="0">
                <a:solidFill>
                  <a:schemeClr val="bg1">
                    <a:lumMod val="50000"/>
                  </a:schemeClr>
                </a:solidFill>
              </a:rPr>
              <a:t>What KPIs do you use to measure the effectiveness of your WFM strategy?</a:t>
            </a:r>
            <a:endParaRPr lang="en-GB" sz="2000" b="1" dirty="0">
              <a:solidFill>
                <a:schemeClr val="bg1">
                  <a:lumMod val="50000"/>
                </a:schemeClr>
              </a:solidFill>
              <a:latin typeface="Arial" panose="020B0604020202020204" pitchFamily="34" charset="0"/>
            </a:endParaRPr>
          </a:p>
        </p:txBody>
      </p:sp>
      <p:pic>
        <p:nvPicPr>
          <p:cNvPr id="11" name="Picture 10">
            <a:extLst>
              <a:ext uri="{FF2B5EF4-FFF2-40B4-BE49-F238E27FC236}">
                <a16:creationId xmlns:a16="http://schemas.microsoft.com/office/drawing/2014/main" id="{3FCD43A9-8E10-DD4C-99EE-3F1D2CFD4C3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4700" y="1242295"/>
            <a:ext cx="12461240" cy="5182870"/>
          </a:xfrm>
          <a:prstGeom prst="rect">
            <a:avLst/>
          </a:prstGeom>
        </p:spPr>
      </p:pic>
    </p:spTree>
    <p:extLst>
      <p:ext uri="{BB962C8B-B14F-4D97-AF65-F5344CB8AC3E}">
        <p14:creationId xmlns:p14="http://schemas.microsoft.com/office/powerpoint/2010/main" val="3924325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D9928-F7CE-4AC1-9D0E-B7399CCB2307}"/>
              </a:ext>
            </a:extLst>
          </p:cNvPr>
          <p:cNvSpPr>
            <a:spLocks noGrp="1"/>
          </p:cNvSpPr>
          <p:nvPr>
            <p:ph type="title"/>
          </p:nvPr>
        </p:nvSpPr>
        <p:spPr>
          <a:xfrm>
            <a:off x="838200" y="193963"/>
            <a:ext cx="10515600" cy="1472792"/>
          </a:xfrm>
        </p:spPr>
        <p:txBody>
          <a:bodyPr>
            <a:normAutofit/>
          </a:bodyPr>
          <a:lstStyle/>
          <a:p>
            <a:r>
              <a:rPr lang="en-GB" dirty="0"/>
              <a:t>Impact to WFM Maturity</a:t>
            </a:r>
            <a:br>
              <a:rPr lang="en-US" dirty="0"/>
            </a:br>
            <a:br>
              <a:rPr lang="en-US" sz="1800" dirty="0"/>
            </a:br>
            <a:endParaRPr lang="en-US" b="1" dirty="0">
              <a:solidFill>
                <a:schemeClr val="bg1">
                  <a:lumMod val="50000"/>
                </a:schemeClr>
              </a:solidFill>
              <a:latin typeface="+mn-lt"/>
            </a:endParaRPr>
          </a:p>
        </p:txBody>
      </p:sp>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27</a:t>
            </a:fld>
            <a:endParaRPr lang="en-US" dirty="0"/>
          </a:p>
        </p:txBody>
      </p:sp>
      <p:sp>
        <p:nvSpPr>
          <p:cNvPr id="5" name="Footer Placeholder 4">
            <a:extLst>
              <a:ext uri="{FF2B5EF4-FFF2-40B4-BE49-F238E27FC236}">
                <a16:creationId xmlns:a16="http://schemas.microsoft.com/office/drawing/2014/main" id="{38E92120-2047-6840-9956-B499BE82BCE6}"/>
              </a:ext>
            </a:extLst>
          </p:cNvPr>
          <p:cNvSpPr>
            <a:spLocks noGrp="1"/>
          </p:cNvSpPr>
          <p:nvPr>
            <p:ph type="ftr" sz="quarter" idx="11"/>
          </p:nvPr>
        </p:nvSpPr>
        <p:spPr/>
        <p:txBody>
          <a:bodyPr/>
          <a:lstStyle/>
          <a:p>
            <a:pPr algn="l"/>
            <a:r>
              <a:rPr lang="en-US" dirty="0"/>
              <a:t>© Brandon Hall Group 2021</a:t>
            </a:r>
          </a:p>
        </p:txBody>
      </p:sp>
      <p:sp>
        <p:nvSpPr>
          <p:cNvPr id="6" name="TextBox 5">
            <a:extLst>
              <a:ext uri="{FF2B5EF4-FFF2-40B4-BE49-F238E27FC236}">
                <a16:creationId xmlns:a16="http://schemas.microsoft.com/office/drawing/2014/main" id="{A27D9D12-0C77-F341-BD49-95C4FB02764A}"/>
              </a:ext>
            </a:extLst>
          </p:cNvPr>
          <p:cNvSpPr txBox="1"/>
          <p:nvPr/>
        </p:nvSpPr>
        <p:spPr>
          <a:xfrm>
            <a:off x="10738104" y="274989"/>
            <a:ext cx="1472184" cy="632205"/>
          </a:xfrm>
          <a:prstGeom prst="rect">
            <a:avLst/>
          </a:prstGeom>
          <a:solidFill>
            <a:srgbClr val="027BB6"/>
          </a:solidFill>
        </p:spPr>
        <p:txBody>
          <a:bodyPr wrap="square" rtlCol="0" anchor="ctr">
            <a:noAutofit/>
          </a:bodyPr>
          <a:lstStyle/>
          <a:p>
            <a:pPr algn="ctr"/>
            <a:r>
              <a:rPr lang="en-US" sz="2000" dirty="0">
                <a:solidFill>
                  <a:schemeClr val="bg1"/>
                </a:solidFill>
              </a:rPr>
              <a:t>Overall</a:t>
            </a:r>
          </a:p>
        </p:txBody>
      </p:sp>
      <p:graphicFrame>
        <p:nvGraphicFramePr>
          <p:cNvPr id="7" name="Chart 6">
            <a:extLst>
              <a:ext uri="{FF2B5EF4-FFF2-40B4-BE49-F238E27FC236}">
                <a16:creationId xmlns:a16="http://schemas.microsoft.com/office/drawing/2014/main" id="{E8FC5911-98F0-CB4E-A948-316FBA9923FC}"/>
              </a:ext>
            </a:extLst>
          </p:cNvPr>
          <p:cNvGraphicFramePr/>
          <p:nvPr>
            <p:extLst>
              <p:ext uri="{D42A27DB-BD31-4B8C-83A1-F6EECF244321}">
                <p14:modId xmlns:p14="http://schemas.microsoft.com/office/powerpoint/2010/main" val="3892529670"/>
              </p:ext>
            </p:extLst>
          </p:nvPr>
        </p:nvGraphicFramePr>
        <p:xfrm>
          <a:off x="3873478" y="1495455"/>
          <a:ext cx="4673639" cy="461380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E6594C8-B64D-FF48-B928-AA2A8F2B597D}"/>
              </a:ext>
            </a:extLst>
          </p:cNvPr>
          <p:cNvSpPr txBox="1"/>
          <p:nvPr/>
        </p:nvSpPr>
        <p:spPr>
          <a:xfrm>
            <a:off x="4836690" y="2968247"/>
            <a:ext cx="2779591" cy="1569660"/>
          </a:xfrm>
          <a:prstGeom prst="rect">
            <a:avLst/>
          </a:prstGeom>
          <a:noFill/>
        </p:spPr>
        <p:txBody>
          <a:bodyPr wrap="square" rtlCol="0">
            <a:spAutoFit/>
          </a:bodyPr>
          <a:lstStyle/>
          <a:p>
            <a:pPr algn="ctr" fontAlgn="b"/>
            <a:r>
              <a:rPr lang="en-GB" b="1" dirty="0">
                <a:solidFill>
                  <a:schemeClr val="bg1">
                    <a:lumMod val="50000"/>
                  </a:schemeClr>
                </a:solidFill>
              </a:rPr>
              <a:t>Which best describes your vision for WFM in your organization?</a:t>
            </a:r>
          </a:p>
        </p:txBody>
      </p:sp>
      <p:sp>
        <p:nvSpPr>
          <p:cNvPr id="9" name="Rectangle 8">
            <a:extLst>
              <a:ext uri="{FF2B5EF4-FFF2-40B4-BE49-F238E27FC236}">
                <a16:creationId xmlns:a16="http://schemas.microsoft.com/office/drawing/2014/main" id="{EE20FC6F-28EA-954A-A47F-ED580676BF58}"/>
              </a:ext>
            </a:extLst>
          </p:cNvPr>
          <p:cNvSpPr/>
          <p:nvPr/>
        </p:nvSpPr>
        <p:spPr>
          <a:xfrm>
            <a:off x="826625" y="1442445"/>
            <a:ext cx="3046852" cy="769441"/>
          </a:xfrm>
          <a:prstGeom prst="rect">
            <a:avLst/>
          </a:prstGeom>
        </p:spPr>
        <p:txBody>
          <a:bodyPr wrap="square">
            <a:spAutoFit/>
          </a:bodyPr>
          <a:lstStyle/>
          <a:p>
            <a:pPr fontAlgn="b"/>
            <a:r>
              <a:rPr lang="en-GB" sz="2800" dirty="0">
                <a:solidFill>
                  <a:srgbClr val="027BB6">
                    <a:alpha val="25000"/>
                  </a:srgbClr>
                </a:solidFill>
              </a:rPr>
              <a:t>14%</a:t>
            </a:r>
          </a:p>
          <a:p>
            <a:pPr fontAlgn="b"/>
            <a:r>
              <a:rPr lang="en-GB" sz="1600" dirty="0">
                <a:solidFill>
                  <a:schemeClr val="tx1">
                    <a:lumMod val="75000"/>
                    <a:lumOff val="25000"/>
                  </a:schemeClr>
                </a:solidFill>
              </a:rPr>
              <a:t>We don’t have a vision for WFM.</a:t>
            </a:r>
            <a:endParaRPr lang="en-GB" sz="1600" dirty="0">
              <a:solidFill>
                <a:schemeClr val="tx1">
                  <a:lumMod val="75000"/>
                  <a:lumOff val="25000"/>
                </a:schemeClr>
              </a:solidFill>
              <a:latin typeface="Arial" panose="020B0604020202020204" pitchFamily="34" charset="0"/>
            </a:endParaRPr>
          </a:p>
        </p:txBody>
      </p:sp>
      <p:cxnSp>
        <p:nvCxnSpPr>
          <p:cNvPr id="10" name="Straight Connector 9">
            <a:extLst>
              <a:ext uri="{FF2B5EF4-FFF2-40B4-BE49-F238E27FC236}">
                <a16:creationId xmlns:a16="http://schemas.microsoft.com/office/drawing/2014/main" id="{5CF22231-FB4A-2746-B68C-90034BFEB83F}"/>
              </a:ext>
            </a:extLst>
          </p:cNvPr>
          <p:cNvCxnSpPr>
            <a:cxnSpLocks/>
          </p:cNvCxnSpPr>
          <p:nvPr/>
        </p:nvCxnSpPr>
        <p:spPr>
          <a:xfrm>
            <a:off x="1828800" y="1783365"/>
            <a:ext cx="3978442"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864C8ED-A8CF-484F-88A8-5484E960B85B}"/>
              </a:ext>
            </a:extLst>
          </p:cNvPr>
          <p:cNvSpPr/>
          <p:nvPr/>
        </p:nvSpPr>
        <p:spPr>
          <a:xfrm>
            <a:off x="826625" y="3224521"/>
            <a:ext cx="3046853" cy="1261884"/>
          </a:xfrm>
          <a:prstGeom prst="rect">
            <a:avLst/>
          </a:prstGeom>
        </p:spPr>
        <p:txBody>
          <a:bodyPr wrap="square">
            <a:spAutoFit/>
          </a:bodyPr>
          <a:lstStyle/>
          <a:p>
            <a:pPr fontAlgn="b"/>
            <a:r>
              <a:rPr lang="en-GB" sz="2800" dirty="0">
                <a:solidFill>
                  <a:srgbClr val="027BB6">
                    <a:alpha val="40000"/>
                  </a:srgbClr>
                </a:solidFill>
              </a:rPr>
              <a:t>17%</a:t>
            </a:r>
          </a:p>
          <a:p>
            <a:pPr fontAlgn="b"/>
            <a:r>
              <a:rPr lang="en-GB" sz="1600" dirty="0">
                <a:solidFill>
                  <a:schemeClr val="tx1">
                    <a:lumMod val="75000"/>
                    <a:lumOff val="25000"/>
                  </a:schemeClr>
                </a:solidFill>
              </a:rPr>
              <a:t>Our vision for WFM is to make sure everyone comes to work and is highly productive.</a:t>
            </a:r>
            <a:endParaRPr lang="en-GB" sz="1600" dirty="0">
              <a:solidFill>
                <a:schemeClr val="tx1">
                  <a:lumMod val="75000"/>
                  <a:lumOff val="25000"/>
                </a:schemeClr>
              </a:solidFill>
              <a:latin typeface="Arial" panose="020B0604020202020204" pitchFamily="34" charset="0"/>
            </a:endParaRPr>
          </a:p>
        </p:txBody>
      </p:sp>
      <p:cxnSp>
        <p:nvCxnSpPr>
          <p:cNvPr id="12" name="Straight Connector 11">
            <a:extLst>
              <a:ext uri="{FF2B5EF4-FFF2-40B4-BE49-F238E27FC236}">
                <a16:creationId xmlns:a16="http://schemas.microsoft.com/office/drawing/2014/main" id="{53A51B5F-DC5C-554C-9CB9-FB3728802EA3}"/>
              </a:ext>
            </a:extLst>
          </p:cNvPr>
          <p:cNvCxnSpPr>
            <a:cxnSpLocks/>
          </p:cNvCxnSpPr>
          <p:nvPr/>
        </p:nvCxnSpPr>
        <p:spPr>
          <a:xfrm>
            <a:off x="1828800" y="3562026"/>
            <a:ext cx="2326105"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BC80768-014E-BE48-941F-34DBF0B8783E}"/>
              </a:ext>
            </a:extLst>
          </p:cNvPr>
          <p:cNvCxnSpPr>
            <a:cxnSpLocks/>
          </p:cNvCxnSpPr>
          <p:nvPr/>
        </p:nvCxnSpPr>
        <p:spPr>
          <a:xfrm>
            <a:off x="6453809" y="1783365"/>
            <a:ext cx="4188004"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AA471D7-80CF-584F-9EBF-0FF4A0A66CA2}"/>
              </a:ext>
            </a:extLst>
          </p:cNvPr>
          <p:cNvSpPr/>
          <p:nvPr/>
        </p:nvSpPr>
        <p:spPr>
          <a:xfrm>
            <a:off x="7999853" y="1442445"/>
            <a:ext cx="3559879" cy="1261884"/>
          </a:xfrm>
          <a:prstGeom prst="rect">
            <a:avLst/>
          </a:prstGeom>
        </p:spPr>
        <p:txBody>
          <a:bodyPr wrap="square">
            <a:spAutoFit/>
          </a:bodyPr>
          <a:lstStyle/>
          <a:p>
            <a:pPr algn="r" fontAlgn="b"/>
            <a:r>
              <a:rPr lang="en-GB" sz="2800" dirty="0">
                <a:solidFill>
                  <a:srgbClr val="027BB6">
                    <a:alpha val="85000"/>
                  </a:srgbClr>
                </a:solidFill>
              </a:rPr>
              <a:t>17%</a:t>
            </a:r>
          </a:p>
          <a:p>
            <a:pPr algn="r" fontAlgn="b"/>
            <a:r>
              <a:rPr lang="en-GB" sz="1600" dirty="0">
                <a:solidFill>
                  <a:schemeClr val="tx1">
                    <a:lumMod val="75000"/>
                    <a:lumOff val="25000"/>
                  </a:schemeClr>
                </a:solidFill>
              </a:rPr>
              <a:t>Our vision for WFM is to improve the employee experience and strengthen our Employee Value Proposition.</a:t>
            </a:r>
            <a:endParaRPr lang="en-GB" sz="1600" dirty="0">
              <a:solidFill>
                <a:schemeClr val="tx1">
                  <a:lumMod val="75000"/>
                  <a:lumOff val="25000"/>
                </a:schemeClr>
              </a:solidFill>
              <a:latin typeface="Arial" panose="020B0604020202020204" pitchFamily="34" charset="0"/>
            </a:endParaRPr>
          </a:p>
        </p:txBody>
      </p:sp>
      <p:sp>
        <p:nvSpPr>
          <p:cNvPr id="15" name="Rectangle 14">
            <a:extLst>
              <a:ext uri="{FF2B5EF4-FFF2-40B4-BE49-F238E27FC236}">
                <a16:creationId xmlns:a16="http://schemas.microsoft.com/office/drawing/2014/main" id="{BD6EE3CF-B709-214A-8AF1-A699F66CF8DE}"/>
              </a:ext>
            </a:extLst>
          </p:cNvPr>
          <p:cNvSpPr/>
          <p:nvPr/>
        </p:nvSpPr>
        <p:spPr>
          <a:xfrm>
            <a:off x="7999853" y="5070686"/>
            <a:ext cx="3559879" cy="1261884"/>
          </a:xfrm>
          <a:prstGeom prst="rect">
            <a:avLst/>
          </a:prstGeom>
        </p:spPr>
        <p:txBody>
          <a:bodyPr wrap="square">
            <a:spAutoFit/>
          </a:bodyPr>
          <a:lstStyle/>
          <a:p>
            <a:pPr algn="r" fontAlgn="b"/>
            <a:r>
              <a:rPr lang="en-GB" sz="2800" dirty="0">
                <a:solidFill>
                  <a:srgbClr val="027BB6">
                    <a:alpha val="60000"/>
                  </a:srgbClr>
                </a:solidFill>
              </a:rPr>
              <a:t>44%</a:t>
            </a:r>
          </a:p>
          <a:p>
            <a:pPr algn="r" fontAlgn="b"/>
            <a:r>
              <a:rPr lang="en-GB" sz="1600" dirty="0">
                <a:solidFill>
                  <a:schemeClr val="tx1">
                    <a:lumMod val="75000"/>
                    <a:lumOff val="25000"/>
                  </a:schemeClr>
                </a:solidFill>
              </a:rPr>
              <a:t>Our vision for WFM is to make sure we have the right talent in the right place to meet our business objectives.</a:t>
            </a:r>
            <a:endParaRPr lang="en-GB" sz="1600" dirty="0">
              <a:solidFill>
                <a:schemeClr val="tx1">
                  <a:lumMod val="75000"/>
                  <a:lumOff val="25000"/>
                </a:schemeClr>
              </a:solidFill>
              <a:latin typeface="Arial" panose="020B0604020202020204" pitchFamily="34" charset="0"/>
            </a:endParaRPr>
          </a:p>
        </p:txBody>
      </p:sp>
      <p:cxnSp>
        <p:nvCxnSpPr>
          <p:cNvPr id="16" name="Straight Connector 15">
            <a:extLst>
              <a:ext uri="{FF2B5EF4-FFF2-40B4-BE49-F238E27FC236}">
                <a16:creationId xmlns:a16="http://schemas.microsoft.com/office/drawing/2014/main" id="{CCAE1A79-27A5-5645-ABDB-73C3405D99CA}"/>
              </a:ext>
            </a:extLst>
          </p:cNvPr>
          <p:cNvCxnSpPr>
            <a:cxnSpLocks/>
          </p:cNvCxnSpPr>
          <p:nvPr/>
        </p:nvCxnSpPr>
        <p:spPr>
          <a:xfrm>
            <a:off x="7443537" y="5458430"/>
            <a:ext cx="3198276"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76632CE-2EB9-7A4F-A62B-BA21F362D4B1}"/>
              </a:ext>
            </a:extLst>
          </p:cNvPr>
          <p:cNvSpPr/>
          <p:nvPr/>
        </p:nvSpPr>
        <p:spPr>
          <a:xfrm>
            <a:off x="8404667" y="3207169"/>
            <a:ext cx="3155065" cy="1261884"/>
          </a:xfrm>
          <a:prstGeom prst="rect">
            <a:avLst/>
          </a:prstGeom>
        </p:spPr>
        <p:txBody>
          <a:bodyPr wrap="square">
            <a:spAutoFit/>
          </a:bodyPr>
          <a:lstStyle/>
          <a:p>
            <a:pPr algn="r" fontAlgn="b"/>
            <a:r>
              <a:rPr lang="en-GB" sz="2800" dirty="0">
                <a:solidFill>
                  <a:srgbClr val="027BB6">
                    <a:alpha val="80000"/>
                  </a:srgbClr>
                </a:solidFill>
              </a:rPr>
              <a:t>8%</a:t>
            </a:r>
          </a:p>
          <a:p>
            <a:pPr algn="r" fontAlgn="b"/>
            <a:r>
              <a:rPr lang="en-GB" sz="1600" dirty="0">
                <a:solidFill>
                  <a:schemeClr val="tx1">
                    <a:lumMod val="75000"/>
                    <a:lumOff val="25000"/>
                  </a:schemeClr>
                </a:solidFill>
              </a:rPr>
              <a:t>Our vision for WFM is to have people drive maximum revenue and profitability gains.</a:t>
            </a:r>
            <a:endParaRPr lang="en-GB" sz="1600" dirty="0">
              <a:solidFill>
                <a:schemeClr val="tx1">
                  <a:lumMod val="75000"/>
                  <a:lumOff val="25000"/>
                </a:schemeClr>
              </a:solidFill>
              <a:latin typeface="Arial" panose="020B0604020202020204" pitchFamily="34" charset="0"/>
            </a:endParaRPr>
          </a:p>
        </p:txBody>
      </p:sp>
      <p:cxnSp>
        <p:nvCxnSpPr>
          <p:cNvPr id="19" name="Straight Connector 18">
            <a:extLst>
              <a:ext uri="{FF2B5EF4-FFF2-40B4-BE49-F238E27FC236}">
                <a16:creationId xmlns:a16="http://schemas.microsoft.com/office/drawing/2014/main" id="{35FA59B6-C137-1747-9FCF-19620C137252}"/>
              </a:ext>
            </a:extLst>
          </p:cNvPr>
          <p:cNvCxnSpPr>
            <a:cxnSpLocks/>
          </p:cNvCxnSpPr>
          <p:nvPr/>
        </p:nvCxnSpPr>
        <p:spPr>
          <a:xfrm>
            <a:off x="8261684" y="3594913"/>
            <a:ext cx="2380129"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465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28</a:t>
            </a:fld>
            <a:endParaRPr lang="en-US" dirty="0"/>
          </a:p>
        </p:txBody>
      </p:sp>
      <p:sp>
        <p:nvSpPr>
          <p:cNvPr id="5" name="Footer Placeholder 4">
            <a:extLst>
              <a:ext uri="{FF2B5EF4-FFF2-40B4-BE49-F238E27FC236}">
                <a16:creationId xmlns:a16="http://schemas.microsoft.com/office/drawing/2014/main" id="{3FAD1B24-38AC-8348-8A4B-6E941725ECBA}"/>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265F3911-24BB-7C48-9774-E75E4D66BA36}"/>
              </a:ext>
            </a:extLst>
          </p:cNvPr>
          <p:cNvSpPr txBox="1">
            <a:spLocks/>
          </p:cNvSpPr>
          <p:nvPr/>
        </p:nvSpPr>
        <p:spPr>
          <a:xfrm>
            <a:off x="838200" y="193963"/>
            <a:ext cx="10515600" cy="107818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rgbClr val="073763"/>
                </a:solidFill>
                <a:latin typeface="+mj-lt"/>
                <a:ea typeface="+mj-ea"/>
                <a:cs typeface="+mj-cs"/>
              </a:defRPr>
            </a:lvl1pPr>
          </a:lstStyle>
          <a:p>
            <a:r>
              <a:rPr lang="en-GB" sz="3600" dirty="0"/>
              <a:t>Impact to WFM Maturity</a:t>
            </a: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79D62499-C1E3-924E-AD9A-947E3635F9BA}"/>
              </a:ext>
            </a:extLst>
          </p:cNvPr>
          <p:cNvSpPr txBox="1"/>
          <p:nvPr/>
        </p:nvSpPr>
        <p:spPr>
          <a:xfrm>
            <a:off x="10738104" y="274989"/>
            <a:ext cx="1472184" cy="632205"/>
          </a:xfrm>
          <a:prstGeom prst="rect">
            <a:avLst/>
          </a:prstGeom>
          <a:solidFill>
            <a:srgbClr val="5D2D84"/>
          </a:solidFill>
        </p:spPr>
        <p:txBody>
          <a:bodyPr wrap="square" rtlCol="0" anchor="ctr">
            <a:noAutofit/>
          </a:bodyPr>
          <a:lstStyle/>
          <a:p>
            <a:pPr algn="ctr"/>
            <a:r>
              <a:rPr lang="en-US" sz="2000" dirty="0">
                <a:solidFill>
                  <a:schemeClr val="bg1"/>
                </a:solidFill>
              </a:rPr>
              <a:t>Large</a:t>
            </a:r>
          </a:p>
        </p:txBody>
      </p:sp>
      <p:sp>
        <p:nvSpPr>
          <p:cNvPr id="19" name="TextBox 18">
            <a:extLst>
              <a:ext uri="{FF2B5EF4-FFF2-40B4-BE49-F238E27FC236}">
                <a16:creationId xmlns:a16="http://schemas.microsoft.com/office/drawing/2014/main" id="{6D63D640-2DAF-D544-BAAA-A4947C2351EE}"/>
              </a:ext>
            </a:extLst>
          </p:cNvPr>
          <p:cNvSpPr txBox="1"/>
          <p:nvPr/>
        </p:nvSpPr>
        <p:spPr>
          <a:xfrm>
            <a:off x="4198369" y="6385022"/>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5,000+ Employees</a:t>
            </a:r>
          </a:p>
        </p:txBody>
      </p:sp>
      <p:graphicFrame>
        <p:nvGraphicFramePr>
          <p:cNvPr id="20" name="Chart 19">
            <a:extLst>
              <a:ext uri="{FF2B5EF4-FFF2-40B4-BE49-F238E27FC236}">
                <a16:creationId xmlns:a16="http://schemas.microsoft.com/office/drawing/2014/main" id="{BA611431-F3E8-834A-BA0B-CE19303B0FA0}"/>
              </a:ext>
            </a:extLst>
          </p:cNvPr>
          <p:cNvGraphicFramePr/>
          <p:nvPr>
            <p:extLst>
              <p:ext uri="{D42A27DB-BD31-4B8C-83A1-F6EECF244321}">
                <p14:modId xmlns:p14="http://schemas.microsoft.com/office/powerpoint/2010/main" val="4145898271"/>
              </p:ext>
            </p:extLst>
          </p:nvPr>
        </p:nvGraphicFramePr>
        <p:xfrm>
          <a:off x="3873478" y="1495455"/>
          <a:ext cx="4673639" cy="461380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7DAE391A-FD99-E443-BBA7-E37475588CEF}"/>
              </a:ext>
            </a:extLst>
          </p:cNvPr>
          <p:cNvSpPr txBox="1"/>
          <p:nvPr/>
        </p:nvSpPr>
        <p:spPr>
          <a:xfrm>
            <a:off x="4836690" y="2968247"/>
            <a:ext cx="2779591" cy="1569660"/>
          </a:xfrm>
          <a:prstGeom prst="rect">
            <a:avLst/>
          </a:prstGeom>
          <a:noFill/>
        </p:spPr>
        <p:txBody>
          <a:bodyPr wrap="square" rtlCol="0">
            <a:spAutoFit/>
          </a:bodyPr>
          <a:lstStyle/>
          <a:p>
            <a:pPr algn="ctr" fontAlgn="b"/>
            <a:r>
              <a:rPr lang="en-GB" b="1" dirty="0">
                <a:solidFill>
                  <a:schemeClr val="bg1">
                    <a:lumMod val="50000"/>
                  </a:schemeClr>
                </a:solidFill>
              </a:rPr>
              <a:t>Which best describes your vision for WFM in your organization?</a:t>
            </a:r>
          </a:p>
        </p:txBody>
      </p:sp>
      <p:sp>
        <p:nvSpPr>
          <p:cNvPr id="22" name="Rectangle 21">
            <a:extLst>
              <a:ext uri="{FF2B5EF4-FFF2-40B4-BE49-F238E27FC236}">
                <a16:creationId xmlns:a16="http://schemas.microsoft.com/office/drawing/2014/main" id="{CDF4DDAA-25FF-6E47-A647-25753E7C2F31}"/>
              </a:ext>
            </a:extLst>
          </p:cNvPr>
          <p:cNvSpPr/>
          <p:nvPr/>
        </p:nvSpPr>
        <p:spPr>
          <a:xfrm>
            <a:off x="826625" y="1442445"/>
            <a:ext cx="3046852" cy="769441"/>
          </a:xfrm>
          <a:prstGeom prst="rect">
            <a:avLst/>
          </a:prstGeom>
        </p:spPr>
        <p:txBody>
          <a:bodyPr wrap="square">
            <a:spAutoFit/>
          </a:bodyPr>
          <a:lstStyle/>
          <a:p>
            <a:pPr fontAlgn="b"/>
            <a:r>
              <a:rPr lang="en-GB" sz="2800" dirty="0">
                <a:solidFill>
                  <a:srgbClr val="027BB6">
                    <a:alpha val="25000"/>
                  </a:srgbClr>
                </a:solidFill>
              </a:rPr>
              <a:t>6%</a:t>
            </a:r>
          </a:p>
          <a:p>
            <a:pPr fontAlgn="b"/>
            <a:r>
              <a:rPr lang="en-GB" sz="1600" dirty="0">
                <a:solidFill>
                  <a:schemeClr val="tx1">
                    <a:lumMod val="75000"/>
                    <a:lumOff val="25000"/>
                  </a:schemeClr>
                </a:solidFill>
              </a:rPr>
              <a:t>We don’t have a vision for WFM.</a:t>
            </a:r>
            <a:endParaRPr lang="en-GB" sz="1600" dirty="0">
              <a:solidFill>
                <a:schemeClr val="tx1">
                  <a:lumMod val="75000"/>
                  <a:lumOff val="25000"/>
                </a:schemeClr>
              </a:solidFill>
              <a:latin typeface="Arial" panose="020B0604020202020204" pitchFamily="34" charset="0"/>
            </a:endParaRPr>
          </a:p>
        </p:txBody>
      </p:sp>
      <p:cxnSp>
        <p:nvCxnSpPr>
          <p:cNvPr id="23" name="Straight Connector 22">
            <a:extLst>
              <a:ext uri="{FF2B5EF4-FFF2-40B4-BE49-F238E27FC236}">
                <a16:creationId xmlns:a16="http://schemas.microsoft.com/office/drawing/2014/main" id="{FC8BB973-B8F1-D04F-8B65-5B4488BD0001}"/>
              </a:ext>
            </a:extLst>
          </p:cNvPr>
          <p:cNvCxnSpPr>
            <a:cxnSpLocks/>
          </p:cNvCxnSpPr>
          <p:nvPr/>
        </p:nvCxnSpPr>
        <p:spPr>
          <a:xfrm>
            <a:off x="1828800" y="1783365"/>
            <a:ext cx="3978442"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124A00C-9D4C-7640-8121-B3CE3943BA02}"/>
              </a:ext>
            </a:extLst>
          </p:cNvPr>
          <p:cNvSpPr/>
          <p:nvPr/>
        </p:nvSpPr>
        <p:spPr>
          <a:xfrm>
            <a:off x="826625" y="2469383"/>
            <a:ext cx="2907169" cy="1261884"/>
          </a:xfrm>
          <a:prstGeom prst="rect">
            <a:avLst/>
          </a:prstGeom>
        </p:spPr>
        <p:txBody>
          <a:bodyPr wrap="square">
            <a:spAutoFit/>
          </a:bodyPr>
          <a:lstStyle/>
          <a:p>
            <a:pPr fontAlgn="b"/>
            <a:r>
              <a:rPr lang="en-GB" sz="2800" dirty="0">
                <a:solidFill>
                  <a:srgbClr val="027BB6">
                    <a:alpha val="40000"/>
                  </a:srgbClr>
                </a:solidFill>
              </a:rPr>
              <a:t>3%</a:t>
            </a:r>
          </a:p>
          <a:p>
            <a:pPr fontAlgn="b"/>
            <a:r>
              <a:rPr lang="en-GB" sz="1600" dirty="0">
                <a:solidFill>
                  <a:schemeClr val="tx1">
                    <a:lumMod val="75000"/>
                    <a:lumOff val="25000"/>
                  </a:schemeClr>
                </a:solidFill>
              </a:rPr>
              <a:t>Our vision for WFM is to make sure everyone comes to work and is highly productive.</a:t>
            </a:r>
            <a:endParaRPr lang="en-GB" sz="1600" dirty="0">
              <a:solidFill>
                <a:schemeClr val="tx1">
                  <a:lumMod val="75000"/>
                  <a:lumOff val="25000"/>
                </a:schemeClr>
              </a:solidFill>
              <a:latin typeface="Arial" panose="020B0604020202020204" pitchFamily="34" charset="0"/>
            </a:endParaRPr>
          </a:p>
        </p:txBody>
      </p:sp>
      <p:cxnSp>
        <p:nvCxnSpPr>
          <p:cNvPr id="26" name="Straight Connector 25">
            <a:extLst>
              <a:ext uri="{FF2B5EF4-FFF2-40B4-BE49-F238E27FC236}">
                <a16:creationId xmlns:a16="http://schemas.microsoft.com/office/drawing/2014/main" id="{410490D5-8EEC-2748-A99A-786910747E73}"/>
              </a:ext>
            </a:extLst>
          </p:cNvPr>
          <p:cNvCxnSpPr>
            <a:cxnSpLocks/>
          </p:cNvCxnSpPr>
          <p:nvPr/>
        </p:nvCxnSpPr>
        <p:spPr>
          <a:xfrm>
            <a:off x="6453809" y="1783365"/>
            <a:ext cx="4188004"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52F3A60-78AE-3D44-949E-F84E715D38D1}"/>
              </a:ext>
            </a:extLst>
          </p:cNvPr>
          <p:cNvSpPr/>
          <p:nvPr/>
        </p:nvSpPr>
        <p:spPr>
          <a:xfrm>
            <a:off x="8126721" y="1442445"/>
            <a:ext cx="3433011" cy="1261884"/>
          </a:xfrm>
          <a:prstGeom prst="rect">
            <a:avLst/>
          </a:prstGeom>
        </p:spPr>
        <p:txBody>
          <a:bodyPr wrap="square">
            <a:spAutoFit/>
          </a:bodyPr>
          <a:lstStyle/>
          <a:p>
            <a:pPr algn="r" fontAlgn="b"/>
            <a:r>
              <a:rPr lang="en-GB" sz="2800" dirty="0">
                <a:solidFill>
                  <a:srgbClr val="027BB6">
                    <a:alpha val="85000"/>
                  </a:srgbClr>
                </a:solidFill>
              </a:rPr>
              <a:t>26%</a:t>
            </a:r>
          </a:p>
          <a:p>
            <a:pPr algn="r" fontAlgn="b"/>
            <a:r>
              <a:rPr lang="en-GB" sz="1600" dirty="0">
                <a:solidFill>
                  <a:schemeClr val="tx1">
                    <a:lumMod val="75000"/>
                    <a:lumOff val="25000"/>
                  </a:schemeClr>
                </a:solidFill>
              </a:rPr>
              <a:t>Our vision for WFM is to improve the employee experience and strengthen our Employee Value Proposition.</a:t>
            </a:r>
            <a:endParaRPr lang="en-GB" sz="1600" dirty="0">
              <a:solidFill>
                <a:schemeClr val="tx1">
                  <a:lumMod val="75000"/>
                  <a:lumOff val="25000"/>
                </a:schemeClr>
              </a:solidFill>
              <a:latin typeface="Arial" panose="020B0604020202020204" pitchFamily="34" charset="0"/>
            </a:endParaRPr>
          </a:p>
        </p:txBody>
      </p:sp>
      <p:sp>
        <p:nvSpPr>
          <p:cNvPr id="28" name="Rectangle 27">
            <a:extLst>
              <a:ext uri="{FF2B5EF4-FFF2-40B4-BE49-F238E27FC236}">
                <a16:creationId xmlns:a16="http://schemas.microsoft.com/office/drawing/2014/main" id="{45D0A474-1CF3-554E-AD91-1D1DC27ABC51}"/>
              </a:ext>
            </a:extLst>
          </p:cNvPr>
          <p:cNvSpPr/>
          <p:nvPr/>
        </p:nvSpPr>
        <p:spPr>
          <a:xfrm>
            <a:off x="800477" y="4439954"/>
            <a:ext cx="2933318" cy="1508105"/>
          </a:xfrm>
          <a:prstGeom prst="rect">
            <a:avLst/>
          </a:prstGeom>
        </p:spPr>
        <p:txBody>
          <a:bodyPr wrap="square">
            <a:spAutoFit/>
          </a:bodyPr>
          <a:lstStyle/>
          <a:p>
            <a:pPr fontAlgn="b"/>
            <a:r>
              <a:rPr lang="en-GB" sz="2800" dirty="0">
                <a:solidFill>
                  <a:srgbClr val="027BB6">
                    <a:alpha val="60000"/>
                  </a:srgbClr>
                </a:solidFill>
              </a:rPr>
              <a:t>53%</a:t>
            </a:r>
          </a:p>
          <a:p>
            <a:pPr fontAlgn="b"/>
            <a:r>
              <a:rPr lang="en-GB" sz="1600" dirty="0">
                <a:solidFill>
                  <a:schemeClr val="tx1">
                    <a:lumMod val="75000"/>
                    <a:lumOff val="25000"/>
                  </a:schemeClr>
                </a:solidFill>
              </a:rPr>
              <a:t>Our vision for WFM is to make sure we have the right talent in the right place to meet our business objectives.</a:t>
            </a:r>
            <a:endParaRPr lang="en-GB" sz="1600" dirty="0">
              <a:solidFill>
                <a:schemeClr val="tx1">
                  <a:lumMod val="75000"/>
                  <a:lumOff val="25000"/>
                </a:schemeClr>
              </a:solidFill>
              <a:latin typeface="Arial" panose="020B0604020202020204" pitchFamily="34" charset="0"/>
            </a:endParaRPr>
          </a:p>
        </p:txBody>
      </p:sp>
      <p:cxnSp>
        <p:nvCxnSpPr>
          <p:cNvPr id="29" name="Straight Connector 28">
            <a:extLst>
              <a:ext uri="{FF2B5EF4-FFF2-40B4-BE49-F238E27FC236}">
                <a16:creationId xmlns:a16="http://schemas.microsoft.com/office/drawing/2014/main" id="{8BF7B9CF-C65D-314F-B602-023866FBEFA6}"/>
              </a:ext>
            </a:extLst>
          </p:cNvPr>
          <p:cNvCxnSpPr>
            <a:cxnSpLocks/>
          </p:cNvCxnSpPr>
          <p:nvPr/>
        </p:nvCxnSpPr>
        <p:spPr>
          <a:xfrm>
            <a:off x="1732547" y="4811656"/>
            <a:ext cx="2627808"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03B05ED-C5F3-E74F-9B07-E026FB4C9913}"/>
              </a:ext>
            </a:extLst>
          </p:cNvPr>
          <p:cNvSpPr/>
          <p:nvPr/>
        </p:nvSpPr>
        <p:spPr>
          <a:xfrm>
            <a:off x="8404667" y="4439954"/>
            <a:ext cx="3155065" cy="1261884"/>
          </a:xfrm>
          <a:prstGeom prst="rect">
            <a:avLst/>
          </a:prstGeom>
        </p:spPr>
        <p:txBody>
          <a:bodyPr wrap="square">
            <a:spAutoFit/>
          </a:bodyPr>
          <a:lstStyle/>
          <a:p>
            <a:pPr algn="r" fontAlgn="b"/>
            <a:r>
              <a:rPr lang="en-GB" sz="2800" dirty="0">
                <a:solidFill>
                  <a:srgbClr val="027BB6">
                    <a:alpha val="80000"/>
                  </a:srgbClr>
                </a:solidFill>
              </a:rPr>
              <a:t>12%</a:t>
            </a:r>
          </a:p>
          <a:p>
            <a:pPr algn="r" fontAlgn="b"/>
            <a:r>
              <a:rPr lang="en-GB" sz="1600" dirty="0">
                <a:solidFill>
                  <a:schemeClr val="tx1">
                    <a:lumMod val="75000"/>
                    <a:lumOff val="25000"/>
                  </a:schemeClr>
                </a:solidFill>
              </a:rPr>
              <a:t>Our vision for WFM is to have people drive maximum revenue and profitability gains.</a:t>
            </a:r>
            <a:endParaRPr lang="en-GB" sz="1600" dirty="0">
              <a:solidFill>
                <a:schemeClr val="tx1">
                  <a:lumMod val="75000"/>
                  <a:lumOff val="25000"/>
                </a:schemeClr>
              </a:solidFill>
              <a:latin typeface="Arial" panose="020B0604020202020204" pitchFamily="34" charset="0"/>
            </a:endParaRPr>
          </a:p>
        </p:txBody>
      </p:sp>
      <p:cxnSp>
        <p:nvCxnSpPr>
          <p:cNvPr id="31" name="Straight Connector 30">
            <a:extLst>
              <a:ext uri="{FF2B5EF4-FFF2-40B4-BE49-F238E27FC236}">
                <a16:creationId xmlns:a16="http://schemas.microsoft.com/office/drawing/2014/main" id="{B516C49B-F969-0245-8E4A-02B0ADA74ECF}"/>
              </a:ext>
            </a:extLst>
          </p:cNvPr>
          <p:cNvCxnSpPr>
            <a:cxnSpLocks/>
          </p:cNvCxnSpPr>
          <p:nvPr/>
        </p:nvCxnSpPr>
        <p:spPr>
          <a:xfrm>
            <a:off x="7996844" y="4827698"/>
            <a:ext cx="2644969"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89FC9C1-C531-0A47-B29C-7A513479C00C}"/>
              </a:ext>
            </a:extLst>
          </p:cNvPr>
          <p:cNvGrpSpPr/>
          <p:nvPr/>
        </p:nvGrpSpPr>
        <p:grpSpPr>
          <a:xfrm>
            <a:off x="1828800" y="2016177"/>
            <a:ext cx="3433011" cy="790711"/>
            <a:chOff x="1828800" y="2016177"/>
            <a:chExt cx="3433011" cy="790711"/>
          </a:xfrm>
        </p:grpSpPr>
        <p:cxnSp>
          <p:nvCxnSpPr>
            <p:cNvPr id="25" name="Straight Connector 24">
              <a:extLst>
                <a:ext uri="{FF2B5EF4-FFF2-40B4-BE49-F238E27FC236}">
                  <a16:creationId xmlns:a16="http://schemas.microsoft.com/office/drawing/2014/main" id="{8C0CF9B1-1F85-DC4F-AF05-F567EA1BD02F}"/>
                </a:ext>
              </a:extLst>
            </p:cNvPr>
            <p:cNvCxnSpPr>
              <a:cxnSpLocks/>
            </p:cNvCxnSpPr>
            <p:nvPr/>
          </p:nvCxnSpPr>
          <p:spPr>
            <a:xfrm>
              <a:off x="1828800" y="2806888"/>
              <a:ext cx="3433011"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ABB27FA-DB64-5346-AA96-537C0DEF5A23}"/>
                </a:ext>
              </a:extLst>
            </p:cNvPr>
            <p:cNvCxnSpPr>
              <a:cxnSpLocks/>
            </p:cNvCxnSpPr>
            <p:nvPr/>
          </p:nvCxnSpPr>
          <p:spPr>
            <a:xfrm>
              <a:off x="5229727" y="2016177"/>
              <a:ext cx="0" cy="790711"/>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7752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29</a:t>
            </a:fld>
            <a:endParaRPr lang="en-US" dirty="0"/>
          </a:p>
        </p:txBody>
      </p:sp>
      <p:sp>
        <p:nvSpPr>
          <p:cNvPr id="5" name="Footer Placeholder 4">
            <a:extLst>
              <a:ext uri="{FF2B5EF4-FFF2-40B4-BE49-F238E27FC236}">
                <a16:creationId xmlns:a16="http://schemas.microsoft.com/office/drawing/2014/main" id="{FDFA2AF4-60A5-7044-899D-5B7DB2F4B6B8}"/>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CE7527BA-DE3D-064E-8D3F-767D188EB663}"/>
              </a:ext>
            </a:extLst>
          </p:cNvPr>
          <p:cNvSpPr>
            <a:spLocks noGrp="1"/>
          </p:cNvSpPr>
          <p:nvPr>
            <p:ph type="title"/>
          </p:nvPr>
        </p:nvSpPr>
        <p:spPr>
          <a:xfrm>
            <a:off x="838200" y="193962"/>
            <a:ext cx="10515600" cy="2000597"/>
          </a:xfrm>
        </p:spPr>
        <p:txBody>
          <a:bodyPr>
            <a:normAutofit/>
          </a:bodyPr>
          <a:lstStyle/>
          <a:p>
            <a:r>
              <a:rPr lang="en-GB" dirty="0"/>
              <a:t>Impact to WFM Maturity</a:t>
            </a: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B33DE90E-4A5E-DC45-AED4-69E23AEA23AF}"/>
              </a:ext>
            </a:extLst>
          </p:cNvPr>
          <p:cNvSpPr txBox="1"/>
          <p:nvPr/>
        </p:nvSpPr>
        <p:spPr>
          <a:xfrm>
            <a:off x="10738104" y="274989"/>
            <a:ext cx="1472184" cy="632205"/>
          </a:xfrm>
          <a:prstGeom prst="rect">
            <a:avLst/>
          </a:prstGeom>
          <a:solidFill>
            <a:srgbClr val="F6AB1E"/>
          </a:solidFill>
        </p:spPr>
        <p:txBody>
          <a:bodyPr wrap="square" rtlCol="0" anchor="ctr">
            <a:noAutofit/>
          </a:bodyPr>
          <a:lstStyle/>
          <a:p>
            <a:pPr algn="ctr"/>
            <a:r>
              <a:rPr lang="en-US" sz="2000" dirty="0">
                <a:solidFill>
                  <a:schemeClr val="bg1"/>
                </a:solidFill>
              </a:rPr>
              <a:t>Mid-size</a:t>
            </a:r>
          </a:p>
        </p:txBody>
      </p:sp>
      <p:graphicFrame>
        <p:nvGraphicFramePr>
          <p:cNvPr id="3" name="Table 2">
            <a:extLst>
              <a:ext uri="{FF2B5EF4-FFF2-40B4-BE49-F238E27FC236}">
                <a16:creationId xmlns:a16="http://schemas.microsoft.com/office/drawing/2014/main" id="{A4BBFDB3-9218-4F61-AB86-709DB27A56FD}"/>
              </a:ext>
            </a:extLst>
          </p:cNvPr>
          <p:cNvGraphicFramePr>
            <a:graphicFrameLocks noGrp="1"/>
          </p:cNvGraphicFramePr>
          <p:nvPr>
            <p:extLst>
              <p:ext uri="{D42A27DB-BD31-4B8C-83A1-F6EECF244321}">
                <p14:modId xmlns:p14="http://schemas.microsoft.com/office/powerpoint/2010/main" val="1464450729"/>
              </p:ext>
            </p:extLst>
          </p:nvPr>
        </p:nvGraphicFramePr>
        <p:xfrm>
          <a:off x="-7928169" y="1783365"/>
          <a:ext cx="7546694" cy="2556850"/>
        </p:xfrm>
        <a:graphic>
          <a:graphicData uri="http://schemas.openxmlformats.org/drawingml/2006/table">
            <a:tbl>
              <a:tblPr>
                <a:tableStyleId>{5C22544A-7EE6-4342-B048-85BDC9FD1C3A}</a:tableStyleId>
              </a:tblPr>
              <a:tblGrid>
                <a:gridCol w="5031129">
                  <a:extLst>
                    <a:ext uri="{9D8B030D-6E8A-4147-A177-3AD203B41FA5}">
                      <a16:colId xmlns:a16="http://schemas.microsoft.com/office/drawing/2014/main" val="249749572"/>
                    </a:ext>
                  </a:extLst>
                </a:gridCol>
                <a:gridCol w="1006226">
                  <a:extLst>
                    <a:ext uri="{9D8B030D-6E8A-4147-A177-3AD203B41FA5}">
                      <a16:colId xmlns:a16="http://schemas.microsoft.com/office/drawing/2014/main" val="344624201"/>
                    </a:ext>
                  </a:extLst>
                </a:gridCol>
                <a:gridCol w="1509339">
                  <a:extLst>
                    <a:ext uri="{9D8B030D-6E8A-4147-A177-3AD203B41FA5}">
                      <a16:colId xmlns:a16="http://schemas.microsoft.com/office/drawing/2014/main" val="4154463643"/>
                    </a:ext>
                  </a:extLst>
                </a:gridCol>
              </a:tblGrid>
              <a:tr h="260560">
                <a:tc gridSpan="2">
                  <a:txBody>
                    <a:bodyPr/>
                    <a:lstStyle/>
                    <a:p>
                      <a:pPr algn="l" fontAlgn="b"/>
                      <a:r>
                        <a:rPr lang="en-GB" sz="1200" u="none" strike="noStrike" dirty="0">
                          <a:effectLst/>
                        </a:rPr>
                        <a:t>Which best describes your vision for WFM in your organization?</a:t>
                      </a:r>
                      <a:endParaRPr lang="en-GB" sz="1200" b="1" i="0" u="none" strike="noStrike" dirty="0">
                        <a:solidFill>
                          <a:srgbClr val="333333"/>
                        </a:solidFill>
                        <a:effectLst/>
                        <a:latin typeface="Arial" panose="020B0604020202020204" pitchFamily="34" charset="0"/>
                      </a:endParaRPr>
                    </a:p>
                  </a:txBody>
                  <a:tcPr marL="6350" marR="6350" marT="6350"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91515633"/>
                  </a:ext>
                </a:extLst>
              </a:tr>
              <a:tr h="243749">
                <a:tc>
                  <a:txBody>
                    <a:bodyPr/>
                    <a:lstStyle/>
                    <a:p>
                      <a:pPr algn="ctr" fontAlgn="b"/>
                      <a:endParaRPr lang="en-US" sz="1100" b="0" i="0" u="none" strike="noStrike" dirty="0">
                        <a:solidFill>
                          <a:srgbClr val="333333"/>
                        </a:solidFill>
                        <a:effectLst/>
                        <a:latin typeface="Arial" panose="020B0604020202020204" pitchFamily="34" charset="0"/>
                      </a:endParaRPr>
                    </a:p>
                  </a:txBody>
                  <a:tcPr marL="6350" marR="6350" marT="6350" marB="0" anchor="b"/>
                </a:tc>
                <a:tc gridSpan="2">
                  <a:txBody>
                    <a:bodyPr/>
                    <a:lstStyle/>
                    <a:p>
                      <a:pPr algn="ctr" fontAlgn="b"/>
                      <a:r>
                        <a:rPr lang="en-US" sz="1100" u="none" strike="noStrike" dirty="0">
                          <a:effectLst/>
                        </a:rPr>
                        <a:t>Responses</a:t>
                      </a:r>
                      <a:endParaRPr lang="en-US" sz="1100" b="0" i="0" u="none" strike="noStrike" dirty="0">
                        <a:solidFill>
                          <a:srgbClr val="333333"/>
                        </a:solidFill>
                        <a:effectLst/>
                        <a:latin typeface="Arial" panose="020B0604020202020204" pitchFamily="34" charset="0"/>
                      </a:endParaRPr>
                    </a:p>
                  </a:txBody>
                  <a:tcPr marL="6350" marR="6350" marT="6350" marB="0" anchor="b"/>
                </a:tc>
                <a:tc hMerge="1">
                  <a:txBody>
                    <a:bodyPr/>
                    <a:lstStyle/>
                    <a:p>
                      <a:endParaRPr lang="en-US"/>
                    </a:p>
                  </a:txBody>
                  <a:tcPr/>
                </a:tc>
                <a:extLst>
                  <a:ext uri="{0D108BD9-81ED-4DB2-BD59-A6C34878D82A}">
                    <a16:rowId xmlns:a16="http://schemas.microsoft.com/office/drawing/2014/main" val="3610039536"/>
                  </a:ext>
                </a:extLst>
              </a:tr>
              <a:tr h="243749">
                <a:tc>
                  <a:txBody>
                    <a:bodyPr/>
                    <a:lstStyle/>
                    <a:p>
                      <a:pPr algn="l" fontAlgn="b"/>
                      <a:r>
                        <a:rPr lang="en-GB" sz="1100" u="none" strike="noStrike" dirty="0">
                          <a:effectLst/>
                        </a:rPr>
                        <a:t>We don’t have a vision for WFM.</a:t>
                      </a:r>
                      <a:endParaRPr lang="en-GB" sz="1100" b="0" i="0" u="none" strike="noStrike" dirty="0">
                        <a:solidFill>
                          <a:srgbClr val="333333"/>
                        </a:solidFill>
                        <a:effectLst/>
                        <a:latin typeface="Arial" panose="020B0604020202020204" pitchFamily="34" charset="0"/>
                      </a:endParaRPr>
                    </a:p>
                  </a:txBody>
                  <a:tcPr marL="6350" marR="6350" marT="6350" marB="0" anchor="b"/>
                </a:tc>
                <a:tc>
                  <a:txBody>
                    <a:bodyPr/>
                    <a:lstStyle/>
                    <a:p>
                      <a:pPr algn="r" fontAlgn="b"/>
                      <a:r>
                        <a:rPr lang="en-US" sz="1100" u="none" strike="noStrike" dirty="0">
                          <a:effectLst/>
                        </a:rPr>
                        <a:t>7%</a:t>
                      </a:r>
                      <a:endParaRPr lang="en-US" sz="1100" b="0" i="0" u="none" strike="noStrike" dirty="0">
                        <a:solidFill>
                          <a:srgbClr val="333333"/>
                        </a:solidFill>
                        <a:effectLst/>
                        <a:latin typeface="Arial" panose="020B0604020202020204" pitchFamily="34" charset="0"/>
                      </a:endParaRPr>
                    </a:p>
                  </a:txBody>
                  <a:tcPr marL="6350" marR="6350" marT="635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5123206"/>
                  </a:ext>
                </a:extLst>
              </a:tr>
              <a:tr h="452198">
                <a:tc>
                  <a:txBody>
                    <a:bodyPr/>
                    <a:lstStyle/>
                    <a:p>
                      <a:pPr algn="l" fontAlgn="b"/>
                      <a:r>
                        <a:rPr lang="en-GB" sz="1100" u="none" strike="noStrike" dirty="0">
                          <a:effectLst/>
                        </a:rPr>
                        <a:t>Our vision for WFM is to make sure everyone comes to work and is highly productive.</a:t>
                      </a:r>
                      <a:endParaRPr lang="en-GB" sz="1100" b="0" i="0" u="none" strike="noStrike" dirty="0">
                        <a:solidFill>
                          <a:srgbClr val="333333"/>
                        </a:solidFill>
                        <a:effectLst/>
                        <a:latin typeface="Arial" panose="020B0604020202020204" pitchFamily="34" charset="0"/>
                      </a:endParaRPr>
                    </a:p>
                  </a:txBody>
                  <a:tcPr marL="6350" marR="6350" marT="6350" marB="0" anchor="b"/>
                </a:tc>
                <a:tc>
                  <a:txBody>
                    <a:bodyPr/>
                    <a:lstStyle/>
                    <a:p>
                      <a:pPr algn="r" fontAlgn="b"/>
                      <a:r>
                        <a:rPr lang="en-US" sz="1100" u="none" strike="noStrike" dirty="0">
                          <a:effectLst/>
                        </a:rPr>
                        <a:t>18%</a:t>
                      </a:r>
                      <a:endParaRPr lang="en-US" sz="1100" b="0" i="0" u="none" strike="noStrike" dirty="0">
                        <a:solidFill>
                          <a:srgbClr val="333333"/>
                        </a:solidFill>
                        <a:effectLst/>
                        <a:latin typeface="Arial" panose="020B0604020202020204" pitchFamily="34" charset="0"/>
                      </a:endParaRPr>
                    </a:p>
                  </a:txBody>
                  <a:tcPr marL="6350" marR="6350" marT="635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38639987"/>
                  </a:ext>
                </a:extLst>
              </a:tr>
              <a:tr h="452198">
                <a:tc>
                  <a:txBody>
                    <a:bodyPr/>
                    <a:lstStyle/>
                    <a:p>
                      <a:pPr algn="l" fontAlgn="b"/>
                      <a:r>
                        <a:rPr lang="en-GB" sz="1100" u="none" strike="noStrike" dirty="0">
                          <a:effectLst/>
                        </a:rPr>
                        <a:t>Our vision for WFM is to make sure we have the right talent in the right place to meet our business objectives.</a:t>
                      </a:r>
                      <a:endParaRPr lang="en-GB" sz="1100" b="0" i="0" u="none" strike="noStrike" dirty="0">
                        <a:solidFill>
                          <a:srgbClr val="333333"/>
                        </a:solidFill>
                        <a:effectLst/>
                        <a:latin typeface="Arial" panose="020B0604020202020204" pitchFamily="34" charset="0"/>
                      </a:endParaRPr>
                    </a:p>
                  </a:txBody>
                  <a:tcPr marL="6350" marR="6350" marT="6350" marB="0" anchor="b"/>
                </a:tc>
                <a:tc>
                  <a:txBody>
                    <a:bodyPr/>
                    <a:lstStyle/>
                    <a:p>
                      <a:pPr algn="r" fontAlgn="b"/>
                      <a:r>
                        <a:rPr lang="en-US" sz="1100" u="none" strike="noStrike" dirty="0">
                          <a:effectLst/>
                        </a:rPr>
                        <a:t>50%</a:t>
                      </a:r>
                      <a:endParaRPr lang="en-US" sz="1100" b="0" i="0" u="none" strike="noStrike" dirty="0">
                        <a:solidFill>
                          <a:srgbClr val="333333"/>
                        </a:solidFill>
                        <a:effectLst/>
                        <a:latin typeface="Arial" panose="020B0604020202020204" pitchFamily="34" charset="0"/>
                      </a:endParaRPr>
                    </a:p>
                  </a:txBody>
                  <a:tcPr marL="6350" marR="6350" marT="635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39010214"/>
                  </a:ext>
                </a:extLst>
              </a:tr>
              <a:tr h="452198">
                <a:tc>
                  <a:txBody>
                    <a:bodyPr/>
                    <a:lstStyle/>
                    <a:p>
                      <a:pPr algn="l" fontAlgn="b"/>
                      <a:r>
                        <a:rPr lang="en-GB" sz="1100" u="none" strike="noStrike" dirty="0">
                          <a:effectLst/>
                        </a:rPr>
                        <a:t>Our vision for WFM is to have people drive maximum revenue and profitability gains.</a:t>
                      </a:r>
                      <a:endParaRPr lang="en-GB" sz="1100" b="0" i="0" u="none" strike="noStrike" dirty="0">
                        <a:solidFill>
                          <a:srgbClr val="333333"/>
                        </a:solidFill>
                        <a:effectLst/>
                        <a:latin typeface="Arial" panose="020B0604020202020204" pitchFamily="34" charset="0"/>
                      </a:endParaRPr>
                    </a:p>
                  </a:txBody>
                  <a:tcPr marL="6350" marR="6350" marT="6350" marB="0" anchor="b"/>
                </a:tc>
                <a:tc>
                  <a:txBody>
                    <a:bodyPr/>
                    <a:lstStyle/>
                    <a:p>
                      <a:pPr algn="r" fontAlgn="b"/>
                      <a:r>
                        <a:rPr lang="en-US" sz="1100" u="none" strike="noStrike" dirty="0">
                          <a:effectLst/>
                        </a:rPr>
                        <a:t>7%</a:t>
                      </a:r>
                      <a:endParaRPr lang="en-US" sz="1100" b="0" i="0" u="none" strike="noStrike" dirty="0">
                        <a:solidFill>
                          <a:srgbClr val="333333"/>
                        </a:solidFill>
                        <a:effectLst/>
                        <a:latin typeface="Arial" panose="020B0604020202020204" pitchFamily="34" charset="0"/>
                      </a:endParaRPr>
                    </a:p>
                  </a:txBody>
                  <a:tcPr marL="6350" marR="6350" marT="635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00458372"/>
                  </a:ext>
                </a:extLst>
              </a:tr>
              <a:tr h="452198">
                <a:tc>
                  <a:txBody>
                    <a:bodyPr/>
                    <a:lstStyle/>
                    <a:p>
                      <a:pPr algn="l" fontAlgn="b"/>
                      <a:r>
                        <a:rPr lang="en-GB" sz="1100" u="none" strike="noStrike" dirty="0">
                          <a:effectLst/>
                        </a:rPr>
                        <a:t>Our vision for WFM is to improve the employee experience and strengthen our Employee Value Proposition.</a:t>
                      </a:r>
                      <a:endParaRPr lang="en-GB" sz="1100" b="0" i="0" u="none" strike="noStrike" dirty="0">
                        <a:solidFill>
                          <a:srgbClr val="333333"/>
                        </a:solidFill>
                        <a:effectLst/>
                        <a:latin typeface="Arial" panose="020B0604020202020204" pitchFamily="34" charset="0"/>
                      </a:endParaRPr>
                    </a:p>
                  </a:txBody>
                  <a:tcPr marL="6350" marR="6350" marT="6350" marB="0" anchor="b"/>
                </a:tc>
                <a:tc>
                  <a:txBody>
                    <a:bodyPr/>
                    <a:lstStyle/>
                    <a:p>
                      <a:pPr algn="r" fontAlgn="b"/>
                      <a:r>
                        <a:rPr lang="en-US" sz="1100" u="none" strike="noStrike" dirty="0">
                          <a:effectLst/>
                        </a:rPr>
                        <a:t>18%</a:t>
                      </a:r>
                      <a:endParaRPr lang="en-US" sz="1100" b="0" i="0" u="none" strike="noStrike" dirty="0">
                        <a:solidFill>
                          <a:srgbClr val="333333"/>
                        </a:solidFill>
                        <a:effectLst/>
                        <a:latin typeface="Arial" panose="020B0604020202020204" pitchFamily="34" charset="0"/>
                      </a:endParaRPr>
                    </a:p>
                  </a:txBody>
                  <a:tcPr marL="6350" marR="6350" marT="635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87788316"/>
                  </a:ext>
                </a:extLst>
              </a:tr>
            </a:tbl>
          </a:graphicData>
        </a:graphic>
      </p:graphicFrame>
      <p:sp>
        <p:nvSpPr>
          <p:cNvPr id="7" name="TextBox 6">
            <a:extLst>
              <a:ext uri="{FF2B5EF4-FFF2-40B4-BE49-F238E27FC236}">
                <a16:creationId xmlns:a16="http://schemas.microsoft.com/office/drawing/2014/main" id="{C990AA7B-DF54-CB48-AF58-23FC6BDC1B18}"/>
              </a:ext>
            </a:extLst>
          </p:cNvPr>
          <p:cNvSpPr txBox="1"/>
          <p:nvPr/>
        </p:nvSpPr>
        <p:spPr>
          <a:xfrm>
            <a:off x="4198369" y="6385022"/>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500-4,999 Employees</a:t>
            </a:r>
          </a:p>
        </p:txBody>
      </p:sp>
      <p:graphicFrame>
        <p:nvGraphicFramePr>
          <p:cNvPr id="8" name="Chart 7">
            <a:extLst>
              <a:ext uri="{FF2B5EF4-FFF2-40B4-BE49-F238E27FC236}">
                <a16:creationId xmlns:a16="http://schemas.microsoft.com/office/drawing/2014/main" id="{FE6352CD-AD90-814E-A200-F682047F797D}"/>
              </a:ext>
            </a:extLst>
          </p:cNvPr>
          <p:cNvGraphicFramePr/>
          <p:nvPr>
            <p:extLst>
              <p:ext uri="{D42A27DB-BD31-4B8C-83A1-F6EECF244321}">
                <p14:modId xmlns:p14="http://schemas.microsoft.com/office/powerpoint/2010/main" val="2617718720"/>
              </p:ext>
            </p:extLst>
          </p:nvPr>
        </p:nvGraphicFramePr>
        <p:xfrm>
          <a:off x="3873478" y="1495455"/>
          <a:ext cx="4673639" cy="461380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F7A42129-0B0E-A546-BACC-9E97BA34A310}"/>
              </a:ext>
            </a:extLst>
          </p:cNvPr>
          <p:cNvSpPr txBox="1"/>
          <p:nvPr/>
        </p:nvSpPr>
        <p:spPr>
          <a:xfrm>
            <a:off x="4836690" y="2968247"/>
            <a:ext cx="2779591" cy="1569660"/>
          </a:xfrm>
          <a:prstGeom prst="rect">
            <a:avLst/>
          </a:prstGeom>
          <a:noFill/>
        </p:spPr>
        <p:txBody>
          <a:bodyPr wrap="square" rtlCol="0">
            <a:spAutoFit/>
          </a:bodyPr>
          <a:lstStyle/>
          <a:p>
            <a:pPr algn="ctr" fontAlgn="b"/>
            <a:r>
              <a:rPr lang="en-GB" b="1" dirty="0">
                <a:solidFill>
                  <a:schemeClr val="bg1">
                    <a:lumMod val="50000"/>
                  </a:schemeClr>
                </a:solidFill>
              </a:rPr>
              <a:t>Which best describes your vision for WFM in your organization?</a:t>
            </a:r>
          </a:p>
        </p:txBody>
      </p:sp>
      <p:sp>
        <p:nvSpPr>
          <p:cNvPr id="12" name="Rectangle 11">
            <a:extLst>
              <a:ext uri="{FF2B5EF4-FFF2-40B4-BE49-F238E27FC236}">
                <a16:creationId xmlns:a16="http://schemas.microsoft.com/office/drawing/2014/main" id="{CE939566-D15F-564C-B3FF-31E03F46F461}"/>
              </a:ext>
            </a:extLst>
          </p:cNvPr>
          <p:cNvSpPr/>
          <p:nvPr/>
        </p:nvSpPr>
        <p:spPr>
          <a:xfrm>
            <a:off x="826625" y="1442445"/>
            <a:ext cx="3046852" cy="769441"/>
          </a:xfrm>
          <a:prstGeom prst="rect">
            <a:avLst/>
          </a:prstGeom>
        </p:spPr>
        <p:txBody>
          <a:bodyPr wrap="square">
            <a:spAutoFit/>
          </a:bodyPr>
          <a:lstStyle/>
          <a:p>
            <a:pPr fontAlgn="b"/>
            <a:r>
              <a:rPr lang="en-GB" sz="2800" dirty="0">
                <a:solidFill>
                  <a:srgbClr val="027BB6">
                    <a:alpha val="25000"/>
                  </a:srgbClr>
                </a:solidFill>
              </a:rPr>
              <a:t>7%</a:t>
            </a:r>
          </a:p>
          <a:p>
            <a:pPr fontAlgn="b"/>
            <a:r>
              <a:rPr lang="en-GB" sz="1600" dirty="0">
                <a:solidFill>
                  <a:schemeClr val="tx1">
                    <a:lumMod val="75000"/>
                    <a:lumOff val="25000"/>
                  </a:schemeClr>
                </a:solidFill>
              </a:rPr>
              <a:t>We don’t have a vision for WFM.</a:t>
            </a:r>
            <a:endParaRPr lang="en-GB" sz="1600" dirty="0">
              <a:solidFill>
                <a:schemeClr val="tx1">
                  <a:lumMod val="75000"/>
                  <a:lumOff val="25000"/>
                </a:schemeClr>
              </a:solidFill>
              <a:latin typeface="Arial" panose="020B0604020202020204" pitchFamily="34" charset="0"/>
            </a:endParaRPr>
          </a:p>
        </p:txBody>
      </p:sp>
      <p:cxnSp>
        <p:nvCxnSpPr>
          <p:cNvPr id="13" name="Straight Connector 12">
            <a:extLst>
              <a:ext uri="{FF2B5EF4-FFF2-40B4-BE49-F238E27FC236}">
                <a16:creationId xmlns:a16="http://schemas.microsoft.com/office/drawing/2014/main" id="{017ACA63-F517-9C4B-819E-E99D0AD1E966}"/>
              </a:ext>
            </a:extLst>
          </p:cNvPr>
          <p:cNvCxnSpPr>
            <a:cxnSpLocks/>
          </p:cNvCxnSpPr>
          <p:nvPr/>
        </p:nvCxnSpPr>
        <p:spPr>
          <a:xfrm>
            <a:off x="1645920" y="1783365"/>
            <a:ext cx="4161322"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64D153C-8246-6C42-B5C9-0949961E5798}"/>
              </a:ext>
            </a:extLst>
          </p:cNvPr>
          <p:cNvSpPr/>
          <p:nvPr/>
        </p:nvSpPr>
        <p:spPr>
          <a:xfrm>
            <a:off x="826625" y="4439954"/>
            <a:ext cx="2907169" cy="1261884"/>
          </a:xfrm>
          <a:prstGeom prst="rect">
            <a:avLst/>
          </a:prstGeom>
        </p:spPr>
        <p:txBody>
          <a:bodyPr wrap="square">
            <a:spAutoFit/>
          </a:bodyPr>
          <a:lstStyle/>
          <a:p>
            <a:pPr fontAlgn="b"/>
            <a:r>
              <a:rPr lang="en-GB" sz="2800" dirty="0">
                <a:solidFill>
                  <a:srgbClr val="027BB6">
                    <a:alpha val="40000"/>
                  </a:srgbClr>
                </a:solidFill>
              </a:rPr>
              <a:t>18%</a:t>
            </a:r>
          </a:p>
          <a:p>
            <a:pPr fontAlgn="b"/>
            <a:r>
              <a:rPr lang="en-GB" sz="1600" dirty="0">
                <a:solidFill>
                  <a:schemeClr val="tx1">
                    <a:lumMod val="75000"/>
                    <a:lumOff val="25000"/>
                  </a:schemeClr>
                </a:solidFill>
              </a:rPr>
              <a:t>Our vision for WFM is to make sure everyone comes to work and is highly productive.</a:t>
            </a:r>
            <a:endParaRPr lang="en-GB" sz="1600" dirty="0">
              <a:solidFill>
                <a:schemeClr val="tx1">
                  <a:lumMod val="75000"/>
                  <a:lumOff val="25000"/>
                </a:schemeClr>
              </a:solidFill>
              <a:latin typeface="Arial" panose="020B0604020202020204" pitchFamily="34" charset="0"/>
            </a:endParaRPr>
          </a:p>
        </p:txBody>
      </p:sp>
      <p:cxnSp>
        <p:nvCxnSpPr>
          <p:cNvPr id="15" name="Straight Connector 14">
            <a:extLst>
              <a:ext uri="{FF2B5EF4-FFF2-40B4-BE49-F238E27FC236}">
                <a16:creationId xmlns:a16="http://schemas.microsoft.com/office/drawing/2014/main" id="{DE394C55-4D5D-2A41-A8DD-24C2325F5F8A}"/>
              </a:ext>
            </a:extLst>
          </p:cNvPr>
          <p:cNvCxnSpPr>
            <a:cxnSpLocks/>
          </p:cNvCxnSpPr>
          <p:nvPr/>
        </p:nvCxnSpPr>
        <p:spPr>
          <a:xfrm>
            <a:off x="6453809" y="1783365"/>
            <a:ext cx="4188004"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11811F9-B491-E44B-A99E-B546E06EE6B0}"/>
              </a:ext>
            </a:extLst>
          </p:cNvPr>
          <p:cNvSpPr/>
          <p:nvPr/>
        </p:nvSpPr>
        <p:spPr>
          <a:xfrm>
            <a:off x="8126721" y="1442445"/>
            <a:ext cx="3433011" cy="1261884"/>
          </a:xfrm>
          <a:prstGeom prst="rect">
            <a:avLst/>
          </a:prstGeom>
        </p:spPr>
        <p:txBody>
          <a:bodyPr wrap="square">
            <a:spAutoFit/>
          </a:bodyPr>
          <a:lstStyle/>
          <a:p>
            <a:pPr algn="r" fontAlgn="b"/>
            <a:r>
              <a:rPr lang="en-GB" sz="2800" dirty="0">
                <a:solidFill>
                  <a:srgbClr val="027BB6">
                    <a:alpha val="85000"/>
                  </a:srgbClr>
                </a:solidFill>
              </a:rPr>
              <a:t>18%</a:t>
            </a:r>
          </a:p>
          <a:p>
            <a:pPr algn="r" fontAlgn="b"/>
            <a:r>
              <a:rPr lang="en-GB" sz="1600" dirty="0">
                <a:solidFill>
                  <a:schemeClr val="tx1">
                    <a:lumMod val="75000"/>
                    <a:lumOff val="25000"/>
                  </a:schemeClr>
                </a:solidFill>
              </a:rPr>
              <a:t>Our vision for WFM is to improve the employee experience and strengthen our Employee Value Proposition.</a:t>
            </a:r>
            <a:endParaRPr lang="en-GB" sz="1600" dirty="0">
              <a:solidFill>
                <a:schemeClr val="tx1">
                  <a:lumMod val="75000"/>
                  <a:lumOff val="25000"/>
                </a:schemeClr>
              </a:solidFill>
              <a:latin typeface="Arial" panose="020B0604020202020204" pitchFamily="34" charset="0"/>
            </a:endParaRPr>
          </a:p>
        </p:txBody>
      </p:sp>
      <p:sp>
        <p:nvSpPr>
          <p:cNvPr id="17" name="Rectangle 16">
            <a:extLst>
              <a:ext uri="{FF2B5EF4-FFF2-40B4-BE49-F238E27FC236}">
                <a16:creationId xmlns:a16="http://schemas.microsoft.com/office/drawing/2014/main" id="{582AA74B-49FB-3147-9DDB-4266A48F0392}"/>
              </a:ext>
            </a:extLst>
          </p:cNvPr>
          <p:cNvSpPr/>
          <p:nvPr/>
        </p:nvSpPr>
        <p:spPr>
          <a:xfrm>
            <a:off x="8626414" y="4439954"/>
            <a:ext cx="2933318" cy="1508105"/>
          </a:xfrm>
          <a:prstGeom prst="rect">
            <a:avLst/>
          </a:prstGeom>
        </p:spPr>
        <p:txBody>
          <a:bodyPr wrap="square">
            <a:spAutoFit/>
          </a:bodyPr>
          <a:lstStyle/>
          <a:p>
            <a:pPr algn="r" fontAlgn="b"/>
            <a:r>
              <a:rPr lang="en-GB" sz="2800" dirty="0">
                <a:solidFill>
                  <a:srgbClr val="027BB6">
                    <a:alpha val="60000"/>
                  </a:srgbClr>
                </a:solidFill>
              </a:rPr>
              <a:t>50%</a:t>
            </a:r>
          </a:p>
          <a:p>
            <a:pPr algn="r" fontAlgn="b"/>
            <a:r>
              <a:rPr lang="en-GB" sz="1600" dirty="0">
                <a:solidFill>
                  <a:schemeClr val="tx1">
                    <a:lumMod val="75000"/>
                    <a:lumOff val="25000"/>
                  </a:schemeClr>
                </a:solidFill>
              </a:rPr>
              <a:t>Our vision for WFM is to make sure we have the right talent in the right place to meet our business objectives.</a:t>
            </a:r>
            <a:endParaRPr lang="en-GB" sz="1600" dirty="0">
              <a:solidFill>
                <a:schemeClr val="tx1">
                  <a:lumMod val="75000"/>
                  <a:lumOff val="25000"/>
                </a:schemeClr>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65F82B2D-F51A-DB4E-A8A1-6707035120E4}"/>
              </a:ext>
            </a:extLst>
          </p:cNvPr>
          <p:cNvCxnSpPr>
            <a:cxnSpLocks/>
          </p:cNvCxnSpPr>
          <p:nvPr/>
        </p:nvCxnSpPr>
        <p:spPr>
          <a:xfrm>
            <a:off x="7996844" y="4811656"/>
            <a:ext cx="2627808"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620084C-02F3-7446-8F3C-13AC62D33721}"/>
              </a:ext>
            </a:extLst>
          </p:cNvPr>
          <p:cNvSpPr/>
          <p:nvPr/>
        </p:nvSpPr>
        <p:spPr>
          <a:xfrm>
            <a:off x="8404667" y="3084859"/>
            <a:ext cx="3155065" cy="1261884"/>
          </a:xfrm>
          <a:prstGeom prst="rect">
            <a:avLst/>
          </a:prstGeom>
        </p:spPr>
        <p:txBody>
          <a:bodyPr wrap="square">
            <a:spAutoFit/>
          </a:bodyPr>
          <a:lstStyle/>
          <a:p>
            <a:pPr algn="r" fontAlgn="b"/>
            <a:r>
              <a:rPr lang="en-GB" sz="2800" dirty="0">
                <a:solidFill>
                  <a:srgbClr val="027BB6">
                    <a:alpha val="80000"/>
                  </a:srgbClr>
                </a:solidFill>
              </a:rPr>
              <a:t>7%</a:t>
            </a:r>
          </a:p>
          <a:p>
            <a:pPr algn="r" fontAlgn="b"/>
            <a:r>
              <a:rPr lang="en-GB" sz="1600" dirty="0">
                <a:solidFill>
                  <a:schemeClr val="tx1">
                    <a:lumMod val="75000"/>
                    <a:lumOff val="25000"/>
                  </a:schemeClr>
                </a:solidFill>
              </a:rPr>
              <a:t>Our vision for WFM is to have people drive maximum revenue and profitability gains.</a:t>
            </a:r>
            <a:endParaRPr lang="en-GB" sz="1600" dirty="0">
              <a:solidFill>
                <a:schemeClr val="tx1">
                  <a:lumMod val="75000"/>
                  <a:lumOff val="25000"/>
                </a:schemeClr>
              </a:solidFill>
              <a:latin typeface="Arial" panose="020B0604020202020204" pitchFamily="34" charset="0"/>
            </a:endParaRPr>
          </a:p>
        </p:txBody>
      </p:sp>
      <p:cxnSp>
        <p:nvCxnSpPr>
          <p:cNvPr id="20" name="Straight Connector 19">
            <a:extLst>
              <a:ext uri="{FF2B5EF4-FFF2-40B4-BE49-F238E27FC236}">
                <a16:creationId xmlns:a16="http://schemas.microsoft.com/office/drawing/2014/main" id="{0D98BF54-2A6D-5644-B471-D84FD4D3E9EB}"/>
              </a:ext>
            </a:extLst>
          </p:cNvPr>
          <p:cNvCxnSpPr>
            <a:cxnSpLocks/>
          </p:cNvCxnSpPr>
          <p:nvPr/>
        </p:nvCxnSpPr>
        <p:spPr>
          <a:xfrm>
            <a:off x="8126721" y="3472603"/>
            <a:ext cx="2515092"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1DFD74B-187C-D741-B55B-E17A06A80F25}"/>
              </a:ext>
            </a:extLst>
          </p:cNvPr>
          <p:cNvCxnSpPr>
            <a:cxnSpLocks/>
          </p:cNvCxnSpPr>
          <p:nvPr/>
        </p:nvCxnSpPr>
        <p:spPr>
          <a:xfrm>
            <a:off x="1828800" y="4777459"/>
            <a:ext cx="2593571"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22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8B02-8F79-5D48-A405-A024784B1289}"/>
              </a:ext>
            </a:extLst>
          </p:cNvPr>
          <p:cNvSpPr>
            <a:spLocks noGrp="1"/>
          </p:cNvSpPr>
          <p:nvPr>
            <p:ph type="title"/>
          </p:nvPr>
        </p:nvSpPr>
        <p:spPr>
          <a:xfrm>
            <a:off x="1014047" y="2370576"/>
            <a:ext cx="3463926" cy="1441306"/>
          </a:xfrm>
        </p:spPr>
        <p:txBody>
          <a:bodyPr anchor="ctr">
            <a:normAutofit fontScale="90000"/>
          </a:bodyPr>
          <a:lstStyle/>
          <a:p>
            <a:pPr algn="ctr"/>
            <a:r>
              <a:rPr lang="en-US" sz="5400" dirty="0"/>
              <a:t>Introduction</a:t>
            </a:r>
          </a:p>
        </p:txBody>
      </p:sp>
      <p:sp>
        <p:nvSpPr>
          <p:cNvPr id="7" name="Footer Placeholder 6">
            <a:extLst>
              <a:ext uri="{FF2B5EF4-FFF2-40B4-BE49-F238E27FC236}">
                <a16:creationId xmlns:a16="http://schemas.microsoft.com/office/drawing/2014/main" id="{47082328-E237-4C4A-A42D-716541ABED9C}"/>
              </a:ext>
            </a:extLst>
          </p:cNvPr>
          <p:cNvSpPr>
            <a:spLocks noGrp="1"/>
          </p:cNvSpPr>
          <p:nvPr>
            <p:ph type="ftr" sz="quarter" idx="11"/>
          </p:nvPr>
        </p:nvSpPr>
        <p:spPr/>
        <p:txBody>
          <a:bodyPr/>
          <a:lstStyle/>
          <a:p>
            <a:pPr algn="l"/>
            <a:r>
              <a:rPr lang="en-US" dirty="0"/>
              <a:t>© Brandon Hall Group 2021</a:t>
            </a:r>
          </a:p>
        </p:txBody>
      </p:sp>
      <p:sp>
        <p:nvSpPr>
          <p:cNvPr id="5" name="Slide Number Placeholder 4">
            <a:extLst>
              <a:ext uri="{FF2B5EF4-FFF2-40B4-BE49-F238E27FC236}">
                <a16:creationId xmlns:a16="http://schemas.microsoft.com/office/drawing/2014/main" id="{DC8EA25B-2767-4A4D-A63A-E8329383C3A3}"/>
              </a:ext>
            </a:extLst>
          </p:cNvPr>
          <p:cNvSpPr>
            <a:spLocks noGrp="1"/>
          </p:cNvSpPr>
          <p:nvPr>
            <p:ph type="sldNum" sz="quarter" idx="12"/>
          </p:nvPr>
        </p:nvSpPr>
        <p:spPr/>
        <p:txBody>
          <a:bodyPr/>
          <a:lstStyle/>
          <a:p>
            <a:fld id="{70615984-DE26-B24B-B048-45667392A3F4}" type="slidenum">
              <a:rPr lang="en-US" smtClean="0"/>
              <a:t>3</a:t>
            </a:fld>
            <a:endParaRPr lang="en-US" dirty="0"/>
          </a:p>
        </p:txBody>
      </p:sp>
      <p:sp>
        <p:nvSpPr>
          <p:cNvPr id="3" name="Content Placeholder 2">
            <a:extLst>
              <a:ext uri="{FF2B5EF4-FFF2-40B4-BE49-F238E27FC236}">
                <a16:creationId xmlns:a16="http://schemas.microsoft.com/office/drawing/2014/main" id="{B11CF8B3-99A5-9143-8097-780D4853B071}"/>
              </a:ext>
            </a:extLst>
          </p:cNvPr>
          <p:cNvSpPr>
            <a:spLocks noGrp="1"/>
          </p:cNvSpPr>
          <p:nvPr>
            <p:ph idx="4294967295"/>
          </p:nvPr>
        </p:nvSpPr>
        <p:spPr>
          <a:xfrm>
            <a:off x="6839410" y="1313817"/>
            <a:ext cx="4514390" cy="4561689"/>
          </a:xfrm>
        </p:spPr>
        <p:txBody>
          <a:bodyPr>
            <a:noAutofit/>
          </a:bodyPr>
          <a:lstStyle/>
          <a:p>
            <a:pPr marL="0" indent="0">
              <a:lnSpc>
                <a:spcPct val="100000"/>
              </a:lnSpc>
              <a:spcBef>
                <a:spcPts val="0"/>
              </a:spcBef>
              <a:spcAft>
                <a:spcPts val="600"/>
              </a:spcAft>
              <a:buNone/>
            </a:pPr>
            <a:r>
              <a:rPr lang="en-US" sz="2400" b="1" dirty="0">
                <a:solidFill>
                  <a:srgbClr val="027BB6"/>
                </a:solidFill>
                <a:latin typeface="+mn-lt"/>
              </a:rPr>
              <a:t>This presentation provides an overview of Brandon Hall Group’s </a:t>
            </a:r>
            <a:r>
              <a:rPr lang="en-GB" sz="2400" b="1" i="1" dirty="0">
                <a:solidFill>
                  <a:srgbClr val="027BB6"/>
                </a:solidFill>
                <a:latin typeface="+mn-lt"/>
              </a:rPr>
              <a:t>Workforce Management Maturity Study</a:t>
            </a:r>
            <a:r>
              <a:rPr lang="en-US" sz="2400" b="1" dirty="0">
                <a:solidFill>
                  <a:srgbClr val="027BB6"/>
                </a:solidFill>
                <a:latin typeface="+mn-lt"/>
              </a:rPr>
              <a:t>, conducted in 2020. </a:t>
            </a:r>
          </a:p>
          <a:p>
            <a:pPr marL="0" indent="0">
              <a:lnSpc>
                <a:spcPct val="100000"/>
              </a:lnSpc>
              <a:spcBef>
                <a:spcPts val="0"/>
              </a:spcBef>
              <a:spcAft>
                <a:spcPts val="600"/>
              </a:spcAft>
              <a:buNone/>
            </a:pPr>
            <a:endParaRPr lang="en-US" sz="2000" dirty="0"/>
          </a:p>
          <a:p>
            <a:pPr marL="0" indent="0">
              <a:lnSpc>
                <a:spcPct val="100000"/>
              </a:lnSpc>
              <a:spcBef>
                <a:spcPts val="0"/>
              </a:spcBef>
              <a:spcAft>
                <a:spcPts val="600"/>
              </a:spcAft>
              <a:buNone/>
            </a:pPr>
            <a:r>
              <a:rPr lang="en-US" sz="2000" dirty="0"/>
              <a:t>It includes a look at how organizations fall on the workforce management maturity curve and what they are doing to improve, as well as analysis and critical questions that organizations need to answer and our point of view on the research.</a:t>
            </a:r>
          </a:p>
        </p:txBody>
      </p:sp>
    </p:spTree>
    <p:extLst>
      <p:ext uri="{BB962C8B-B14F-4D97-AF65-F5344CB8AC3E}">
        <p14:creationId xmlns:p14="http://schemas.microsoft.com/office/powerpoint/2010/main" val="2524000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30</a:t>
            </a:fld>
            <a:endParaRPr lang="en-US" dirty="0"/>
          </a:p>
        </p:txBody>
      </p:sp>
      <p:sp>
        <p:nvSpPr>
          <p:cNvPr id="5" name="Footer Placeholder 4">
            <a:extLst>
              <a:ext uri="{FF2B5EF4-FFF2-40B4-BE49-F238E27FC236}">
                <a16:creationId xmlns:a16="http://schemas.microsoft.com/office/drawing/2014/main" id="{8E7FA6F3-6D90-C44B-9D28-0081B73E588F}"/>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A43C8AA7-7359-9844-AEE1-F11883520137}"/>
              </a:ext>
            </a:extLst>
          </p:cNvPr>
          <p:cNvSpPr>
            <a:spLocks noGrp="1"/>
          </p:cNvSpPr>
          <p:nvPr>
            <p:ph type="title"/>
          </p:nvPr>
        </p:nvSpPr>
        <p:spPr>
          <a:xfrm>
            <a:off x="838200" y="193962"/>
            <a:ext cx="10515600" cy="1380195"/>
          </a:xfrm>
        </p:spPr>
        <p:txBody>
          <a:bodyPr>
            <a:normAutofit/>
          </a:bodyPr>
          <a:lstStyle/>
          <a:p>
            <a:r>
              <a:rPr lang="en-GB" dirty="0"/>
              <a:t>Impact to WFM Maturity</a:t>
            </a: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BDAD3B90-6887-5744-9510-B251A2F5EFF4}"/>
              </a:ext>
            </a:extLst>
          </p:cNvPr>
          <p:cNvSpPr txBox="1"/>
          <p:nvPr/>
        </p:nvSpPr>
        <p:spPr>
          <a:xfrm>
            <a:off x="10738104" y="274989"/>
            <a:ext cx="1472184" cy="632205"/>
          </a:xfrm>
          <a:prstGeom prst="rect">
            <a:avLst/>
          </a:prstGeom>
          <a:solidFill>
            <a:srgbClr val="AEBC47"/>
          </a:solidFill>
        </p:spPr>
        <p:txBody>
          <a:bodyPr wrap="square" rtlCol="0" anchor="ctr">
            <a:noAutofit/>
          </a:bodyPr>
          <a:lstStyle/>
          <a:p>
            <a:pPr algn="ctr"/>
            <a:r>
              <a:rPr lang="en-US" sz="2000" dirty="0">
                <a:solidFill>
                  <a:schemeClr val="bg1"/>
                </a:solidFill>
              </a:rPr>
              <a:t>Small</a:t>
            </a:r>
          </a:p>
        </p:txBody>
      </p:sp>
      <p:sp>
        <p:nvSpPr>
          <p:cNvPr id="7" name="TextBox 6">
            <a:extLst>
              <a:ext uri="{FF2B5EF4-FFF2-40B4-BE49-F238E27FC236}">
                <a16:creationId xmlns:a16="http://schemas.microsoft.com/office/drawing/2014/main" id="{52D14974-DA5E-1F49-BA57-00172DC7C635}"/>
              </a:ext>
            </a:extLst>
          </p:cNvPr>
          <p:cNvSpPr txBox="1"/>
          <p:nvPr/>
        </p:nvSpPr>
        <p:spPr>
          <a:xfrm>
            <a:off x="4198369" y="6385022"/>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1-499 Employees</a:t>
            </a:r>
          </a:p>
        </p:txBody>
      </p:sp>
      <p:graphicFrame>
        <p:nvGraphicFramePr>
          <p:cNvPr id="8" name="Chart 7">
            <a:extLst>
              <a:ext uri="{FF2B5EF4-FFF2-40B4-BE49-F238E27FC236}">
                <a16:creationId xmlns:a16="http://schemas.microsoft.com/office/drawing/2014/main" id="{8C1835DF-D3C6-3943-9772-D5D109630D23}"/>
              </a:ext>
            </a:extLst>
          </p:cNvPr>
          <p:cNvGraphicFramePr/>
          <p:nvPr>
            <p:extLst>
              <p:ext uri="{D42A27DB-BD31-4B8C-83A1-F6EECF244321}">
                <p14:modId xmlns:p14="http://schemas.microsoft.com/office/powerpoint/2010/main" val="3723610180"/>
              </p:ext>
            </p:extLst>
          </p:nvPr>
        </p:nvGraphicFramePr>
        <p:xfrm>
          <a:off x="3873478" y="1495455"/>
          <a:ext cx="4673639" cy="461380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06C807FC-CC98-2344-B324-E35CEB731EF3}"/>
              </a:ext>
            </a:extLst>
          </p:cNvPr>
          <p:cNvSpPr txBox="1"/>
          <p:nvPr/>
        </p:nvSpPr>
        <p:spPr>
          <a:xfrm>
            <a:off x="4836690" y="2968247"/>
            <a:ext cx="2779591" cy="1569660"/>
          </a:xfrm>
          <a:prstGeom prst="rect">
            <a:avLst/>
          </a:prstGeom>
          <a:noFill/>
        </p:spPr>
        <p:txBody>
          <a:bodyPr wrap="square" rtlCol="0">
            <a:spAutoFit/>
          </a:bodyPr>
          <a:lstStyle/>
          <a:p>
            <a:pPr algn="ctr" fontAlgn="b"/>
            <a:r>
              <a:rPr lang="en-GB" b="1" dirty="0">
                <a:solidFill>
                  <a:schemeClr val="bg1">
                    <a:lumMod val="50000"/>
                  </a:schemeClr>
                </a:solidFill>
              </a:rPr>
              <a:t>Which best describes your vision for WFM in your organization?</a:t>
            </a:r>
          </a:p>
        </p:txBody>
      </p:sp>
      <p:sp>
        <p:nvSpPr>
          <p:cNvPr id="12" name="Rectangle 11">
            <a:extLst>
              <a:ext uri="{FF2B5EF4-FFF2-40B4-BE49-F238E27FC236}">
                <a16:creationId xmlns:a16="http://schemas.microsoft.com/office/drawing/2014/main" id="{F0449C80-A685-8240-805B-5BFF873D6B36}"/>
              </a:ext>
            </a:extLst>
          </p:cNvPr>
          <p:cNvSpPr/>
          <p:nvPr/>
        </p:nvSpPr>
        <p:spPr>
          <a:xfrm>
            <a:off x="826625" y="1442445"/>
            <a:ext cx="3046852" cy="769441"/>
          </a:xfrm>
          <a:prstGeom prst="rect">
            <a:avLst/>
          </a:prstGeom>
        </p:spPr>
        <p:txBody>
          <a:bodyPr wrap="square">
            <a:spAutoFit/>
          </a:bodyPr>
          <a:lstStyle/>
          <a:p>
            <a:pPr fontAlgn="b"/>
            <a:r>
              <a:rPr lang="en-GB" sz="2800" dirty="0">
                <a:solidFill>
                  <a:srgbClr val="027BB6">
                    <a:alpha val="25000"/>
                  </a:srgbClr>
                </a:solidFill>
              </a:rPr>
              <a:t>26%</a:t>
            </a:r>
          </a:p>
          <a:p>
            <a:pPr fontAlgn="b"/>
            <a:r>
              <a:rPr lang="en-GB" sz="1600" dirty="0">
                <a:solidFill>
                  <a:schemeClr val="tx1">
                    <a:lumMod val="75000"/>
                    <a:lumOff val="25000"/>
                  </a:schemeClr>
                </a:solidFill>
              </a:rPr>
              <a:t>We don’t have a vision for WFM</a:t>
            </a:r>
            <a:endParaRPr lang="en-GB" sz="1600" dirty="0">
              <a:solidFill>
                <a:schemeClr val="tx1">
                  <a:lumMod val="75000"/>
                  <a:lumOff val="25000"/>
                </a:schemeClr>
              </a:solidFill>
              <a:latin typeface="Arial" panose="020B0604020202020204" pitchFamily="34" charset="0"/>
            </a:endParaRPr>
          </a:p>
        </p:txBody>
      </p:sp>
      <p:cxnSp>
        <p:nvCxnSpPr>
          <p:cNvPr id="13" name="Straight Connector 12">
            <a:extLst>
              <a:ext uri="{FF2B5EF4-FFF2-40B4-BE49-F238E27FC236}">
                <a16:creationId xmlns:a16="http://schemas.microsoft.com/office/drawing/2014/main" id="{C7304545-3F91-A342-9905-61448360A692}"/>
              </a:ext>
            </a:extLst>
          </p:cNvPr>
          <p:cNvCxnSpPr>
            <a:cxnSpLocks/>
          </p:cNvCxnSpPr>
          <p:nvPr/>
        </p:nvCxnSpPr>
        <p:spPr>
          <a:xfrm>
            <a:off x="1645920" y="1783365"/>
            <a:ext cx="4161322"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9022C51-5670-BE45-AB67-5AEECC00C7A5}"/>
              </a:ext>
            </a:extLst>
          </p:cNvPr>
          <p:cNvSpPr/>
          <p:nvPr/>
        </p:nvSpPr>
        <p:spPr>
          <a:xfrm>
            <a:off x="826625" y="4439954"/>
            <a:ext cx="2907169" cy="1261884"/>
          </a:xfrm>
          <a:prstGeom prst="rect">
            <a:avLst/>
          </a:prstGeom>
        </p:spPr>
        <p:txBody>
          <a:bodyPr wrap="square">
            <a:spAutoFit/>
          </a:bodyPr>
          <a:lstStyle/>
          <a:p>
            <a:pPr fontAlgn="b"/>
            <a:r>
              <a:rPr lang="en-GB" sz="2800" dirty="0">
                <a:solidFill>
                  <a:srgbClr val="027BB6">
                    <a:alpha val="40000"/>
                  </a:srgbClr>
                </a:solidFill>
              </a:rPr>
              <a:t>28%</a:t>
            </a:r>
          </a:p>
          <a:p>
            <a:pPr fontAlgn="b"/>
            <a:r>
              <a:rPr lang="en-GB" sz="1600" dirty="0">
                <a:solidFill>
                  <a:schemeClr val="tx1">
                    <a:lumMod val="75000"/>
                    <a:lumOff val="25000"/>
                  </a:schemeClr>
                </a:solidFill>
              </a:rPr>
              <a:t>Our vision for WFM is to make sure everyone comes to work and is highly productive.</a:t>
            </a:r>
            <a:endParaRPr lang="en-GB" sz="1600" dirty="0">
              <a:solidFill>
                <a:schemeClr val="tx1">
                  <a:lumMod val="75000"/>
                  <a:lumOff val="25000"/>
                </a:schemeClr>
              </a:solidFill>
              <a:latin typeface="Arial" panose="020B0604020202020204" pitchFamily="34" charset="0"/>
            </a:endParaRPr>
          </a:p>
        </p:txBody>
      </p:sp>
      <p:cxnSp>
        <p:nvCxnSpPr>
          <p:cNvPr id="15" name="Straight Connector 14">
            <a:extLst>
              <a:ext uri="{FF2B5EF4-FFF2-40B4-BE49-F238E27FC236}">
                <a16:creationId xmlns:a16="http://schemas.microsoft.com/office/drawing/2014/main" id="{6325F797-D5A5-274D-A960-D10B3BB5CF96}"/>
              </a:ext>
            </a:extLst>
          </p:cNvPr>
          <p:cNvCxnSpPr>
            <a:cxnSpLocks/>
          </p:cNvCxnSpPr>
          <p:nvPr/>
        </p:nvCxnSpPr>
        <p:spPr>
          <a:xfrm>
            <a:off x="6453809" y="1783365"/>
            <a:ext cx="4188004"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B697EDE-0A74-F146-A504-C822CBAB7D32}"/>
              </a:ext>
            </a:extLst>
          </p:cNvPr>
          <p:cNvSpPr/>
          <p:nvPr/>
        </p:nvSpPr>
        <p:spPr>
          <a:xfrm>
            <a:off x="8126721" y="1442445"/>
            <a:ext cx="3433011" cy="1261884"/>
          </a:xfrm>
          <a:prstGeom prst="rect">
            <a:avLst/>
          </a:prstGeom>
        </p:spPr>
        <p:txBody>
          <a:bodyPr wrap="square">
            <a:spAutoFit/>
          </a:bodyPr>
          <a:lstStyle/>
          <a:p>
            <a:pPr algn="r" fontAlgn="b"/>
            <a:r>
              <a:rPr lang="en-GB" sz="2800" dirty="0">
                <a:solidFill>
                  <a:srgbClr val="027BB6">
                    <a:alpha val="85000"/>
                  </a:srgbClr>
                </a:solidFill>
              </a:rPr>
              <a:t>9%</a:t>
            </a:r>
          </a:p>
          <a:p>
            <a:pPr algn="r" fontAlgn="b"/>
            <a:r>
              <a:rPr lang="en-GB" sz="1600" dirty="0">
                <a:solidFill>
                  <a:schemeClr val="tx1">
                    <a:lumMod val="75000"/>
                    <a:lumOff val="25000"/>
                  </a:schemeClr>
                </a:solidFill>
              </a:rPr>
              <a:t>Our vision for WFM is to improve the employee experience and strengthen our Employee Value Proposition.</a:t>
            </a:r>
            <a:endParaRPr lang="en-GB" sz="1600" dirty="0">
              <a:solidFill>
                <a:schemeClr val="tx1">
                  <a:lumMod val="75000"/>
                  <a:lumOff val="25000"/>
                </a:schemeClr>
              </a:solidFill>
              <a:latin typeface="Arial" panose="020B0604020202020204" pitchFamily="34" charset="0"/>
            </a:endParaRPr>
          </a:p>
        </p:txBody>
      </p:sp>
      <p:sp>
        <p:nvSpPr>
          <p:cNvPr id="17" name="Rectangle 16">
            <a:extLst>
              <a:ext uri="{FF2B5EF4-FFF2-40B4-BE49-F238E27FC236}">
                <a16:creationId xmlns:a16="http://schemas.microsoft.com/office/drawing/2014/main" id="{57CD9E8D-E2F9-4D48-8A3A-DC5A075553AA}"/>
              </a:ext>
            </a:extLst>
          </p:cNvPr>
          <p:cNvSpPr/>
          <p:nvPr/>
        </p:nvSpPr>
        <p:spPr>
          <a:xfrm>
            <a:off x="8626414" y="4439954"/>
            <a:ext cx="2933318" cy="1508105"/>
          </a:xfrm>
          <a:prstGeom prst="rect">
            <a:avLst/>
          </a:prstGeom>
        </p:spPr>
        <p:txBody>
          <a:bodyPr wrap="square">
            <a:spAutoFit/>
          </a:bodyPr>
          <a:lstStyle/>
          <a:p>
            <a:pPr algn="r" fontAlgn="b"/>
            <a:r>
              <a:rPr lang="en-GB" sz="2800" dirty="0">
                <a:solidFill>
                  <a:srgbClr val="027BB6">
                    <a:alpha val="60000"/>
                  </a:srgbClr>
                </a:solidFill>
              </a:rPr>
              <a:t>33%</a:t>
            </a:r>
          </a:p>
          <a:p>
            <a:pPr algn="r" fontAlgn="b"/>
            <a:r>
              <a:rPr lang="en-GB" sz="1600" dirty="0">
                <a:solidFill>
                  <a:schemeClr val="tx1">
                    <a:lumMod val="75000"/>
                    <a:lumOff val="25000"/>
                  </a:schemeClr>
                </a:solidFill>
              </a:rPr>
              <a:t>Our vision for WFM is to make sure we have the right talent in the right place to meet our business objectives.</a:t>
            </a:r>
            <a:endParaRPr lang="en-GB" sz="1600" dirty="0">
              <a:solidFill>
                <a:schemeClr val="tx1">
                  <a:lumMod val="75000"/>
                  <a:lumOff val="25000"/>
                </a:schemeClr>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B5642FBB-8A5E-4B4E-A7D5-D13A6FC318A9}"/>
              </a:ext>
            </a:extLst>
          </p:cNvPr>
          <p:cNvCxnSpPr>
            <a:cxnSpLocks/>
          </p:cNvCxnSpPr>
          <p:nvPr/>
        </p:nvCxnSpPr>
        <p:spPr>
          <a:xfrm>
            <a:off x="7996844" y="4811656"/>
            <a:ext cx="2627808"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E57505F-D641-FB45-AB22-C35C32A9B07B}"/>
              </a:ext>
            </a:extLst>
          </p:cNvPr>
          <p:cNvSpPr/>
          <p:nvPr/>
        </p:nvSpPr>
        <p:spPr>
          <a:xfrm>
            <a:off x="8404667" y="3084859"/>
            <a:ext cx="3155065" cy="1261884"/>
          </a:xfrm>
          <a:prstGeom prst="rect">
            <a:avLst/>
          </a:prstGeom>
        </p:spPr>
        <p:txBody>
          <a:bodyPr wrap="square">
            <a:spAutoFit/>
          </a:bodyPr>
          <a:lstStyle/>
          <a:p>
            <a:pPr algn="r" fontAlgn="b"/>
            <a:r>
              <a:rPr lang="en-GB" sz="2800" dirty="0">
                <a:solidFill>
                  <a:srgbClr val="027BB6">
                    <a:alpha val="80000"/>
                  </a:srgbClr>
                </a:solidFill>
              </a:rPr>
              <a:t>5%</a:t>
            </a:r>
          </a:p>
          <a:p>
            <a:pPr algn="r" fontAlgn="b"/>
            <a:r>
              <a:rPr lang="en-GB" sz="1600" dirty="0">
                <a:solidFill>
                  <a:schemeClr val="tx1">
                    <a:lumMod val="75000"/>
                    <a:lumOff val="25000"/>
                  </a:schemeClr>
                </a:solidFill>
              </a:rPr>
              <a:t>Our vision for WFM is to have people drive maximum revenue and profitability gains.</a:t>
            </a:r>
            <a:endParaRPr lang="en-GB" sz="1600" dirty="0">
              <a:solidFill>
                <a:schemeClr val="tx1">
                  <a:lumMod val="75000"/>
                  <a:lumOff val="25000"/>
                </a:schemeClr>
              </a:solidFill>
              <a:latin typeface="Arial" panose="020B0604020202020204" pitchFamily="34" charset="0"/>
            </a:endParaRPr>
          </a:p>
        </p:txBody>
      </p:sp>
      <p:cxnSp>
        <p:nvCxnSpPr>
          <p:cNvPr id="21" name="Straight Connector 20">
            <a:extLst>
              <a:ext uri="{FF2B5EF4-FFF2-40B4-BE49-F238E27FC236}">
                <a16:creationId xmlns:a16="http://schemas.microsoft.com/office/drawing/2014/main" id="{5CEC1E76-761B-C747-A6B4-DA8EB528EA35}"/>
              </a:ext>
            </a:extLst>
          </p:cNvPr>
          <p:cNvCxnSpPr>
            <a:cxnSpLocks/>
          </p:cNvCxnSpPr>
          <p:nvPr/>
        </p:nvCxnSpPr>
        <p:spPr>
          <a:xfrm>
            <a:off x="1828800" y="4777459"/>
            <a:ext cx="2593571"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6A34249-B859-C041-AF89-0DCED35264CA}"/>
              </a:ext>
            </a:extLst>
          </p:cNvPr>
          <p:cNvGrpSpPr/>
          <p:nvPr/>
        </p:nvGrpSpPr>
        <p:grpSpPr>
          <a:xfrm>
            <a:off x="7498080" y="2231311"/>
            <a:ext cx="3143733" cy="1241292"/>
            <a:chOff x="7498080" y="2231311"/>
            <a:chExt cx="3143733" cy="1241292"/>
          </a:xfrm>
        </p:grpSpPr>
        <p:cxnSp>
          <p:nvCxnSpPr>
            <p:cNvPr id="20" name="Straight Connector 19">
              <a:extLst>
                <a:ext uri="{FF2B5EF4-FFF2-40B4-BE49-F238E27FC236}">
                  <a16:creationId xmlns:a16="http://schemas.microsoft.com/office/drawing/2014/main" id="{97510BB9-34AA-5D47-B095-1E4462F65846}"/>
                </a:ext>
              </a:extLst>
            </p:cNvPr>
            <p:cNvCxnSpPr>
              <a:cxnSpLocks/>
            </p:cNvCxnSpPr>
            <p:nvPr/>
          </p:nvCxnSpPr>
          <p:spPr>
            <a:xfrm>
              <a:off x="7498080" y="3472603"/>
              <a:ext cx="3143733"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360E14-EC49-D140-B04F-605C914DACA9}"/>
                </a:ext>
              </a:extLst>
            </p:cNvPr>
            <p:cNvCxnSpPr>
              <a:cxnSpLocks/>
            </p:cNvCxnSpPr>
            <p:nvPr/>
          </p:nvCxnSpPr>
          <p:spPr>
            <a:xfrm>
              <a:off x="7512594" y="2231311"/>
              <a:ext cx="0" cy="1241292"/>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184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907FB6-512C-4546-9BD0-4BCF36E94037}"/>
              </a:ext>
            </a:extLst>
          </p:cNvPr>
          <p:cNvSpPr>
            <a:spLocks noGrp="1"/>
          </p:cNvSpPr>
          <p:nvPr>
            <p:ph type="title"/>
          </p:nvPr>
        </p:nvSpPr>
        <p:spPr/>
        <p:txBody>
          <a:bodyPr>
            <a:normAutofit/>
          </a:bodyPr>
          <a:lstStyle/>
          <a:p>
            <a:r>
              <a:rPr lang="en-US" sz="3600" dirty="0"/>
              <a:t>Critical Questions</a:t>
            </a:r>
          </a:p>
        </p:txBody>
      </p:sp>
      <p:sp>
        <p:nvSpPr>
          <p:cNvPr id="4" name="Footer Placeholder 3">
            <a:extLst>
              <a:ext uri="{FF2B5EF4-FFF2-40B4-BE49-F238E27FC236}">
                <a16:creationId xmlns:a16="http://schemas.microsoft.com/office/drawing/2014/main" id="{CE3D91C3-06C9-FA4E-AC9C-F8144FDA19BA}"/>
              </a:ext>
            </a:extLst>
          </p:cNvPr>
          <p:cNvSpPr>
            <a:spLocks noGrp="1"/>
          </p:cNvSpPr>
          <p:nvPr>
            <p:ph type="ftr" sz="quarter" idx="11"/>
          </p:nvPr>
        </p:nvSpPr>
        <p:spPr/>
        <p:txBody>
          <a:bodyPr/>
          <a:lstStyle/>
          <a:p>
            <a:pPr algn="l"/>
            <a:r>
              <a:rPr lang="en-US" dirty="0"/>
              <a:t>© Brandon Hall Group 2021</a:t>
            </a:r>
          </a:p>
        </p:txBody>
      </p:sp>
      <p:sp>
        <p:nvSpPr>
          <p:cNvPr id="2" name="Slide Number Placeholder 1">
            <a:extLst>
              <a:ext uri="{FF2B5EF4-FFF2-40B4-BE49-F238E27FC236}">
                <a16:creationId xmlns:a16="http://schemas.microsoft.com/office/drawing/2014/main" id="{B2CCD76B-FA67-4F15-ABB1-F76D8EC8EBF4}"/>
              </a:ext>
            </a:extLst>
          </p:cNvPr>
          <p:cNvSpPr>
            <a:spLocks noGrp="1"/>
          </p:cNvSpPr>
          <p:nvPr>
            <p:ph type="sldNum" sz="quarter" idx="12"/>
          </p:nvPr>
        </p:nvSpPr>
        <p:spPr/>
        <p:txBody>
          <a:bodyPr/>
          <a:lstStyle/>
          <a:p>
            <a:fld id="{15EE09D5-3188-8E4F-BB68-B726B0193435}" type="slidenum">
              <a:rPr lang="en-US" smtClean="0"/>
              <a:t>31</a:t>
            </a:fld>
            <a:endParaRPr lang="en-US" dirty="0"/>
          </a:p>
        </p:txBody>
      </p:sp>
      <p:sp>
        <p:nvSpPr>
          <p:cNvPr id="6" name="Content Placeholder 5">
            <a:extLst>
              <a:ext uri="{FF2B5EF4-FFF2-40B4-BE49-F238E27FC236}">
                <a16:creationId xmlns:a16="http://schemas.microsoft.com/office/drawing/2014/main" id="{28F164F1-9CB1-4FC4-8EE7-72EAE5C614F5}"/>
              </a:ext>
            </a:extLst>
          </p:cNvPr>
          <p:cNvSpPr>
            <a:spLocks noGrp="1"/>
          </p:cNvSpPr>
          <p:nvPr>
            <p:ph idx="4294967295"/>
          </p:nvPr>
        </p:nvSpPr>
        <p:spPr>
          <a:xfrm>
            <a:off x="838200" y="1066992"/>
            <a:ext cx="6134100" cy="5604669"/>
          </a:xfrm>
        </p:spPr>
        <p:txBody>
          <a:bodyPr>
            <a:normAutofit/>
          </a:bodyPr>
          <a:lstStyle/>
          <a:p>
            <a:pPr marL="0" indent="0">
              <a:lnSpc>
                <a:spcPct val="100000"/>
              </a:lnSpc>
              <a:spcBef>
                <a:spcPts val="0"/>
              </a:spcBef>
              <a:spcAft>
                <a:spcPts val="1200"/>
              </a:spcAft>
              <a:buNone/>
            </a:pPr>
            <a:r>
              <a:rPr lang="en-US" sz="2200" dirty="0"/>
              <a:t>As organizations consider their Workforce Management strategy, they must answer several critical questions, including:</a:t>
            </a:r>
          </a:p>
          <a:p>
            <a:pPr marL="320040" indent="-320040">
              <a:lnSpc>
                <a:spcPct val="100000"/>
              </a:lnSpc>
              <a:spcBef>
                <a:spcPts val="0"/>
              </a:spcBef>
              <a:spcAft>
                <a:spcPts val="1200"/>
              </a:spcAft>
              <a:buClr>
                <a:srgbClr val="027BB6"/>
              </a:buClr>
              <a:buSzPct val="89000"/>
              <a:buFont typeface="Wingdings" pitchFamily="2" charset="2"/>
              <a:buChar char="q"/>
            </a:pPr>
            <a:r>
              <a:rPr lang="en-US" sz="2000" dirty="0"/>
              <a:t>What are the most important elements of your WFM strategy?</a:t>
            </a:r>
          </a:p>
          <a:p>
            <a:pPr marL="320040" indent="-320040">
              <a:lnSpc>
                <a:spcPct val="100000"/>
              </a:lnSpc>
              <a:spcBef>
                <a:spcPts val="0"/>
              </a:spcBef>
              <a:spcAft>
                <a:spcPts val="1200"/>
              </a:spcAft>
              <a:buClr>
                <a:srgbClr val="027BB6"/>
              </a:buClr>
              <a:buSzPct val="89000"/>
              <a:buFont typeface="Wingdings" pitchFamily="2" charset="2"/>
              <a:buChar char="q"/>
            </a:pPr>
            <a:r>
              <a:rPr lang="en-GB" sz="2000" dirty="0"/>
              <a:t>What role does executive management play in WFM strategy?</a:t>
            </a:r>
          </a:p>
          <a:p>
            <a:pPr marL="320040" indent="-320040">
              <a:lnSpc>
                <a:spcPct val="100000"/>
              </a:lnSpc>
              <a:spcBef>
                <a:spcPts val="0"/>
              </a:spcBef>
              <a:spcAft>
                <a:spcPts val="1200"/>
              </a:spcAft>
              <a:buClr>
                <a:srgbClr val="027BB6"/>
              </a:buClr>
              <a:buSzPct val="89000"/>
              <a:buFont typeface="Wingdings" pitchFamily="2" charset="2"/>
              <a:buChar char="q"/>
            </a:pPr>
            <a:r>
              <a:rPr lang="en-US" sz="2200" dirty="0"/>
              <a:t>Who is accountable for the success of WFM in your organization?</a:t>
            </a:r>
          </a:p>
          <a:p>
            <a:pPr marL="320040" indent="-320040">
              <a:lnSpc>
                <a:spcPct val="100000"/>
              </a:lnSpc>
              <a:spcBef>
                <a:spcPts val="0"/>
              </a:spcBef>
              <a:spcAft>
                <a:spcPts val="1200"/>
              </a:spcAft>
              <a:buClr>
                <a:srgbClr val="027BB6"/>
              </a:buClr>
              <a:buSzPct val="89000"/>
              <a:buFont typeface="Wingdings" pitchFamily="2" charset="2"/>
              <a:buChar char="q"/>
            </a:pPr>
            <a:r>
              <a:rPr lang="en-US" sz="2200" dirty="0"/>
              <a:t>What are the key metrics and data that should be collected and analyzed for successful WFM?</a:t>
            </a:r>
          </a:p>
          <a:p>
            <a:pPr marL="320040" indent="-320040">
              <a:lnSpc>
                <a:spcPct val="100000"/>
              </a:lnSpc>
              <a:spcBef>
                <a:spcPts val="0"/>
              </a:spcBef>
              <a:spcAft>
                <a:spcPts val="1200"/>
              </a:spcAft>
              <a:buClr>
                <a:srgbClr val="027BB6"/>
              </a:buClr>
              <a:buSzPct val="89000"/>
              <a:buFont typeface="Wingdings" pitchFamily="2" charset="2"/>
              <a:buChar char="q"/>
            </a:pPr>
            <a:r>
              <a:rPr lang="en-US" sz="2200" dirty="0"/>
              <a:t>What is the type of team that will work best for managing your workforce strategy?</a:t>
            </a:r>
          </a:p>
        </p:txBody>
      </p:sp>
    </p:spTree>
    <p:extLst>
      <p:ext uri="{BB962C8B-B14F-4D97-AF65-F5344CB8AC3E}">
        <p14:creationId xmlns:p14="http://schemas.microsoft.com/office/powerpoint/2010/main" val="3919055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754EF0F5-E128-9641-998D-4379230305FF}"/>
              </a:ext>
            </a:extLst>
          </p:cNvPr>
          <p:cNvSpPr/>
          <p:nvPr/>
        </p:nvSpPr>
        <p:spPr>
          <a:xfrm>
            <a:off x="6038850" y="1449533"/>
            <a:ext cx="1049483" cy="1049483"/>
          </a:xfrm>
          <a:prstGeom prst="ellipse">
            <a:avLst/>
          </a:prstGeom>
          <a:solidFill>
            <a:srgbClr val="EABC47">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bIns="0" rtlCol="0" anchor="t"/>
          <a:lstStyle/>
          <a:p>
            <a:r>
              <a:rPr lang="en-US" sz="4800" b="1" dirty="0">
                <a:solidFill>
                  <a:srgbClr val="073763"/>
                </a:solidFill>
              </a:rPr>
              <a:t>2</a:t>
            </a:r>
          </a:p>
        </p:txBody>
      </p:sp>
      <p:sp>
        <p:nvSpPr>
          <p:cNvPr id="9" name="Oval 8">
            <a:extLst>
              <a:ext uri="{FF2B5EF4-FFF2-40B4-BE49-F238E27FC236}">
                <a16:creationId xmlns:a16="http://schemas.microsoft.com/office/drawing/2014/main" id="{4E4C5869-2D60-C240-9F45-1C08BB537710}"/>
              </a:ext>
            </a:extLst>
          </p:cNvPr>
          <p:cNvSpPr/>
          <p:nvPr/>
        </p:nvSpPr>
        <p:spPr>
          <a:xfrm>
            <a:off x="590550" y="1449533"/>
            <a:ext cx="1049483" cy="1049483"/>
          </a:xfrm>
          <a:prstGeom prst="ellipse">
            <a:avLst/>
          </a:prstGeom>
          <a:solidFill>
            <a:srgbClr val="A5B83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bIns="0" rtlCol="0" anchor="t"/>
          <a:lstStyle/>
          <a:p>
            <a:r>
              <a:rPr lang="en-US" sz="4800" b="1" dirty="0">
                <a:solidFill>
                  <a:srgbClr val="073763"/>
                </a:solidFill>
              </a:rPr>
              <a:t>1</a:t>
            </a:r>
          </a:p>
        </p:txBody>
      </p:sp>
      <p:sp>
        <p:nvSpPr>
          <p:cNvPr id="5" name="Title 4">
            <a:extLst>
              <a:ext uri="{FF2B5EF4-FFF2-40B4-BE49-F238E27FC236}">
                <a16:creationId xmlns:a16="http://schemas.microsoft.com/office/drawing/2014/main" id="{C9907FB6-512C-4546-9BD0-4BCF36E94037}"/>
              </a:ext>
            </a:extLst>
          </p:cNvPr>
          <p:cNvSpPr>
            <a:spLocks noGrp="1"/>
          </p:cNvSpPr>
          <p:nvPr>
            <p:ph type="title"/>
          </p:nvPr>
        </p:nvSpPr>
        <p:spPr/>
        <p:txBody>
          <a:bodyPr/>
          <a:lstStyle/>
          <a:p>
            <a:r>
              <a:rPr lang="en-US" dirty="0"/>
              <a:t>Brandon Hall Group Point of View</a:t>
            </a:r>
          </a:p>
        </p:txBody>
      </p:sp>
      <p:sp>
        <p:nvSpPr>
          <p:cNvPr id="2" name="Slide Number Placeholder 1">
            <a:extLst>
              <a:ext uri="{FF2B5EF4-FFF2-40B4-BE49-F238E27FC236}">
                <a16:creationId xmlns:a16="http://schemas.microsoft.com/office/drawing/2014/main" id="{B2CCD76B-FA67-4F15-ABB1-F76D8EC8EBF4}"/>
              </a:ext>
            </a:extLst>
          </p:cNvPr>
          <p:cNvSpPr>
            <a:spLocks noGrp="1"/>
          </p:cNvSpPr>
          <p:nvPr>
            <p:ph type="sldNum" sz="quarter" idx="12"/>
          </p:nvPr>
        </p:nvSpPr>
        <p:spPr/>
        <p:txBody>
          <a:bodyPr/>
          <a:lstStyle/>
          <a:p>
            <a:fld id="{15EE09D5-3188-8E4F-BB68-B726B0193435}" type="slidenum">
              <a:rPr lang="en-US" smtClean="0"/>
              <a:t>32</a:t>
            </a:fld>
            <a:endParaRPr lang="en-US" dirty="0"/>
          </a:p>
        </p:txBody>
      </p:sp>
      <p:sp>
        <p:nvSpPr>
          <p:cNvPr id="6" name="Content Placeholder 5">
            <a:extLst>
              <a:ext uri="{FF2B5EF4-FFF2-40B4-BE49-F238E27FC236}">
                <a16:creationId xmlns:a16="http://schemas.microsoft.com/office/drawing/2014/main" id="{28F164F1-9CB1-4FC4-8EE7-72EAE5C614F5}"/>
              </a:ext>
            </a:extLst>
          </p:cNvPr>
          <p:cNvSpPr>
            <a:spLocks noGrp="1"/>
          </p:cNvSpPr>
          <p:nvPr>
            <p:ph idx="4294967295"/>
          </p:nvPr>
        </p:nvSpPr>
        <p:spPr>
          <a:xfrm>
            <a:off x="819150" y="1619322"/>
            <a:ext cx="4838700" cy="4463969"/>
          </a:xfrm>
        </p:spPr>
        <p:txBody>
          <a:bodyPr numCol="1" spcCol="914400">
            <a:noAutofit/>
          </a:bodyPr>
          <a:lstStyle/>
          <a:p>
            <a:pPr marL="457200" lvl="1" indent="0">
              <a:lnSpc>
                <a:spcPct val="100000"/>
              </a:lnSpc>
              <a:spcBef>
                <a:spcPts val="0"/>
              </a:spcBef>
              <a:spcAft>
                <a:spcPts val="400"/>
              </a:spcAft>
              <a:buNone/>
            </a:pPr>
            <a:r>
              <a:rPr lang="en-GB" sz="1600" b="1" dirty="0">
                <a:solidFill>
                  <a:srgbClr val="027BB6"/>
                </a:solidFill>
                <a:latin typeface="+mn-lt"/>
              </a:rPr>
              <a:t>There is more to WFM than reducing risk — think five years ahead.</a:t>
            </a:r>
            <a:endParaRPr lang="en-US" sz="1600" b="1" dirty="0">
              <a:solidFill>
                <a:srgbClr val="027BB6"/>
              </a:solidFill>
              <a:latin typeface="+mn-lt"/>
            </a:endParaRPr>
          </a:p>
          <a:p>
            <a:pPr lvl="1">
              <a:lnSpc>
                <a:spcPct val="100000"/>
              </a:lnSpc>
              <a:spcBef>
                <a:spcPts val="0"/>
              </a:spcBef>
              <a:spcAft>
                <a:spcPts val="400"/>
              </a:spcAft>
            </a:pPr>
            <a:r>
              <a:rPr lang="en-GB" sz="1600" dirty="0"/>
              <a:t>There is no doubt that reducing risk and ensuring regulatory compliance are important, but that is not a long-term strategy for success in WFM management. Improving productivity and the employee experience, and aligning workforce goals with business goals, are the ultimate guards against future volatility or other directional changes.</a:t>
            </a:r>
            <a:endParaRPr lang="en-US" sz="1600" dirty="0"/>
          </a:p>
        </p:txBody>
      </p:sp>
      <p:sp>
        <p:nvSpPr>
          <p:cNvPr id="4" name="Footer Placeholder 3">
            <a:extLst>
              <a:ext uri="{FF2B5EF4-FFF2-40B4-BE49-F238E27FC236}">
                <a16:creationId xmlns:a16="http://schemas.microsoft.com/office/drawing/2014/main" id="{3831DA93-D1AA-0247-A5EF-52CEF5348C34}"/>
              </a:ext>
            </a:extLst>
          </p:cNvPr>
          <p:cNvSpPr>
            <a:spLocks noGrp="1"/>
          </p:cNvSpPr>
          <p:nvPr>
            <p:ph type="ftr" sz="quarter" idx="11"/>
          </p:nvPr>
        </p:nvSpPr>
        <p:spPr/>
        <p:txBody>
          <a:bodyPr/>
          <a:lstStyle/>
          <a:p>
            <a:pPr algn="l"/>
            <a:r>
              <a:rPr lang="en-US" dirty="0"/>
              <a:t>© Brandon Hall Group 2021</a:t>
            </a:r>
          </a:p>
        </p:txBody>
      </p:sp>
      <p:sp>
        <p:nvSpPr>
          <p:cNvPr id="7" name="Rectangle 6">
            <a:extLst>
              <a:ext uri="{FF2B5EF4-FFF2-40B4-BE49-F238E27FC236}">
                <a16:creationId xmlns:a16="http://schemas.microsoft.com/office/drawing/2014/main" id="{608C14D5-7CD1-E64B-B63D-C2FF4A83285B}"/>
              </a:ext>
            </a:extLst>
          </p:cNvPr>
          <p:cNvSpPr/>
          <p:nvPr/>
        </p:nvSpPr>
        <p:spPr>
          <a:xfrm>
            <a:off x="838200" y="829110"/>
            <a:ext cx="9220200" cy="461665"/>
          </a:xfrm>
          <a:prstGeom prst="rect">
            <a:avLst/>
          </a:prstGeom>
        </p:spPr>
        <p:txBody>
          <a:bodyPr wrap="square">
            <a:spAutoFit/>
          </a:bodyPr>
          <a:lstStyle/>
          <a:p>
            <a:r>
              <a:rPr lang="en-US" b="1" dirty="0">
                <a:solidFill>
                  <a:srgbClr val="027BB6"/>
                </a:solidFill>
              </a:rPr>
              <a:t>Five High-Level Strategies to Improve WFM Maturity</a:t>
            </a:r>
          </a:p>
        </p:txBody>
      </p:sp>
      <p:sp>
        <p:nvSpPr>
          <p:cNvPr id="8" name="Rectangle 7">
            <a:extLst>
              <a:ext uri="{FF2B5EF4-FFF2-40B4-BE49-F238E27FC236}">
                <a16:creationId xmlns:a16="http://schemas.microsoft.com/office/drawing/2014/main" id="{EA2A50E0-0D84-7E4A-AF06-4DA77C90FDCD}"/>
              </a:ext>
            </a:extLst>
          </p:cNvPr>
          <p:cNvSpPr/>
          <p:nvPr/>
        </p:nvSpPr>
        <p:spPr>
          <a:xfrm>
            <a:off x="6096000" y="1618555"/>
            <a:ext cx="5638800" cy="3149580"/>
          </a:xfrm>
          <a:prstGeom prst="rect">
            <a:avLst/>
          </a:prstGeom>
        </p:spPr>
        <p:txBody>
          <a:bodyPr wrap="square">
            <a:spAutoFit/>
          </a:bodyPr>
          <a:lstStyle/>
          <a:p>
            <a:pPr lvl="1">
              <a:spcAft>
                <a:spcPts val="400"/>
              </a:spcAft>
            </a:pPr>
            <a:r>
              <a:rPr lang="en-US" sz="1600" b="1" dirty="0">
                <a:solidFill>
                  <a:srgbClr val="027BB6"/>
                </a:solidFill>
              </a:rPr>
              <a:t>Workforce Management is a collaborative effort, not an HR activity.</a:t>
            </a:r>
          </a:p>
          <a:p>
            <a:pPr marL="895335" lvl="1" indent="-285750">
              <a:spcAft>
                <a:spcPts val="400"/>
              </a:spcAft>
              <a:buFont typeface="Arial" panose="020B0604020202020204" pitchFamily="34" charset="0"/>
              <a:buChar char="•"/>
            </a:pPr>
            <a:r>
              <a:rPr lang="en-GB" sz="1600" dirty="0">
                <a:solidFill>
                  <a:schemeClr val="tx1">
                    <a:lumMod val="75000"/>
                    <a:lumOff val="25000"/>
                  </a:schemeClr>
                </a:solidFill>
                <a:latin typeface="+mj-lt"/>
              </a:rPr>
              <a:t>Organizations seem split between having WFM strategy come from HR and then communicated to executive stakeholders or the other way around (although most </a:t>
            </a:r>
            <a:r>
              <a:rPr lang="en-US" sz="1600" dirty="0">
                <a:solidFill>
                  <a:schemeClr val="tx1">
                    <a:lumMod val="75000"/>
                    <a:lumOff val="25000"/>
                  </a:schemeClr>
                </a:solidFill>
                <a:latin typeface="+mj-lt"/>
              </a:rPr>
              <a:t>favor</a:t>
            </a:r>
            <a:r>
              <a:rPr lang="en-GB" sz="1600" dirty="0">
                <a:solidFill>
                  <a:schemeClr val="tx1">
                    <a:lumMod val="75000"/>
                    <a:lumOff val="25000"/>
                  </a:schemeClr>
                </a:solidFill>
                <a:latin typeface="+mj-lt"/>
              </a:rPr>
              <a:t> the HR-developed model). However, a truly successful WFM strategy is developed collaboratively among HR and the business lines of they support, with executives providing oversight to the process. Brandon Hall Group research shows that this creates the alignment between WFM goals and overall business goals that are often the missing links to success. </a:t>
            </a:r>
            <a:endParaRPr lang="en-US" sz="1600" dirty="0">
              <a:solidFill>
                <a:schemeClr val="tx1">
                  <a:lumMod val="75000"/>
                  <a:lumOff val="25000"/>
                </a:schemeClr>
              </a:solidFill>
              <a:latin typeface="+mj-lt"/>
            </a:endParaRPr>
          </a:p>
        </p:txBody>
      </p:sp>
    </p:spTree>
    <p:extLst>
      <p:ext uri="{BB962C8B-B14F-4D97-AF65-F5344CB8AC3E}">
        <p14:creationId xmlns:p14="http://schemas.microsoft.com/office/powerpoint/2010/main" val="1130744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56EF5D7-F7F3-3F4F-8423-A0C51DDBE11E}"/>
              </a:ext>
            </a:extLst>
          </p:cNvPr>
          <p:cNvSpPr/>
          <p:nvPr/>
        </p:nvSpPr>
        <p:spPr>
          <a:xfrm>
            <a:off x="590550" y="1373333"/>
            <a:ext cx="1049483" cy="1049483"/>
          </a:xfrm>
          <a:prstGeom prst="ellipse">
            <a:avLst/>
          </a:prstGeom>
          <a:solidFill>
            <a:srgbClr val="027BB6">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bIns="0" rtlCol="0" anchor="t"/>
          <a:lstStyle/>
          <a:p>
            <a:r>
              <a:rPr lang="en-US" sz="4800" b="1" dirty="0">
                <a:solidFill>
                  <a:srgbClr val="073763"/>
                </a:solidFill>
              </a:rPr>
              <a:t>3</a:t>
            </a:r>
          </a:p>
        </p:txBody>
      </p:sp>
      <p:sp>
        <p:nvSpPr>
          <p:cNvPr id="11" name="Oval 10">
            <a:extLst>
              <a:ext uri="{FF2B5EF4-FFF2-40B4-BE49-F238E27FC236}">
                <a16:creationId xmlns:a16="http://schemas.microsoft.com/office/drawing/2014/main" id="{731F99BA-9A3B-7043-8D12-8B30D67A050D}"/>
              </a:ext>
            </a:extLst>
          </p:cNvPr>
          <p:cNvSpPr/>
          <p:nvPr/>
        </p:nvSpPr>
        <p:spPr>
          <a:xfrm>
            <a:off x="4305300" y="1373333"/>
            <a:ext cx="1049483" cy="1049483"/>
          </a:xfrm>
          <a:prstGeom prst="ellipse">
            <a:avLst/>
          </a:prstGeom>
          <a:solidFill>
            <a:srgbClr val="672FA8">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bIns="0" rtlCol="0" anchor="t"/>
          <a:lstStyle/>
          <a:p>
            <a:r>
              <a:rPr lang="en-US" sz="4800" b="1" dirty="0">
                <a:solidFill>
                  <a:srgbClr val="073763"/>
                </a:solidFill>
              </a:rPr>
              <a:t>4</a:t>
            </a:r>
          </a:p>
        </p:txBody>
      </p:sp>
      <p:sp>
        <p:nvSpPr>
          <p:cNvPr id="12" name="Oval 11">
            <a:extLst>
              <a:ext uri="{FF2B5EF4-FFF2-40B4-BE49-F238E27FC236}">
                <a16:creationId xmlns:a16="http://schemas.microsoft.com/office/drawing/2014/main" id="{31F22F02-3460-FE47-8B2D-E0B73B631316}"/>
              </a:ext>
            </a:extLst>
          </p:cNvPr>
          <p:cNvSpPr/>
          <p:nvPr/>
        </p:nvSpPr>
        <p:spPr>
          <a:xfrm>
            <a:off x="8096250" y="1373333"/>
            <a:ext cx="1049483" cy="1049483"/>
          </a:xfrm>
          <a:prstGeom prst="ellipse">
            <a:avLst/>
          </a:prstGeom>
          <a:solidFill>
            <a:srgbClr val="F6A21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bIns="0" rtlCol="0" anchor="t"/>
          <a:lstStyle/>
          <a:p>
            <a:r>
              <a:rPr lang="en-US" sz="4800" b="1" dirty="0">
                <a:solidFill>
                  <a:srgbClr val="073763"/>
                </a:solidFill>
              </a:rPr>
              <a:t>5</a:t>
            </a:r>
          </a:p>
        </p:txBody>
      </p:sp>
      <p:sp>
        <p:nvSpPr>
          <p:cNvPr id="5" name="Title 4">
            <a:extLst>
              <a:ext uri="{FF2B5EF4-FFF2-40B4-BE49-F238E27FC236}">
                <a16:creationId xmlns:a16="http://schemas.microsoft.com/office/drawing/2014/main" id="{C9907FB6-512C-4546-9BD0-4BCF36E94037}"/>
              </a:ext>
            </a:extLst>
          </p:cNvPr>
          <p:cNvSpPr>
            <a:spLocks noGrp="1"/>
          </p:cNvSpPr>
          <p:nvPr>
            <p:ph type="title"/>
          </p:nvPr>
        </p:nvSpPr>
        <p:spPr/>
        <p:txBody>
          <a:bodyPr/>
          <a:lstStyle/>
          <a:p>
            <a:r>
              <a:rPr lang="en-US" dirty="0"/>
              <a:t>Brandon Hall Group Point of View</a:t>
            </a:r>
          </a:p>
        </p:txBody>
      </p:sp>
      <p:sp>
        <p:nvSpPr>
          <p:cNvPr id="2" name="Slide Number Placeholder 1">
            <a:extLst>
              <a:ext uri="{FF2B5EF4-FFF2-40B4-BE49-F238E27FC236}">
                <a16:creationId xmlns:a16="http://schemas.microsoft.com/office/drawing/2014/main" id="{B2CCD76B-FA67-4F15-ABB1-F76D8EC8EBF4}"/>
              </a:ext>
            </a:extLst>
          </p:cNvPr>
          <p:cNvSpPr>
            <a:spLocks noGrp="1"/>
          </p:cNvSpPr>
          <p:nvPr>
            <p:ph type="sldNum" sz="quarter" idx="12"/>
          </p:nvPr>
        </p:nvSpPr>
        <p:spPr/>
        <p:txBody>
          <a:bodyPr/>
          <a:lstStyle/>
          <a:p>
            <a:fld id="{15EE09D5-3188-8E4F-BB68-B726B0193435}" type="slidenum">
              <a:rPr lang="en-US" smtClean="0"/>
              <a:t>33</a:t>
            </a:fld>
            <a:endParaRPr lang="en-US" dirty="0"/>
          </a:p>
        </p:txBody>
      </p:sp>
      <p:sp>
        <p:nvSpPr>
          <p:cNvPr id="6" name="Content Placeholder 5">
            <a:extLst>
              <a:ext uri="{FF2B5EF4-FFF2-40B4-BE49-F238E27FC236}">
                <a16:creationId xmlns:a16="http://schemas.microsoft.com/office/drawing/2014/main" id="{28F164F1-9CB1-4FC4-8EE7-72EAE5C614F5}"/>
              </a:ext>
            </a:extLst>
          </p:cNvPr>
          <p:cNvSpPr>
            <a:spLocks noGrp="1"/>
          </p:cNvSpPr>
          <p:nvPr>
            <p:ph idx="4294967295"/>
          </p:nvPr>
        </p:nvSpPr>
        <p:spPr>
          <a:xfrm>
            <a:off x="742950" y="1579562"/>
            <a:ext cx="3219449" cy="4872037"/>
          </a:xfrm>
        </p:spPr>
        <p:txBody>
          <a:bodyPr>
            <a:normAutofit/>
          </a:bodyPr>
          <a:lstStyle/>
          <a:p>
            <a:pPr marL="457200" lvl="1" indent="0">
              <a:lnSpc>
                <a:spcPct val="100000"/>
              </a:lnSpc>
              <a:spcBef>
                <a:spcPts val="0"/>
              </a:spcBef>
              <a:spcAft>
                <a:spcPts val="400"/>
              </a:spcAft>
              <a:buNone/>
            </a:pPr>
            <a:r>
              <a:rPr lang="en-US" sz="1600" b="1" dirty="0">
                <a:solidFill>
                  <a:srgbClr val="027BB6"/>
                </a:solidFill>
                <a:latin typeface="+mn-lt"/>
              </a:rPr>
              <a:t>WFM data should come from a wide variety of sources.  </a:t>
            </a:r>
          </a:p>
          <a:p>
            <a:pPr marL="457200" lvl="1" indent="0">
              <a:lnSpc>
                <a:spcPct val="100000"/>
              </a:lnSpc>
              <a:spcBef>
                <a:spcPts val="0"/>
              </a:spcBef>
              <a:spcAft>
                <a:spcPts val="400"/>
              </a:spcAft>
              <a:buNone/>
            </a:pPr>
            <a:r>
              <a:rPr lang="en-GB" sz="1400" dirty="0"/>
              <a:t>There are far too many organizations looking at metrics such as risk reduction, compliance and lost workdays as the sole data to determine the effectiveness of their WFM program.</a:t>
            </a:r>
          </a:p>
          <a:p>
            <a:pPr marL="457200" lvl="1" indent="0">
              <a:lnSpc>
                <a:spcPct val="100000"/>
              </a:lnSpc>
              <a:spcBef>
                <a:spcPts val="0"/>
              </a:spcBef>
              <a:spcAft>
                <a:spcPts val="400"/>
              </a:spcAft>
              <a:buNone/>
            </a:pPr>
            <a:endParaRPr lang="en-GB" sz="1400" dirty="0"/>
          </a:p>
          <a:p>
            <a:pPr marL="457200" lvl="1" indent="0">
              <a:lnSpc>
                <a:spcPct val="100000"/>
              </a:lnSpc>
              <a:spcBef>
                <a:spcPts val="0"/>
              </a:spcBef>
              <a:spcAft>
                <a:spcPts val="400"/>
              </a:spcAft>
              <a:buNone/>
            </a:pPr>
            <a:r>
              <a:rPr lang="en-GB" sz="1400" dirty="0"/>
              <a:t>Successful organizations widen the net, looking at employee engagement, employee experience, talent retention, productivity and career-pathing opportunities as key performance indicators.</a:t>
            </a:r>
            <a:endParaRPr lang="en-US" sz="1400" dirty="0"/>
          </a:p>
        </p:txBody>
      </p:sp>
      <p:sp>
        <p:nvSpPr>
          <p:cNvPr id="4" name="Footer Placeholder 3">
            <a:extLst>
              <a:ext uri="{FF2B5EF4-FFF2-40B4-BE49-F238E27FC236}">
                <a16:creationId xmlns:a16="http://schemas.microsoft.com/office/drawing/2014/main" id="{64A2F549-AA56-4F44-ABF3-82495B37DB0F}"/>
              </a:ext>
            </a:extLst>
          </p:cNvPr>
          <p:cNvSpPr>
            <a:spLocks noGrp="1"/>
          </p:cNvSpPr>
          <p:nvPr>
            <p:ph type="ftr" sz="quarter" idx="11"/>
          </p:nvPr>
        </p:nvSpPr>
        <p:spPr/>
        <p:txBody>
          <a:bodyPr/>
          <a:lstStyle/>
          <a:p>
            <a:pPr algn="l"/>
            <a:r>
              <a:rPr lang="en-US" dirty="0"/>
              <a:t>© Brandon Hall Group 2021</a:t>
            </a:r>
          </a:p>
        </p:txBody>
      </p:sp>
      <p:sp>
        <p:nvSpPr>
          <p:cNvPr id="8" name="Rectangle 7">
            <a:extLst>
              <a:ext uri="{FF2B5EF4-FFF2-40B4-BE49-F238E27FC236}">
                <a16:creationId xmlns:a16="http://schemas.microsoft.com/office/drawing/2014/main" id="{B2282583-5FBB-954F-86CB-D12AEAD5EA03}"/>
              </a:ext>
            </a:extLst>
          </p:cNvPr>
          <p:cNvSpPr/>
          <p:nvPr/>
        </p:nvSpPr>
        <p:spPr>
          <a:xfrm>
            <a:off x="838200" y="829110"/>
            <a:ext cx="9625314" cy="830997"/>
          </a:xfrm>
          <a:prstGeom prst="rect">
            <a:avLst/>
          </a:prstGeom>
        </p:spPr>
        <p:txBody>
          <a:bodyPr wrap="square">
            <a:spAutoFit/>
          </a:bodyPr>
          <a:lstStyle/>
          <a:p>
            <a:r>
              <a:rPr lang="en-US" b="1" dirty="0">
                <a:solidFill>
                  <a:srgbClr val="027BB6"/>
                </a:solidFill>
              </a:rPr>
              <a:t>Five High-Level Strategies to Improve WFM Maturity</a:t>
            </a:r>
          </a:p>
          <a:p>
            <a:endParaRPr lang="en-US" b="1" dirty="0">
              <a:solidFill>
                <a:srgbClr val="027BB6"/>
              </a:solidFill>
            </a:endParaRPr>
          </a:p>
        </p:txBody>
      </p:sp>
      <p:sp>
        <p:nvSpPr>
          <p:cNvPr id="9" name="Rectangle 8">
            <a:extLst>
              <a:ext uri="{FF2B5EF4-FFF2-40B4-BE49-F238E27FC236}">
                <a16:creationId xmlns:a16="http://schemas.microsoft.com/office/drawing/2014/main" id="{01C686AC-181E-4145-8162-75A5EB62A9A2}"/>
              </a:ext>
            </a:extLst>
          </p:cNvPr>
          <p:cNvSpPr/>
          <p:nvPr/>
        </p:nvSpPr>
        <p:spPr>
          <a:xfrm>
            <a:off x="4933950" y="1579562"/>
            <a:ext cx="3028950" cy="3734356"/>
          </a:xfrm>
          <a:prstGeom prst="rect">
            <a:avLst/>
          </a:prstGeom>
        </p:spPr>
        <p:txBody>
          <a:bodyPr wrap="square">
            <a:spAutoFit/>
          </a:bodyPr>
          <a:lstStyle/>
          <a:p>
            <a:pPr>
              <a:spcAft>
                <a:spcPts val="400"/>
              </a:spcAft>
            </a:pPr>
            <a:r>
              <a:rPr lang="en-US" sz="1600" b="1" dirty="0">
                <a:solidFill>
                  <a:srgbClr val="027BB6"/>
                </a:solidFill>
              </a:rPr>
              <a:t>Review your current technology for scalability.</a:t>
            </a:r>
          </a:p>
          <a:p>
            <a:pPr>
              <a:spcAft>
                <a:spcPts val="400"/>
              </a:spcAft>
            </a:pPr>
            <a:endParaRPr lang="en-US" sz="1600" b="1" dirty="0">
              <a:solidFill>
                <a:srgbClr val="027BB6"/>
              </a:solidFill>
              <a:latin typeface="+mj-lt"/>
            </a:endParaRPr>
          </a:p>
          <a:p>
            <a:pPr>
              <a:spcAft>
                <a:spcPts val="400"/>
              </a:spcAft>
            </a:pPr>
            <a:r>
              <a:rPr lang="en-GB" sz="1400" dirty="0">
                <a:solidFill>
                  <a:schemeClr val="tx1">
                    <a:lumMod val="75000"/>
                    <a:lumOff val="25000"/>
                  </a:schemeClr>
                </a:solidFill>
                <a:latin typeface="+mj-lt"/>
              </a:rPr>
              <a:t>Workforce-management technology has improved leaps and bounds over where it was from just 10 years ago. The ability to integrate and gather data from other sources (Strategy 3) is only available if your system allows it. Along with that, the ability to customize, personalize and provide self-service to an ever-increasing remote workforce is only scalable if your technology supports those functions. These are processes that cannot be done manually. </a:t>
            </a:r>
            <a:endParaRPr lang="en-US" sz="1400" dirty="0">
              <a:solidFill>
                <a:schemeClr val="tx1">
                  <a:lumMod val="75000"/>
                  <a:lumOff val="25000"/>
                </a:schemeClr>
              </a:solidFill>
              <a:latin typeface="+mj-lt"/>
            </a:endParaRPr>
          </a:p>
        </p:txBody>
      </p:sp>
      <p:sp>
        <p:nvSpPr>
          <p:cNvPr id="10" name="Rectangle 9">
            <a:extLst>
              <a:ext uri="{FF2B5EF4-FFF2-40B4-BE49-F238E27FC236}">
                <a16:creationId xmlns:a16="http://schemas.microsoft.com/office/drawing/2014/main" id="{7D43AB5F-5B6D-844E-8346-D04D30C99D00}"/>
              </a:ext>
            </a:extLst>
          </p:cNvPr>
          <p:cNvSpPr/>
          <p:nvPr/>
        </p:nvSpPr>
        <p:spPr>
          <a:xfrm>
            <a:off x="8724901" y="1618410"/>
            <a:ext cx="2990850" cy="4421723"/>
          </a:xfrm>
          <a:prstGeom prst="rect">
            <a:avLst/>
          </a:prstGeom>
        </p:spPr>
        <p:txBody>
          <a:bodyPr wrap="square">
            <a:spAutoFit/>
          </a:bodyPr>
          <a:lstStyle/>
          <a:p>
            <a:pPr>
              <a:spcAft>
                <a:spcPts val="400"/>
              </a:spcAft>
            </a:pPr>
            <a:r>
              <a:rPr lang="en-GB" sz="1600" b="1" dirty="0">
                <a:solidFill>
                  <a:srgbClr val="027BB6"/>
                </a:solidFill>
              </a:rPr>
              <a:t>Rather than trying to anticipate challenges, build a workforce that’s ready for anything</a:t>
            </a:r>
            <a:r>
              <a:rPr lang="en-US" sz="1600" b="1" dirty="0">
                <a:solidFill>
                  <a:srgbClr val="027BB6"/>
                </a:solidFill>
              </a:rPr>
              <a:t>.</a:t>
            </a:r>
          </a:p>
          <a:p>
            <a:pPr>
              <a:spcAft>
                <a:spcPts val="400"/>
              </a:spcAft>
            </a:pPr>
            <a:r>
              <a:rPr lang="en-US" sz="1400" dirty="0">
                <a:solidFill>
                  <a:schemeClr val="tx1">
                    <a:lumMod val="75000"/>
                    <a:lumOff val="25000"/>
                  </a:schemeClr>
                </a:solidFill>
                <a:latin typeface="+mj-lt"/>
              </a:rPr>
              <a:t>After an especially unstable period during last few years, it is understandable that many organizations are investing in predictive models, trying to see what may happen next so they can plan their WFM strategy accordingly.</a:t>
            </a:r>
          </a:p>
          <a:p>
            <a:pPr>
              <a:spcAft>
                <a:spcPts val="400"/>
              </a:spcAft>
            </a:pPr>
            <a:endParaRPr lang="en-US" sz="1400" dirty="0">
              <a:solidFill>
                <a:schemeClr val="tx1">
                  <a:lumMod val="75000"/>
                  <a:lumOff val="25000"/>
                </a:schemeClr>
              </a:solidFill>
              <a:latin typeface="+mj-lt"/>
            </a:endParaRPr>
          </a:p>
          <a:p>
            <a:pPr>
              <a:spcAft>
                <a:spcPts val="400"/>
              </a:spcAft>
            </a:pPr>
            <a:r>
              <a:rPr lang="en-US" sz="1400" dirty="0">
                <a:solidFill>
                  <a:schemeClr val="tx1">
                    <a:lumMod val="75000"/>
                    <a:lumOff val="25000"/>
                  </a:schemeClr>
                </a:solidFill>
                <a:latin typeface="+mj-lt"/>
              </a:rPr>
              <a:t>Unfortunately, this is the wrong strategy. Instead, </a:t>
            </a:r>
            <a:r>
              <a:rPr lang="en-GB" sz="1400" dirty="0">
                <a:solidFill>
                  <a:schemeClr val="tx1">
                    <a:lumMod val="75000"/>
                    <a:lumOff val="25000"/>
                  </a:schemeClr>
                </a:solidFill>
                <a:latin typeface="+mj-lt"/>
              </a:rPr>
              <a:t>develop a workforce-management team that will be able to deploy strategies that will answer any questions the future may ask of your organization</a:t>
            </a:r>
            <a:r>
              <a:rPr lang="en-US" sz="1400" dirty="0">
                <a:solidFill>
                  <a:schemeClr val="tx1">
                    <a:lumMod val="75000"/>
                    <a:lumOff val="25000"/>
                  </a:schemeClr>
                </a:solidFill>
                <a:latin typeface="+mj-lt"/>
              </a:rPr>
              <a:t>.</a:t>
            </a:r>
          </a:p>
          <a:p>
            <a:pPr>
              <a:spcAft>
                <a:spcPts val="400"/>
              </a:spcAft>
            </a:pPr>
            <a:endParaRPr lang="en-US" sz="1400" dirty="0">
              <a:solidFill>
                <a:schemeClr val="tx1">
                  <a:lumMod val="75000"/>
                  <a:lumOff val="25000"/>
                </a:schemeClr>
              </a:solidFill>
              <a:latin typeface="+mj-lt"/>
            </a:endParaRPr>
          </a:p>
        </p:txBody>
      </p:sp>
    </p:spTree>
    <p:extLst>
      <p:ext uri="{BB962C8B-B14F-4D97-AF65-F5344CB8AC3E}">
        <p14:creationId xmlns:p14="http://schemas.microsoft.com/office/powerpoint/2010/main" val="196835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3C74-7A3D-FD40-881C-467EC09EF9C2}"/>
              </a:ext>
            </a:extLst>
          </p:cNvPr>
          <p:cNvSpPr>
            <a:spLocks noGrp="1"/>
          </p:cNvSpPr>
          <p:nvPr>
            <p:ph type="title"/>
          </p:nvPr>
        </p:nvSpPr>
        <p:spPr/>
        <p:txBody>
          <a:bodyPr>
            <a:normAutofit/>
          </a:bodyPr>
          <a:lstStyle/>
          <a:p>
            <a:r>
              <a:rPr lang="en-US" sz="4000" dirty="0"/>
              <a:t>Contributors</a:t>
            </a:r>
          </a:p>
        </p:txBody>
      </p:sp>
      <p:sp>
        <p:nvSpPr>
          <p:cNvPr id="5" name="Slide Number Placeholder 4">
            <a:extLst>
              <a:ext uri="{FF2B5EF4-FFF2-40B4-BE49-F238E27FC236}">
                <a16:creationId xmlns:a16="http://schemas.microsoft.com/office/drawing/2014/main" id="{5DCDDD6B-6DAF-463D-9203-4F23224E3FF0}"/>
              </a:ext>
            </a:extLst>
          </p:cNvPr>
          <p:cNvSpPr>
            <a:spLocks noGrp="1"/>
          </p:cNvSpPr>
          <p:nvPr>
            <p:ph type="sldNum" sz="quarter" idx="12"/>
          </p:nvPr>
        </p:nvSpPr>
        <p:spPr/>
        <p:txBody>
          <a:bodyPr/>
          <a:lstStyle/>
          <a:p>
            <a:fld id="{15EE09D5-3188-8E4F-BB68-B726B0193435}" type="slidenum">
              <a:rPr lang="en-US" smtClean="0"/>
              <a:pPr/>
              <a:t>34</a:t>
            </a:fld>
            <a:endParaRPr lang="en-US" dirty="0"/>
          </a:p>
        </p:txBody>
      </p:sp>
      <p:sp>
        <p:nvSpPr>
          <p:cNvPr id="6" name="Footer Placeholder 5">
            <a:extLst>
              <a:ext uri="{FF2B5EF4-FFF2-40B4-BE49-F238E27FC236}">
                <a16:creationId xmlns:a16="http://schemas.microsoft.com/office/drawing/2014/main" id="{29005CB6-4A4B-F148-90A9-DA5557396009}"/>
              </a:ext>
            </a:extLst>
          </p:cNvPr>
          <p:cNvSpPr>
            <a:spLocks noGrp="1"/>
          </p:cNvSpPr>
          <p:nvPr>
            <p:ph type="ftr" sz="quarter" idx="11"/>
          </p:nvPr>
        </p:nvSpPr>
        <p:spPr/>
        <p:txBody>
          <a:bodyPr/>
          <a:lstStyle/>
          <a:p>
            <a:pPr algn="l"/>
            <a:r>
              <a:rPr lang="en-US" dirty="0"/>
              <a:t>© Brandon Hall Group 2021</a:t>
            </a:r>
          </a:p>
        </p:txBody>
      </p:sp>
      <p:sp>
        <p:nvSpPr>
          <p:cNvPr id="7" name="Rectangle 6">
            <a:extLst>
              <a:ext uri="{FF2B5EF4-FFF2-40B4-BE49-F238E27FC236}">
                <a16:creationId xmlns:a16="http://schemas.microsoft.com/office/drawing/2014/main" id="{F54242BE-322E-264E-B04D-CBE4E30856F4}"/>
              </a:ext>
            </a:extLst>
          </p:cNvPr>
          <p:cNvSpPr/>
          <p:nvPr/>
        </p:nvSpPr>
        <p:spPr>
          <a:xfrm>
            <a:off x="836168" y="1214192"/>
            <a:ext cx="10670032" cy="892552"/>
          </a:xfrm>
          <a:prstGeom prst="rect">
            <a:avLst/>
          </a:prstGeom>
        </p:spPr>
        <p:txBody>
          <a:bodyPr wrap="square">
            <a:spAutoFit/>
          </a:bodyPr>
          <a:lstStyle/>
          <a:p>
            <a:r>
              <a:rPr lang="en-US" sz="1600" b="1" dirty="0">
                <a:solidFill>
                  <a:srgbClr val="073763"/>
                </a:solidFill>
              </a:rPr>
              <a:t>Cliff Stevenson, Principal Workforce Management Analyst </a:t>
            </a:r>
          </a:p>
          <a:p>
            <a:r>
              <a:rPr lang="en-US" sz="1200" dirty="0">
                <a:solidFill>
                  <a:schemeClr val="tx1">
                    <a:lumMod val="75000"/>
                    <a:lumOff val="25000"/>
                  </a:schemeClr>
                </a:solidFill>
                <a:latin typeface="+mj-lt"/>
              </a:rPr>
              <a:t>Cliff</a:t>
            </a:r>
            <a:r>
              <a:rPr lang="en-GB" sz="1200" dirty="0">
                <a:solidFill>
                  <a:schemeClr val="tx1">
                    <a:lumMod val="75000"/>
                    <a:lumOff val="25000"/>
                  </a:schemeClr>
                </a:solidFill>
                <a:latin typeface="+mj-lt"/>
              </a:rPr>
              <a:t> Stevenson is the Principal Analyst for Workforce Management and Talent Acquisition at Brandon Hall Group</a:t>
            </a:r>
            <a:r>
              <a:rPr lang="en-US" sz="1200" dirty="0">
                <a:solidFill>
                  <a:schemeClr val="tx1">
                    <a:lumMod val="75000"/>
                    <a:lumOff val="25000"/>
                  </a:schemeClr>
                </a:solidFill>
                <a:latin typeface="+mj-lt"/>
              </a:rPr>
              <a:t>.</a:t>
            </a:r>
            <a:r>
              <a:rPr lang="en-GB" sz="1200" dirty="0">
                <a:solidFill>
                  <a:schemeClr val="tx1">
                    <a:lumMod val="75000"/>
                    <a:lumOff val="25000"/>
                  </a:schemeClr>
                </a:solidFill>
                <a:latin typeface="+mj-lt"/>
              </a:rPr>
              <a:t> Before joining Brandon Hall Group, he was the HR leader for a Boston consulting firm. Cliff received his Master's degree in Organizational Development from Suffolk University and Bachelor's degree in Psychology from the University of South Florida.</a:t>
            </a:r>
            <a:endParaRPr lang="en-US" sz="1200" dirty="0">
              <a:solidFill>
                <a:schemeClr val="tx1">
                  <a:lumMod val="75000"/>
                  <a:lumOff val="25000"/>
                </a:schemeClr>
              </a:solidFill>
              <a:latin typeface="+mj-lt"/>
            </a:endParaRPr>
          </a:p>
        </p:txBody>
      </p:sp>
      <p:sp>
        <p:nvSpPr>
          <p:cNvPr id="8" name="Rectangle 7">
            <a:extLst>
              <a:ext uri="{FF2B5EF4-FFF2-40B4-BE49-F238E27FC236}">
                <a16:creationId xmlns:a16="http://schemas.microsoft.com/office/drawing/2014/main" id="{6AA6D4E2-3CE9-C748-8A8A-31D01D19C828}"/>
              </a:ext>
            </a:extLst>
          </p:cNvPr>
          <p:cNvSpPr/>
          <p:nvPr/>
        </p:nvSpPr>
        <p:spPr>
          <a:xfrm>
            <a:off x="836168" y="2173941"/>
            <a:ext cx="10515600" cy="892552"/>
          </a:xfrm>
          <a:prstGeom prst="rect">
            <a:avLst/>
          </a:prstGeom>
        </p:spPr>
        <p:txBody>
          <a:bodyPr wrap="square">
            <a:spAutoFit/>
          </a:bodyPr>
          <a:lstStyle/>
          <a:p>
            <a:r>
              <a:rPr lang="en-US" sz="1600" b="1" dirty="0">
                <a:solidFill>
                  <a:srgbClr val="073763"/>
                </a:solidFill>
              </a:rPr>
              <a:t>Mike Cooke, Chief Executive Officer and Principal HCM Analyst</a:t>
            </a:r>
          </a:p>
          <a:p>
            <a:pPr algn="just"/>
            <a:r>
              <a:rPr lang="en-US" sz="1200" dirty="0">
                <a:solidFill>
                  <a:schemeClr val="tx1">
                    <a:lumMod val="75000"/>
                    <a:lumOff val="25000"/>
                  </a:schemeClr>
                </a:solidFill>
                <a:latin typeface="+mj-lt"/>
              </a:rPr>
              <a:t>Prior to joining Brandon Hall Group, Mike was the Chief Executive Officer and Co-founder of AC Growth. Mike has held leadership and executive positions for the majority of his career, responsible for steering sales and marketing teams to drive results and profitability. His background includes more than 15 years of experience in sales and marketing, management, and operations in the research, consulting, software and technology industries.</a:t>
            </a:r>
          </a:p>
        </p:txBody>
      </p:sp>
      <p:sp>
        <p:nvSpPr>
          <p:cNvPr id="9" name="Rectangle 8">
            <a:extLst>
              <a:ext uri="{FF2B5EF4-FFF2-40B4-BE49-F238E27FC236}">
                <a16:creationId xmlns:a16="http://schemas.microsoft.com/office/drawing/2014/main" id="{594B94D1-C2C7-2949-8007-13AD72986FD1}"/>
              </a:ext>
            </a:extLst>
          </p:cNvPr>
          <p:cNvSpPr/>
          <p:nvPr/>
        </p:nvSpPr>
        <p:spPr>
          <a:xfrm>
            <a:off x="838200" y="3159713"/>
            <a:ext cx="10515600" cy="1261884"/>
          </a:xfrm>
          <a:prstGeom prst="rect">
            <a:avLst/>
          </a:prstGeom>
        </p:spPr>
        <p:txBody>
          <a:bodyPr wrap="square">
            <a:spAutoFit/>
          </a:bodyPr>
          <a:lstStyle/>
          <a:p>
            <a:r>
              <a:rPr lang="en-US" sz="1600" b="1" dirty="0">
                <a:solidFill>
                  <a:srgbClr val="073763"/>
                </a:solidFill>
              </a:rPr>
              <a:t>Michael Rochelle, Chief Strategy Officer and Principal HCM Analyst</a:t>
            </a:r>
          </a:p>
          <a:p>
            <a:pPr algn="just"/>
            <a:r>
              <a:rPr lang="en-US" sz="1200" dirty="0">
                <a:solidFill>
                  <a:srgbClr val="2E2E2E"/>
                </a:solidFill>
                <a:latin typeface="+mj-lt"/>
              </a:rPr>
              <a:t>Prior to joining Brandon Hall Group, Michael was the Chief Strategy Officer and Co-founder at AC Growth. Michael serves in a variety of roles including overseeing consulting and advisory support for corporations and solution providers. Michael has led a wide range of advisory support and strategic engagements for Fortune 1000 and small- to medium-sized organizations as well as leading and emerging solution providers across the HCM industry. Michael is one of the company’s principal analysts covering the learning and development, talent management, leadership development, workforce management and talent acquisition sectors. Michael also leads the analyst coverage for solution providers in these sectors.</a:t>
            </a:r>
          </a:p>
        </p:txBody>
      </p:sp>
      <p:sp>
        <p:nvSpPr>
          <p:cNvPr id="10" name="Rectangle 9">
            <a:extLst>
              <a:ext uri="{FF2B5EF4-FFF2-40B4-BE49-F238E27FC236}">
                <a16:creationId xmlns:a16="http://schemas.microsoft.com/office/drawing/2014/main" id="{79E38352-D3CB-AF4B-B2DE-FC17C5B06C5F}"/>
              </a:ext>
            </a:extLst>
          </p:cNvPr>
          <p:cNvSpPr/>
          <p:nvPr/>
        </p:nvSpPr>
        <p:spPr>
          <a:xfrm>
            <a:off x="849376" y="4540841"/>
            <a:ext cx="10515600" cy="707886"/>
          </a:xfrm>
          <a:prstGeom prst="rect">
            <a:avLst/>
          </a:prstGeom>
        </p:spPr>
        <p:txBody>
          <a:bodyPr wrap="square">
            <a:spAutoFit/>
          </a:bodyPr>
          <a:lstStyle/>
          <a:p>
            <a:r>
              <a:rPr lang="en-US" sz="1600" b="1" dirty="0">
                <a:solidFill>
                  <a:srgbClr val="073763"/>
                </a:solidFill>
              </a:rPr>
              <a:t>Richard Pachter, Content Manager</a:t>
            </a:r>
          </a:p>
          <a:p>
            <a:r>
              <a:rPr lang="en-US" sz="1200" dirty="0">
                <a:solidFill>
                  <a:schemeClr val="tx1">
                    <a:lumMod val="75000"/>
                    <a:lumOff val="25000"/>
                  </a:schemeClr>
                </a:solidFill>
                <a:latin typeface="+mj-lt"/>
              </a:rPr>
              <a:t>Richard Pachter edited this report. He is the Content Manager at Brandon Hall Group and is responsible for editing content. He has experience as a journalist, copywriter, editor, marketer, blogger and social media marketing manager.</a:t>
            </a:r>
          </a:p>
        </p:txBody>
      </p:sp>
      <p:sp>
        <p:nvSpPr>
          <p:cNvPr id="11" name="Rectangle 10">
            <a:extLst>
              <a:ext uri="{FF2B5EF4-FFF2-40B4-BE49-F238E27FC236}">
                <a16:creationId xmlns:a16="http://schemas.microsoft.com/office/drawing/2014/main" id="{4F466A6A-ED77-3B4B-A668-BAB28EC20A77}"/>
              </a:ext>
            </a:extLst>
          </p:cNvPr>
          <p:cNvSpPr/>
          <p:nvPr/>
        </p:nvSpPr>
        <p:spPr>
          <a:xfrm>
            <a:off x="849376" y="5382198"/>
            <a:ext cx="10515600" cy="523220"/>
          </a:xfrm>
          <a:prstGeom prst="rect">
            <a:avLst/>
          </a:prstGeom>
        </p:spPr>
        <p:txBody>
          <a:bodyPr wrap="square">
            <a:spAutoFit/>
          </a:bodyPr>
          <a:lstStyle/>
          <a:p>
            <a:r>
              <a:rPr lang="en-US" sz="1600" b="1" dirty="0">
                <a:solidFill>
                  <a:srgbClr val="073763"/>
                </a:solidFill>
              </a:rPr>
              <a:t>Emma Bui, Graphic Design Associate</a:t>
            </a:r>
            <a:endParaRPr lang="en-US" sz="1200" b="1" dirty="0">
              <a:solidFill>
                <a:schemeClr val="tx1">
                  <a:lumMod val="75000"/>
                  <a:lumOff val="25000"/>
                </a:schemeClr>
              </a:solidFill>
            </a:endParaRPr>
          </a:p>
          <a:p>
            <a:r>
              <a:rPr lang="en-US" sz="1200" dirty="0">
                <a:solidFill>
                  <a:schemeClr val="tx1">
                    <a:lumMod val="75000"/>
                    <a:lumOff val="25000"/>
                  </a:schemeClr>
                </a:solidFill>
                <a:latin typeface="+mj-lt"/>
              </a:rPr>
              <a:t>Emma Bui created the graphics and layout for this report.</a:t>
            </a:r>
            <a:endParaRPr lang="en-US" sz="1600" dirty="0">
              <a:solidFill>
                <a:srgbClr val="073763"/>
              </a:solidFill>
              <a:latin typeface="+mj-lt"/>
            </a:endParaRPr>
          </a:p>
        </p:txBody>
      </p:sp>
    </p:spTree>
    <p:extLst>
      <p:ext uri="{BB962C8B-B14F-4D97-AF65-F5344CB8AC3E}">
        <p14:creationId xmlns:p14="http://schemas.microsoft.com/office/powerpoint/2010/main" val="1552773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4FF38E02-0798-473C-B177-474FEBC444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000" y="4755775"/>
            <a:ext cx="1347926" cy="1321769"/>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E3C83F3A-A239-48FB-934F-090952E8F5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87878" y="4755775"/>
            <a:ext cx="1371159" cy="1321769"/>
          </a:xfrm>
          <a:prstGeom prst="rect">
            <a:avLst/>
          </a:prstGeom>
        </p:spPr>
      </p:pic>
      <p:sp>
        <p:nvSpPr>
          <p:cNvPr id="6" name="Title 5">
            <a:extLst>
              <a:ext uri="{FF2B5EF4-FFF2-40B4-BE49-F238E27FC236}">
                <a16:creationId xmlns:a16="http://schemas.microsoft.com/office/drawing/2014/main" id="{DE618B35-C018-5F48-A2DA-B14B3F505AFB}"/>
              </a:ext>
            </a:extLst>
          </p:cNvPr>
          <p:cNvSpPr>
            <a:spLocks noGrp="1"/>
          </p:cNvSpPr>
          <p:nvPr>
            <p:ph type="title"/>
          </p:nvPr>
        </p:nvSpPr>
        <p:spPr/>
        <p:txBody>
          <a:bodyPr>
            <a:normAutofit/>
          </a:bodyPr>
          <a:lstStyle/>
          <a:p>
            <a:r>
              <a:rPr lang="en-US" sz="4000" dirty="0"/>
              <a:t>About Brandon Hall Group</a:t>
            </a:r>
          </a:p>
        </p:txBody>
      </p:sp>
      <p:sp>
        <p:nvSpPr>
          <p:cNvPr id="4" name="Slide Number Placeholder 3">
            <a:extLst>
              <a:ext uri="{FF2B5EF4-FFF2-40B4-BE49-F238E27FC236}">
                <a16:creationId xmlns:a16="http://schemas.microsoft.com/office/drawing/2014/main" id="{BE3CDA8A-DD1E-A248-885A-B7963E96EBC2}"/>
              </a:ext>
            </a:extLst>
          </p:cNvPr>
          <p:cNvSpPr>
            <a:spLocks noGrp="1"/>
          </p:cNvSpPr>
          <p:nvPr>
            <p:ph type="sldNum" sz="quarter" idx="12"/>
          </p:nvPr>
        </p:nvSpPr>
        <p:spPr/>
        <p:txBody>
          <a:bodyPr/>
          <a:lstStyle/>
          <a:p>
            <a:fld id="{70615984-DE26-B24B-B048-45667392A3F4}" type="slidenum">
              <a:rPr lang="en-US" smtClean="0"/>
              <a:pPr/>
              <a:t>35</a:t>
            </a:fld>
            <a:endParaRPr lang="en-US" dirty="0"/>
          </a:p>
        </p:txBody>
      </p:sp>
      <p:sp>
        <p:nvSpPr>
          <p:cNvPr id="55" name="Content Placeholder 4">
            <a:extLst>
              <a:ext uri="{FF2B5EF4-FFF2-40B4-BE49-F238E27FC236}">
                <a16:creationId xmlns:a16="http://schemas.microsoft.com/office/drawing/2014/main" id="{403DD202-6CA8-7C4D-9F13-909FE767DE0F}"/>
              </a:ext>
            </a:extLst>
          </p:cNvPr>
          <p:cNvSpPr txBox="1">
            <a:spLocks/>
          </p:cNvSpPr>
          <p:nvPr/>
        </p:nvSpPr>
        <p:spPr>
          <a:xfrm>
            <a:off x="577296" y="1237392"/>
            <a:ext cx="11034713" cy="1308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600" dirty="0">
                <a:solidFill>
                  <a:schemeClr val="tx1">
                    <a:lumMod val="75000"/>
                    <a:lumOff val="25000"/>
                  </a:schemeClr>
                </a:solidFill>
              </a:rPr>
              <a:t>With more than 10,000 clients globally and 27 years of delivering world-class research and advisory services, Brandon Hall Group is focused on developing research that drives performance in emerging and large organizations and provides strategic insights for executives and practitioners responsible for growth and business results.</a:t>
            </a:r>
          </a:p>
          <a:p>
            <a:pPr marL="0" indent="0">
              <a:lnSpc>
                <a:spcPct val="100000"/>
              </a:lnSpc>
              <a:buNone/>
            </a:pPr>
            <a:r>
              <a:rPr lang="en-US" sz="1600" dirty="0">
                <a:solidFill>
                  <a:schemeClr val="tx1">
                    <a:lumMod val="75000"/>
                    <a:lumOff val="25000"/>
                  </a:schemeClr>
                </a:solidFill>
              </a:rPr>
              <a:t>Some ways we can help …</a:t>
            </a:r>
          </a:p>
        </p:txBody>
      </p:sp>
      <p:grpSp>
        <p:nvGrpSpPr>
          <p:cNvPr id="8" name="Group 7">
            <a:extLst>
              <a:ext uri="{FF2B5EF4-FFF2-40B4-BE49-F238E27FC236}">
                <a16:creationId xmlns:a16="http://schemas.microsoft.com/office/drawing/2014/main" id="{9515D0C7-4E1A-3449-B0C7-D4B1E2EAC74C}"/>
              </a:ext>
            </a:extLst>
          </p:cNvPr>
          <p:cNvGrpSpPr/>
          <p:nvPr/>
        </p:nvGrpSpPr>
        <p:grpSpPr>
          <a:xfrm>
            <a:off x="3168" y="2661603"/>
            <a:ext cx="12196973" cy="1569472"/>
            <a:chOff x="3168" y="2584113"/>
            <a:chExt cx="12196973" cy="1569472"/>
          </a:xfrm>
        </p:grpSpPr>
        <p:sp>
          <p:nvSpPr>
            <p:cNvPr id="2" name="Rectangle 1">
              <a:extLst>
                <a:ext uri="{FF2B5EF4-FFF2-40B4-BE49-F238E27FC236}">
                  <a16:creationId xmlns:a16="http://schemas.microsoft.com/office/drawing/2014/main" id="{755B13FD-3FFF-4B1C-ADEA-DE3B5B0297E4}"/>
                </a:ext>
              </a:extLst>
            </p:cNvPr>
            <p:cNvSpPr/>
            <p:nvPr/>
          </p:nvSpPr>
          <p:spPr>
            <a:xfrm>
              <a:off x="3054937" y="2584113"/>
              <a:ext cx="3054096" cy="1565601"/>
            </a:xfrm>
            <a:prstGeom prst="rect">
              <a:avLst/>
            </a:prstGeom>
            <a:solidFill>
              <a:srgbClr val="137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0B1EC21B-C386-4ED9-9C6A-18F1A0911EB3}"/>
                </a:ext>
              </a:extLst>
            </p:cNvPr>
            <p:cNvSpPr/>
            <p:nvPr/>
          </p:nvSpPr>
          <p:spPr>
            <a:xfrm>
              <a:off x="3168" y="2584113"/>
              <a:ext cx="3054096" cy="1565601"/>
            </a:xfrm>
            <a:prstGeom prst="rect">
              <a:avLst/>
            </a:prstGeom>
            <a:solidFill>
              <a:srgbClr val="5E2E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1326BDDF-DF68-4DDF-8991-1BE0BF2CD9C1}"/>
                </a:ext>
              </a:extLst>
            </p:cNvPr>
            <p:cNvSpPr/>
            <p:nvPr/>
          </p:nvSpPr>
          <p:spPr>
            <a:xfrm>
              <a:off x="6098554" y="2584114"/>
              <a:ext cx="3054096" cy="1565600"/>
            </a:xfrm>
            <a:prstGeom prst="rect">
              <a:avLst/>
            </a:prstGeom>
            <a:solidFill>
              <a:srgbClr val="20B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33A0807B-1F91-4846-AA2E-7FA12FAD4109}"/>
                </a:ext>
              </a:extLst>
            </p:cNvPr>
            <p:cNvSpPr/>
            <p:nvPr/>
          </p:nvSpPr>
          <p:spPr>
            <a:xfrm>
              <a:off x="9146045" y="2584113"/>
              <a:ext cx="3054096" cy="1569472"/>
            </a:xfrm>
            <a:prstGeom prst="rect">
              <a:avLst/>
            </a:prstGeom>
            <a:solidFill>
              <a:srgbClr val="EB8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04BC6952-3F19-44E4-9958-D1597E31F3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10922" y="2690321"/>
              <a:ext cx="548640" cy="548640"/>
            </a:xfrm>
            <a:prstGeom prst="rect">
              <a:avLst/>
            </a:prstGeom>
            <a:solidFill>
              <a:srgbClr val="027BB6"/>
            </a:solidFill>
          </p:spPr>
        </p:pic>
        <p:pic>
          <p:nvPicPr>
            <p:cNvPr id="44" name="Picture 43">
              <a:extLst>
                <a:ext uri="{FF2B5EF4-FFF2-40B4-BE49-F238E27FC236}">
                  <a16:creationId xmlns:a16="http://schemas.microsoft.com/office/drawing/2014/main" id="{AA244D5C-A1BE-42F8-9226-ADE7B1F04105}"/>
                </a:ext>
              </a:extLst>
            </p:cNvPr>
            <p:cNvPicPr>
              <a:picLocks noChangeAspect="1"/>
            </p:cNvPicPr>
            <p:nvPr/>
          </p:nvPicPr>
          <p:blipFill>
            <a:blip r:embed="rId6"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6219879" y="2716449"/>
              <a:ext cx="502920" cy="502920"/>
            </a:xfrm>
            <a:prstGeom prst="rect">
              <a:avLst/>
            </a:prstGeom>
            <a:solidFill>
              <a:srgbClr val="20B46C"/>
            </a:solidFill>
          </p:spPr>
        </p:pic>
        <p:sp>
          <p:nvSpPr>
            <p:cNvPr id="45" name="TextBox 44">
              <a:extLst>
                <a:ext uri="{FF2B5EF4-FFF2-40B4-BE49-F238E27FC236}">
                  <a16:creationId xmlns:a16="http://schemas.microsoft.com/office/drawing/2014/main" id="{563EB9B7-F786-439B-8DE7-8C4CAD165EBD}"/>
                </a:ext>
              </a:extLst>
            </p:cNvPr>
            <p:cNvSpPr txBox="1"/>
            <p:nvPr/>
          </p:nvSpPr>
          <p:spPr>
            <a:xfrm>
              <a:off x="872460" y="2608708"/>
              <a:ext cx="2282018" cy="707886"/>
            </a:xfrm>
            <a:prstGeom prst="rect">
              <a:avLst/>
            </a:prstGeom>
            <a:noFill/>
          </p:spPr>
          <p:txBody>
            <a:bodyPr wrap="square" rtlCol="0">
              <a:spAutoFit/>
            </a:bodyPr>
            <a:lstStyle/>
            <a:p>
              <a:r>
                <a:rPr lang="en-US" sz="2000" b="1" dirty="0">
                  <a:solidFill>
                    <a:schemeClr val="bg1"/>
                  </a:solidFill>
                </a:rPr>
                <a:t>MEMBERSHIP PACKAGE</a:t>
              </a:r>
              <a:endParaRPr lang="en-US" dirty="0">
                <a:solidFill>
                  <a:schemeClr val="bg1"/>
                </a:solidFill>
              </a:endParaRPr>
            </a:p>
          </p:txBody>
        </p:sp>
        <p:sp>
          <p:nvSpPr>
            <p:cNvPr id="46" name="TextBox 45">
              <a:extLst>
                <a:ext uri="{FF2B5EF4-FFF2-40B4-BE49-F238E27FC236}">
                  <a16:creationId xmlns:a16="http://schemas.microsoft.com/office/drawing/2014/main" id="{26598593-8FA2-4523-A8C4-2E4DB55A554B}"/>
                </a:ext>
              </a:extLst>
            </p:cNvPr>
            <p:cNvSpPr txBox="1"/>
            <p:nvPr/>
          </p:nvSpPr>
          <p:spPr>
            <a:xfrm>
              <a:off x="3769804" y="2596586"/>
              <a:ext cx="2282018" cy="707886"/>
            </a:xfrm>
            <a:prstGeom prst="rect">
              <a:avLst/>
            </a:prstGeom>
            <a:noFill/>
          </p:spPr>
          <p:txBody>
            <a:bodyPr wrap="square" rtlCol="0">
              <a:spAutoFit/>
            </a:bodyPr>
            <a:lstStyle/>
            <a:p>
              <a:r>
                <a:rPr lang="en-US" sz="2000" b="1" dirty="0">
                  <a:solidFill>
                    <a:schemeClr val="bg1"/>
                  </a:solidFill>
                </a:rPr>
                <a:t>ADVISORY OFFERINGS</a:t>
              </a:r>
              <a:endParaRPr lang="en-US" dirty="0">
                <a:solidFill>
                  <a:schemeClr val="bg1"/>
                </a:solidFill>
              </a:endParaRPr>
            </a:p>
          </p:txBody>
        </p:sp>
        <p:sp>
          <p:nvSpPr>
            <p:cNvPr id="47" name="TextBox 46">
              <a:extLst>
                <a:ext uri="{FF2B5EF4-FFF2-40B4-BE49-F238E27FC236}">
                  <a16:creationId xmlns:a16="http://schemas.microsoft.com/office/drawing/2014/main" id="{684B76D6-9575-4F37-B33D-FDD16C3D9629}"/>
                </a:ext>
              </a:extLst>
            </p:cNvPr>
            <p:cNvSpPr txBox="1"/>
            <p:nvPr/>
          </p:nvSpPr>
          <p:spPr>
            <a:xfrm>
              <a:off x="6114266" y="3324771"/>
              <a:ext cx="3069349" cy="738664"/>
            </a:xfrm>
            <a:prstGeom prst="rect">
              <a:avLst/>
            </a:prstGeom>
            <a:noFill/>
          </p:spPr>
          <p:txBody>
            <a:bodyPr wrap="square" rtlCol="0">
              <a:spAutoFit/>
            </a:bodyPr>
            <a:lstStyle/>
            <a:p>
              <a:r>
                <a:rPr lang="en-US" sz="1400" dirty="0">
                  <a:solidFill>
                    <a:schemeClr val="bg1"/>
                  </a:solidFill>
                </a:rPr>
                <a:t>Global recognition showcasing leading programs and practices with a library of case studies.</a:t>
              </a:r>
            </a:p>
          </p:txBody>
        </p:sp>
        <p:sp>
          <p:nvSpPr>
            <p:cNvPr id="48" name="TextBox 47">
              <a:extLst>
                <a:ext uri="{FF2B5EF4-FFF2-40B4-BE49-F238E27FC236}">
                  <a16:creationId xmlns:a16="http://schemas.microsoft.com/office/drawing/2014/main" id="{C6752C5F-BD5C-4BE9-9F12-7706E138209F}"/>
                </a:ext>
              </a:extLst>
            </p:cNvPr>
            <p:cNvSpPr txBox="1"/>
            <p:nvPr/>
          </p:nvSpPr>
          <p:spPr>
            <a:xfrm>
              <a:off x="9754809" y="2614992"/>
              <a:ext cx="2282018" cy="707886"/>
            </a:xfrm>
            <a:prstGeom prst="rect">
              <a:avLst/>
            </a:prstGeom>
            <a:noFill/>
          </p:spPr>
          <p:txBody>
            <a:bodyPr wrap="square" rtlCol="0">
              <a:spAutoFit/>
            </a:bodyPr>
            <a:lstStyle/>
            <a:p>
              <a:r>
                <a:rPr lang="en-US" sz="2000" b="1" dirty="0">
                  <a:solidFill>
                    <a:schemeClr val="bg1"/>
                  </a:solidFill>
                </a:rPr>
                <a:t>PROFESSIONAL DEVELOPMENT</a:t>
              </a:r>
            </a:p>
          </p:txBody>
        </p:sp>
        <p:pic>
          <p:nvPicPr>
            <p:cNvPr id="49" name="Picture 48">
              <a:extLst>
                <a:ext uri="{FF2B5EF4-FFF2-40B4-BE49-F238E27FC236}">
                  <a16:creationId xmlns:a16="http://schemas.microsoft.com/office/drawing/2014/main" id="{72F79B24-9794-4A2E-B668-5359ABAC00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65539" y="2683068"/>
              <a:ext cx="548640" cy="548640"/>
            </a:xfrm>
            <a:prstGeom prst="rect">
              <a:avLst/>
            </a:prstGeom>
          </p:spPr>
        </p:pic>
        <p:pic>
          <p:nvPicPr>
            <p:cNvPr id="50" name="Picture 49">
              <a:extLst>
                <a:ext uri="{FF2B5EF4-FFF2-40B4-BE49-F238E27FC236}">
                  <a16:creationId xmlns:a16="http://schemas.microsoft.com/office/drawing/2014/main" id="{0195ECB9-3FA4-4C60-B387-FF2EEB28515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0826" y="2610331"/>
              <a:ext cx="640080" cy="640080"/>
            </a:xfrm>
            <a:prstGeom prst="rect">
              <a:avLst/>
            </a:prstGeom>
          </p:spPr>
        </p:pic>
        <p:sp>
          <p:nvSpPr>
            <p:cNvPr id="51" name="TextBox 50">
              <a:extLst>
                <a:ext uri="{FF2B5EF4-FFF2-40B4-BE49-F238E27FC236}">
                  <a16:creationId xmlns:a16="http://schemas.microsoft.com/office/drawing/2014/main" id="{4416B379-E3D8-4BCF-982F-BE0C18815C45}"/>
                </a:ext>
              </a:extLst>
            </p:cNvPr>
            <p:cNvSpPr txBox="1"/>
            <p:nvPr/>
          </p:nvSpPr>
          <p:spPr>
            <a:xfrm>
              <a:off x="160826" y="3286794"/>
              <a:ext cx="2872126" cy="738664"/>
            </a:xfrm>
            <a:prstGeom prst="rect">
              <a:avLst/>
            </a:prstGeom>
            <a:noFill/>
          </p:spPr>
          <p:txBody>
            <a:bodyPr wrap="square" rtlCol="0">
              <a:spAutoFit/>
            </a:bodyPr>
            <a:lstStyle/>
            <a:p>
              <a:r>
                <a:rPr lang="en-US" sz="1400" dirty="0">
                  <a:solidFill>
                    <a:schemeClr val="bg1"/>
                  </a:solidFill>
                </a:rPr>
                <a:t>Includes research library access, events, advisory support, a client success plan and more.</a:t>
              </a:r>
            </a:p>
          </p:txBody>
        </p:sp>
        <p:sp>
          <p:nvSpPr>
            <p:cNvPr id="52" name="TextBox 51">
              <a:extLst>
                <a:ext uri="{FF2B5EF4-FFF2-40B4-BE49-F238E27FC236}">
                  <a16:creationId xmlns:a16="http://schemas.microsoft.com/office/drawing/2014/main" id="{3A4B9199-C6B2-4C34-B270-6FCEBABF4A8C}"/>
                </a:ext>
              </a:extLst>
            </p:cNvPr>
            <p:cNvSpPr txBox="1"/>
            <p:nvPr/>
          </p:nvSpPr>
          <p:spPr>
            <a:xfrm>
              <a:off x="3061544" y="3334911"/>
              <a:ext cx="2912767" cy="738664"/>
            </a:xfrm>
            <a:prstGeom prst="rect">
              <a:avLst/>
            </a:prstGeom>
            <a:noFill/>
          </p:spPr>
          <p:txBody>
            <a:bodyPr wrap="square" rtlCol="0">
              <a:spAutoFit/>
            </a:bodyPr>
            <a:lstStyle/>
            <a:p>
              <a:r>
                <a:rPr lang="en-US" sz="1400" dirty="0">
                  <a:solidFill>
                    <a:schemeClr val="bg1"/>
                  </a:solidFill>
                </a:rPr>
                <a:t>An array of benchmarking, strategy, technology selection, and integration.</a:t>
              </a:r>
            </a:p>
          </p:txBody>
        </p:sp>
        <p:sp>
          <p:nvSpPr>
            <p:cNvPr id="53" name="TextBox 52">
              <a:extLst>
                <a:ext uri="{FF2B5EF4-FFF2-40B4-BE49-F238E27FC236}">
                  <a16:creationId xmlns:a16="http://schemas.microsoft.com/office/drawing/2014/main" id="{885F0922-63DE-4E99-9CB0-ABD8A2BDE9BF}"/>
                </a:ext>
              </a:extLst>
            </p:cNvPr>
            <p:cNvSpPr txBox="1"/>
            <p:nvPr/>
          </p:nvSpPr>
          <p:spPr>
            <a:xfrm>
              <a:off x="6770562" y="2613966"/>
              <a:ext cx="2282018" cy="707886"/>
            </a:xfrm>
            <a:prstGeom prst="rect">
              <a:avLst/>
            </a:prstGeom>
            <a:noFill/>
          </p:spPr>
          <p:txBody>
            <a:bodyPr wrap="square" rtlCol="0">
              <a:spAutoFit/>
            </a:bodyPr>
            <a:lstStyle/>
            <a:p>
              <a:r>
                <a:rPr lang="en-US" sz="2000" b="1" dirty="0">
                  <a:solidFill>
                    <a:schemeClr val="bg1"/>
                  </a:solidFill>
                </a:rPr>
                <a:t>EXCELLENCE AWARDS</a:t>
              </a:r>
              <a:endParaRPr lang="en-US" dirty="0">
                <a:solidFill>
                  <a:schemeClr val="bg1"/>
                </a:solidFill>
              </a:endParaRPr>
            </a:p>
          </p:txBody>
        </p:sp>
        <p:sp>
          <p:nvSpPr>
            <p:cNvPr id="54" name="TextBox 53">
              <a:extLst>
                <a:ext uri="{FF2B5EF4-FFF2-40B4-BE49-F238E27FC236}">
                  <a16:creationId xmlns:a16="http://schemas.microsoft.com/office/drawing/2014/main" id="{ECB6B970-7C60-44B7-A516-D984D74DD3F7}"/>
                </a:ext>
              </a:extLst>
            </p:cNvPr>
            <p:cNvSpPr txBox="1"/>
            <p:nvPr/>
          </p:nvSpPr>
          <p:spPr>
            <a:xfrm>
              <a:off x="9167255" y="3313119"/>
              <a:ext cx="3024745" cy="738664"/>
            </a:xfrm>
            <a:prstGeom prst="rect">
              <a:avLst/>
            </a:prstGeom>
            <a:noFill/>
          </p:spPr>
          <p:txBody>
            <a:bodyPr wrap="square" rtlCol="0">
              <a:spAutoFit/>
            </a:bodyPr>
            <a:lstStyle/>
            <a:p>
              <a:r>
                <a:rPr lang="en-US" sz="1400" dirty="0">
                  <a:solidFill>
                    <a:schemeClr val="bg1"/>
                  </a:solidFill>
                </a:rPr>
                <a:t>Virtual and on-site certification programs supplemented with research-driven assessments and tools.</a:t>
              </a:r>
            </a:p>
          </p:txBody>
        </p:sp>
      </p:grpSp>
      <p:sp>
        <p:nvSpPr>
          <p:cNvPr id="5" name="Rectangle 4">
            <a:extLst>
              <a:ext uri="{FF2B5EF4-FFF2-40B4-BE49-F238E27FC236}">
                <a16:creationId xmlns:a16="http://schemas.microsoft.com/office/drawing/2014/main" id="{5808E792-66E2-4887-A6EA-02DABB01F07E}"/>
              </a:ext>
            </a:extLst>
          </p:cNvPr>
          <p:cNvSpPr/>
          <p:nvPr/>
        </p:nvSpPr>
        <p:spPr>
          <a:xfrm>
            <a:off x="1789647" y="4591939"/>
            <a:ext cx="2251756" cy="1600438"/>
          </a:xfrm>
          <a:prstGeom prst="rect">
            <a:avLst/>
          </a:prstGeom>
        </p:spPr>
        <p:txBody>
          <a:bodyPr wrap="square">
            <a:spAutoFit/>
          </a:bodyPr>
          <a:lstStyle/>
          <a:p>
            <a:r>
              <a:rPr lang="en-US" sz="1400" b="1" dirty="0">
                <a:solidFill>
                  <a:srgbClr val="137BB8"/>
                </a:solidFill>
              </a:rPr>
              <a:t>ORGANIZATIONAL EXCELLENCE CERTIFICATION PROGRAM </a:t>
            </a:r>
            <a:r>
              <a:rPr lang="en-US" sz="1400" dirty="0">
                <a:solidFill>
                  <a:schemeClr val="tx1">
                    <a:lumMod val="75000"/>
                    <a:lumOff val="25000"/>
                  </a:schemeClr>
                </a:solidFill>
              </a:rPr>
              <a:t>recognizes world-class HCM programs that transform their organization and achieve breakthrough results.</a:t>
            </a:r>
          </a:p>
        </p:txBody>
      </p:sp>
      <p:sp>
        <p:nvSpPr>
          <p:cNvPr id="81" name="Rectangle 80">
            <a:extLst>
              <a:ext uri="{FF2B5EF4-FFF2-40B4-BE49-F238E27FC236}">
                <a16:creationId xmlns:a16="http://schemas.microsoft.com/office/drawing/2014/main" id="{5F0F805B-6459-441B-82B1-8EC2621CC0E0}"/>
              </a:ext>
            </a:extLst>
          </p:cNvPr>
          <p:cNvSpPr/>
          <p:nvPr/>
        </p:nvSpPr>
        <p:spPr>
          <a:xfrm>
            <a:off x="5900913" y="4508718"/>
            <a:ext cx="2034970" cy="1815882"/>
          </a:xfrm>
          <a:prstGeom prst="rect">
            <a:avLst/>
          </a:prstGeom>
        </p:spPr>
        <p:txBody>
          <a:bodyPr wrap="square">
            <a:spAutoFit/>
          </a:bodyPr>
          <a:lstStyle/>
          <a:p>
            <a:r>
              <a:rPr lang="en-US" sz="1400" b="1" dirty="0">
                <a:solidFill>
                  <a:srgbClr val="137BB8"/>
                </a:solidFill>
              </a:rPr>
              <a:t>SMARTCHOICE® PREFERRED PROVIDER PROGRAM </a:t>
            </a:r>
            <a:r>
              <a:rPr lang="en-US" sz="1400" dirty="0">
                <a:solidFill>
                  <a:schemeClr val="tx1">
                    <a:lumMod val="75000"/>
                    <a:lumOff val="25000"/>
                  </a:schemeClr>
                </a:solidFill>
              </a:rPr>
              <a:t>uniquely places HCM service and technology companies at the top of organizations’ consideration list of vendors.</a:t>
            </a:r>
          </a:p>
        </p:txBody>
      </p:sp>
      <p:pic>
        <p:nvPicPr>
          <p:cNvPr id="11" name="Picture 10">
            <a:extLst>
              <a:ext uri="{FF2B5EF4-FFF2-40B4-BE49-F238E27FC236}">
                <a16:creationId xmlns:a16="http://schemas.microsoft.com/office/drawing/2014/main" id="{31DCD341-1F8C-F24A-916B-5425BAD1198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29600" y="4693920"/>
            <a:ext cx="1554480" cy="1554480"/>
          </a:xfrm>
          <a:prstGeom prst="rect">
            <a:avLst/>
          </a:prstGeom>
        </p:spPr>
      </p:pic>
      <p:sp>
        <p:nvSpPr>
          <p:cNvPr id="29" name="Rectangle 28">
            <a:extLst>
              <a:ext uri="{FF2B5EF4-FFF2-40B4-BE49-F238E27FC236}">
                <a16:creationId xmlns:a16="http://schemas.microsoft.com/office/drawing/2014/main" id="{0B684BA6-578A-4141-A6E6-A72CFEDA2B76}"/>
              </a:ext>
            </a:extLst>
          </p:cNvPr>
          <p:cNvSpPr/>
          <p:nvPr/>
        </p:nvSpPr>
        <p:spPr>
          <a:xfrm>
            <a:off x="9546402" y="4611201"/>
            <a:ext cx="2034970" cy="1600438"/>
          </a:xfrm>
          <a:prstGeom prst="rect">
            <a:avLst/>
          </a:prstGeom>
        </p:spPr>
        <p:txBody>
          <a:bodyPr wrap="square">
            <a:spAutoFit/>
          </a:bodyPr>
          <a:lstStyle/>
          <a:p>
            <a:r>
              <a:rPr lang="en-US" sz="1400" b="1" dirty="0">
                <a:solidFill>
                  <a:srgbClr val="137BB8"/>
                </a:solidFill>
              </a:rPr>
              <a:t>HCMA PROFESSIONAL CERTIFICATIONS </a:t>
            </a:r>
            <a:r>
              <a:rPr lang="en-US" sz="1400" dirty="0">
                <a:solidFill>
                  <a:schemeClr val="tx1">
                    <a:lumMod val="75000"/>
                    <a:lumOff val="25000"/>
                  </a:schemeClr>
                </a:solidFill>
              </a:rPr>
              <a:t>are comprehensive educational programs that center around a multiphase knowledge test.</a:t>
            </a:r>
          </a:p>
        </p:txBody>
      </p:sp>
      <p:sp>
        <p:nvSpPr>
          <p:cNvPr id="10" name="Footer Placeholder 9">
            <a:extLst>
              <a:ext uri="{FF2B5EF4-FFF2-40B4-BE49-F238E27FC236}">
                <a16:creationId xmlns:a16="http://schemas.microsoft.com/office/drawing/2014/main" id="{C1AC2482-5212-4749-A9B7-BF9920762059}"/>
              </a:ext>
            </a:extLst>
          </p:cNvPr>
          <p:cNvSpPr>
            <a:spLocks noGrp="1"/>
          </p:cNvSpPr>
          <p:nvPr>
            <p:ph type="ftr" sz="quarter" idx="11"/>
          </p:nvPr>
        </p:nvSpPr>
        <p:spPr/>
        <p:txBody>
          <a:bodyPr/>
          <a:lstStyle/>
          <a:p>
            <a:pPr algn="l"/>
            <a:r>
              <a:rPr lang="en-US" dirty="0"/>
              <a:t>© Brandon Hall Group 2021</a:t>
            </a:r>
          </a:p>
        </p:txBody>
      </p:sp>
    </p:spTree>
    <p:extLst>
      <p:ext uri="{BB962C8B-B14F-4D97-AF65-F5344CB8AC3E}">
        <p14:creationId xmlns:p14="http://schemas.microsoft.com/office/powerpoint/2010/main" val="343734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8B02-8F79-5D48-A405-A024784B1289}"/>
              </a:ext>
            </a:extLst>
          </p:cNvPr>
          <p:cNvSpPr>
            <a:spLocks noGrp="1"/>
          </p:cNvSpPr>
          <p:nvPr>
            <p:ph type="title"/>
          </p:nvPr>
        </p:nvSpPr>
        <p:spPr/>
        <p:txBody>
          <a:bodyPr>
            <a:normAutofit/>
          </a:bodyPr>
          <a:lstStyle/>
          <a:p>
            <a:r>
              <a:rPr lang="en-US" sz="4800" dirty="0">
                <a:solidFill>
                  <a:schemeClr val="bg1"/>
                </a:solidFill>
              </a:rPr>
              <a:t>Current State</a:t>
            </a:r>
          </a:p>
        </p:txBody>
      </p:sp>
      <p:sp>
        <p:nvSpPr>
          <p:cNvPr id="7" name="Footer Placeholder 6">
            <a:extLst>
              <a:ext uri="{FF2B5EF4-FFF2-40B4-BE49-F238E27FC236}">
                <a16:creationId xmlns:a16="http://schemas.microsoft.com/office/drawing/2014/main" id="{8F73118E-AB6B-714F-A6B3-EF88F03FB3EA}"/>
              </a:ext>
            </a:extLst>
          </p:cNvPr>
          <p:cNvSpPr>
            <a:spLocks noGrp="1"/>
          </p:cNvSpPr>
          <p:nvPr>
            <p:ph type="ftr" sz="quarter" idx="11"/>
          </p:nvPr>
        </p:nvSpPr>
        <p:spPr/>
        <p:txBody>
          <a:bodyPr/>
          <a:lstStyle/>
          <a:p>
            <a:pPr algn="l"/>
            <a:r>
              <a:rPr lang="en-US" dirty="0"/>
              <a:t>© Brandon Hall Group 2021</a:t>
            </a:r>
          </a:p>
        </p:txBody>
      </p:sp>
      <p:sp>
        <p:nvSpPr>
          <p:cNvPr id="5" name="Slide Number Placeholder 4">
            <a:extLst>
              <a:ext uri="{FF2B5EF4-FFF2-40B4-BE49-F238E27FC236}">
                <a16:creationId xmlns:a16="http://schemas.microsoft.com/office/drawing/2014/main" id="{DC8EA25B-2767-4A4D-A63A-E8329383C3A3}"/>
              </a:ext>
            </a:extLst>
          </p:cNvPr>
          <p:cNvSpPr>
            <a:spLocks noGrp="1"/>
          </p:cNvSpPr>
          <p:nvPr>
            <p:ph type="sldNum" sz="quarter" idx="12"/>
          </p:nvPr>
        </p:nvSpPr>
        <p:spPr/>
        <p:txBody>
          <a:bodyPr/>
          <a:lstStyle/>
          <a:p>
            <a:fld id="{70615984-DE26-B24B-B048-45667392A3F4}" type="slidenum">
              <a:rPr lang="en-US" smtClean="0"/>
              <a:t>4</a:t>
            </a:fld>
            <a:endParaRPr lang="en-US" dirty="0"/>
          </a:p>
        </p:txBody>
      </p:sp>
      <p:sp>
        <p:nvSpPr>
          <p:cNvPr id="3" name="Content Placeholder 2">
            <a:extLst>
              <a:ext uri="{FF2B5EF4-FFF2-40B4-BE49-F238E27FC236}">
                <a16:creationId xmlns:a16="http://schemas.microsoft.com/office/drawing/2014/main" id="{B11CF8B3-99A5-9143-8097-780D4853B071}"/>
              </a:ext>
            </a:extLst>
          </p:cNvPr>
          <p:cNvSpPr>
            <a:spLocks noGrp="1"/>
          </p:cNvSpPr>
          <p:nvPr>
            <p:ph idx="4294967295"/>
          </p:nvPr>
        </p:nvSpPr>
        <p:spPr>
          <a:xfrm>
            <a:off x="1817663" y="1818457"/>
            <a:ext cx="8556674" cy="3361409"/>
          </a:xfrm>
        </p:spPr>
        <p:txBody>
          <a:bodyPr numCol="2" spcCol="822960">
            <a:normAutofit/>
          </a:bodyPr>
          <a:lstStyle/>
          <a:p>
            <a:pPr marL="0" indent="0">
              <a:lnSpc>
                <a:spcPct val="100000"/>
              </a:lnSpc>
              <a:spcBef>
                <a:spcPts val="0"/>
              </a:spcBef>
              <a:spcAft>
                <a:spcPts val="1200"/>
              </a:spcAft>
              <a:buNone/>
            </a:pPr>
            <a:r>
              <a:rPr lang="en-US" sz="2000" b="1" dirty="0">
                <a:solidFill>
                  <a:schemeClr val="bg1"/>
                </a:solidFill>
                <a:latin typeface="+mn-lt"/>
              </a:rPr>
              <a:t>When it comes to workforce-management maturity, it’s safe to say that most organizations are stuck in the middle. In fact, 59% of all organizations see themselves at the stage where they have identified the issue but have only begun to put processes in place to give themselves a strategic edge. Yet, it will be difficult to move toward a strategic future when the current state doesn’t allow for a more long-term view, which is only held by 13% of organizations. Clearly, the way forward will be to prove the value of workforce management to every organization. There is no company that could not gain from implementing a more strategic process.</a:t>
            </a:r>
          </a:p>
        </p:txBody>
      </p:sp>
      <p:grpSp>
        <p:nvGrpSpPr>
          <p:cNvPr id="32" name="Group 31">
            <a:extLst>
              <a:ext uri="{FF2B5EF4-FFF2-40B4-BE49-F238E27FC236}">
                <a16:creationId xmlns:a16="http://schemas.microsoft.com/office/drawing/2014/main" id="{A6117673-B804-5C47-825F-C40EA618614A}"/>
              </a:ext>
            </a:extLst>
          </p:cNvPr>
          <p:cNvGrpSpPr/>
          <p:nvPr/>
        </p:nvGrpSpPr>
        <p:grpSpPr>
          <a:xfrm>
            <a:off x="-73152" y="0"/>
            <a:ext cx="12326112" cy="6858000"/>
            <a:chOff x="-73152" y="0"/>
            <a:chExt cx="12326112" cy="6858000"/>
          </a:xfrm>
        </p:grpSpPr>
        <p:cxnSp>
          <p:nvCxnSpPr>
            <p:cNvPr id="9" name="Straight Connector 8">
              <a:extLst>
                <a:ext uri="{FF2B5EF4-FFF2-40B4-BE49-F238E27FC236}">
                  <a16:creationId xmlns:a16="http://schemas.microsoft.com/office/drawing/2014/main" id="{895A20B5-6460-A041-81B2-BAE524AF7F86}"/>
                </a:ext>
              </a:extLst>
            </p:cNvPr>
            <p:cNvCxnSpPr>
              <a:cxnSpLocks/>
            </p:cNvCxnSpPr>
            <p:nvPr/>
          </p:nvCxnSpPr>
          <p:spPr>
            <a:xfrm>
              <a:off x="6096000" y="0"/>
              <a:ext cx="0" cy="1188720"/>
            </a:xfrm>
            <a:prstGeom prst="line">
              <a:avLst/>
            </a:prstGeom>
            <a:ln w="28575">
              <a:solidFill>
                <a:schemeClr val="bg1">
                  <a:alpha val="31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32F460-BB85-9149-994A-E4D921898EDB}"/>
                </a:ext>
              </a:extLst>
            </p:cNvPr>
            <p:cNvCxnSpPr>
              <a:cxnSpLocks/>
            </p:cNvCxnSpPr>
            <p:nvPr/>
          </p:nvCxnSpPr>
          <p:spPr>
            <a:xfrm>
              <a:off x="6096000" y="5669280"/>
              <a:ext cx="0" cy="1188720"/>
            </a:xfrm>
            <a:prstGeom prst="line">
              <a:avLst/>
            </a:prstGeom>
            <a:ln w="28575">
              <a:solidFill>
                <a:schemeClr val="bg1">
                  <a:alpha val="31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731EF96-FFD1-C24C-9B5A-C8E9DB484DE4}"/>
                </a:ext>
              </a:extLst>
            </p:cNvPr>
            <p:cNvCxnSpPr>
              <a:cxnSpLocks/>
            </p:cNvCxnSpPr>
            <p:nvPr/>
          </p:nvCxnSpPr>
          <p:spPr>
            <a:xfrm flipH="1">
              <a:off x="-73152" y="3428999"/>
              <a:ext cx="1627632" cy="0"/>
            </a:xfrm>
            <a:prstGeom prst="line">
              <a:avLst/>
            </a:prstGeom>
            <a:ln w="28575">
              <a:solidFill>
                <a:schemeClr val="bg1">
                  <a:alpha val="31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E1D89D-58ED-1045-9D0F-3176BB7B8877}"/>
                </a:ext>
              </a:extLst>
            </p:cNvPr>
            <p:cNvCxnSpPr>
              <a:cxnSpLocks/>
            </p:cNvCxnSpPr>
            <p:nvPr/>
          </p:nvCxnSpPr>
          <p:spPr>
            <a:xfrm flipH="1">
              <a:off x="10625328" y="3428999"/>
              <a:ext cx="1627632" cy="0"/>
            </a:xfrm>
            <a:prstGeom prst="line">
              <a:avLst/>
            </a:prstGeom>
            <a:ln w="28575">
              <a:solidFill>
                <a:schemeClr val="bg1">
                  <a:alpha val="31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357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6C53F1-19ED-4B19-96B0-7A96EDE396F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29631" y="1"/>
            <a:ext cx="9331163" cy="6793742"/>
          </a:xfrm>
          <a:prstGeom prst="rect">
            <a:avLst/>
          </a:prstGeom>
        </p:spPr>
      </p:pic>
      <p:sp>
        <p:nvSpPr>
          <p:cNvPr id="4" name="Title 3">
            <a:extLst>
              <a:ext uri="{FF2B5EF4-FFF2-40B4-BE49-F238E27FC236}">
                <a16:creationId xmlns:a16="http://schemas.microsoft.com/office/drawing/2014/main" id="{11BD9928-F7CE-4AC1-9D0E-B7399CCB2307}"/>
              </a:ext>
            </a:extLst>
          </p:cNvPr>
          <p:cNvSpPr>
            <a:spLocks noGrp="1"/>
          </p:cNvSpPr>
          <p:nvPr>
            <p:ph type="title"/>
          </p:nvPr>
        </p:nvSpPr>
        <p:spPr>
          <a:xfrm>
            <a:off x="218288" y="1280766"/>
            <a:ext cx="3444134" cy="1372770"/>
          </a:xfrm>
        </p:spPr>
        <p:txBody>
          <a:bodyPr>
            <a:normAutofit/>
          </a:bodyPr>
          <a:lstStyle/>
          <a:p>
            <a:r>
              <a:rPr lang="en-GB" dirty="0"/>
              <a:t>Current State of WFM Maturity</a:t>
            </a:r>
            <a:endParaRPr lang="en-US" b="1" dirty="0">
              <a:solidFill>
                <a:schemeClr val="bg1">
                  <a:lumMod val="50000"/>
                </a:schemeClr>
              </a:solidFill>
              <a:latin typeface="+mn-lt"/>
            </a:endParaRPr>
          </a:p>
        </p:txBody>
      </p:sp>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5</a:t>
            </a:fld>
            <a:endParaRPr lang="en-US" dirty="0"/>
          </a:p>
        </p:txBody>
      </p:sp>
      <p:sp>
        <p:nvSpPr>
          <p:cNvPr id="5" name="Footer Placeholder 4">
            <a:extLst>
              <a:ext uri="{FF2B5EF4-FFF2-40B4-BE49-F238E27FC236}">
                <a16:creationId xmlns:a16="http://schemas.microsoft.com/office/drawing/2014/main" id="{38E92120-2047-6840-9956-B499BE82BCE6}"/>
              </a:ext>
            </a:extLst>
          </p:cNvPr>
          <p:cNvSpPr>
            <a:spLocks noGrp="1"/>
          </p:cNvSpPr>
          <p:nvPr>
            <p:ph type="ftr" sz="quarter" idx="11"/>
          </p:nvPr>
        </p:nvSpPr>
        <p:spPr/>
        <p:txBody>
          <a:bodyPr/>
          <a:lstStyle/>
          <a:p>
            <a:pPr algn="l"/>
            <a:r>
              <a:rPr lang="en-US" dirty="0"/>
              <a:t>© Brandon Hall Group 2021</a:t>
            </a:r>
          </a:p>
        </p:txBody>
      </p:sp>
      <p:sp>
        <p:nvSpPr>
          <p:cNvPr id="6" name="TextBox 5">
            <a:extLst>
              <a:ext uri="{FF2B5EF4-FFF2-40B4-BE49-F238E27FC236}">
                <a16:creationId xmlns:a16="http://schemas.microsoft.com/office/drawing/2014/main" id="{A27D9D12-0C77-F341-BD49-95C4FB02764A}"/>
              </a:ext>
            </a:extLst>
          </p:cNvPr>
          <p:cNvSpPr txBox="1"/>
          <p:nvPr/>
        </p:nvSpPr>
        <p:spPr>
          <a:xfrm>
            <a:off x="-4725" y="2592052"/>
            <a:ext cx="1816799" cy="632205"/>
          </a:xfrm>
          <a:prstGeom prst="rect">
            <a:avLst/>
          </a:prstGeom>
          <a:solidFill>
            <a:srgbClr val="027BB6"/>
          </a:solidFill>
        </p:spPr>
        <p:txBody>
          <a:bodyPr wrap="square" rtlCol="0" anchor="ctr">
            <a:noAutofit/>
          </a:bodyPr>
          <a:lstStyle/>
          <a:p>
            <a:pPr algn="ctr"/>
            <a:r>
              <a:rPr lang="en-US" sz="2000" dirty="0">
                <a:solidFill>
                  <a:schemeClr val="bg1"/>
                </a:solidFill>
              </a:rPr>
              <a:t>Overall</a:t>
            </a:r>
          </a:p>
        </p:txBody>
      </p:sp>
      <p:sp>
        <p:nvSpPr>
          <p:cNvPr id="8" name="TextBox 7">
            <a:extLst>
              <a:ext uri="{FF2B5EF4-FFF2-40B4-BE49-F238E27FC236}">
                <a16:creationId xmlns:a16="http://schemas.microsoft.com/office/drawing/2014/main" id="{62A8AE9A-6F44-49ED-B276-D3017D900D7F}"/>
              </a:ext>
            </a:extLst>
          </p:cNvPr>
          <p:cNvSpPr txBox="1"/>
          <p:nvPr/>
        </p:nvSpPr>
        <p:spPr>
          <a:xfrm>
            <a:off x="3152746" y="4210669"/>
            <a:ext cx="1144039" cy="738664"/>
          </a:xfrm>
          <a:prstGeom prst="rect">
            <a:avLst/>
          </a:prstGeom>
          <a:noFill/>
        </p:spPr>
        <p:txBody>
          <a:bodyPr wrap="square" rtlCol="0">
            <a:spAutoFit/>
          </a:bodyPr>
          <a:lstStyle/>
          <a:p>
            <a:pPr algn="ctr"/>
            <a:r>
              <a:rPr lang="en-US" sz="1400" b="1" i="1" dirty="0">
                <a:solidFill>
                  <a:srgbClr val="073763"/>
                </a:solidFill>
                <a:latin typeface="Calibri" panose="020F0502020204030204" pitchFamily="34" charset="0"/>
              </a:rPr>
              <a:t>No impact on the business</a:t>
            </a:r>
          </a:p>
        </p:txBody>
      </p:sp>
      <p:sp>
        <p:nvSpPr>
          <p:cNvPr id="10" name="TextBox 9">
            <a:extLst>
              <a:ext uri="{FF2B5EF4-FFF2-40B4-BE49-F238E27FC236}">
                <a16:creationId xmlns:a16="http://schemas.microsoft.com/office/drawing/2014/main" id="{6095854A-C195-4A65-8FEC-1B2CAB717D39}"/>
              </a:ext>
            </a:extLst>
          </p:cNvPr>
          <p:cNvSpPr txBox="1"/>
          <p:nvPr/>
        </p:nvSpPr>
        <p:spPr>
          <a:xfrm>
            <a:off x="3551731" y="2812732"/>
            <a:ext cx="1224129" cy="738664"/>
          </a:xfrm>
          <a:prstGeom prst="rect">
            <a:avLst/>
          </a:prstGeom>
          <a:noFill/>
        </p:spPr>
        <p:txBody>
          <a:bodyPr wrap="square" rtlCol="0">
            <a:spAutoFit/>
          </a:bodyPr>
          <a:lstStyle/>
          <a:p>
            <a:pPr algn="ctr" fontAlgn="ctr"/>
            <a:r>
              <a:rPr lang="en-US" sz="1400" b="1" dirty="0">
                <a:solidFill>
                  <a:srgbClr val="073763"/>
                </a:solidFill>
                <a:latin typeface="Calibri" panose="020F0502020204030204" pitchFamily="34" charset="0"/>
              </a:rPr>
              <a:t>Improved knowledge/ skills</a:t>
            </a:r>
          </a:p>
        </p:txBody>
      </p:sp>
      <p:sp>
        <p:nvSpPr>
          <p:cNvPr id="11" name="TextBox 10">
            <a:extLst>
              <a:ext uri="{FF2B5EF4-FFF2-40B4-BE49-F238E27FC236}">
                <a16:creationId xmlns:a16="http://schemas.microsoft.com/office/drawing/2014/main" id="{6B61EF32-0A71-48F7-B8FA-F9D17BC8C04C}"/>
              </a:ext>
            </a:extLst>
          </p:cNvPr>
          <p:cNvSpPr txBox="1"/>
          <p:nvPr/>
        </p:nvSpPr>
        <p:spPr>
          <a:xfrm>
            <a:off x="4036147" y="1449817"/>
            <a:ext cx="1251596" cy="738664"/>
          </a:xfrm>
          <a:prstGeom prst="rect">
            <a:avLst/>
          </a:prstGeom>
          <a:noFill/>
        </p:spPr>
        <p:txBody>
          <a:bodyPr wrap="square" rtlCol="0">
            <a:spAutoFit/>
          </a:bodyPr>
          <a:lstStyle/>
          <a:p>
            <a:pPr algn="ctr" fontAlgn="ctr"/>
            <a:r>
              <a:rPr lang="en-US" sz="1400" b="1" dirty="0">
                <a:solidFill>
                  <a:srgbClr val="073763"/>
                </a:solidFill>
                <a:latin typeface="Calibri" panose="020F0502020204030204" pitchFamily="34" charset="0"/>
              </a:rPr>
              <a:t>Direct impact on business outcomes</a:t>
            </a:r>
          </a:p>
        </p:txBody>
      </p:sp>
      <p:sp>
        <p:nvSpPr>
          <p:cNvPr id="12" name="TextBox 11">
            <a:extLst>
              <a:ext uri="{FF2B5EF4-FFF2-40B4-BE49-F238E27FC236}">
                <a16:creationId xmlns:a16="http://schemas.microsoft.com/office/drawing/2014/main" id="{DBF67738-4D33-4DFF-9605-7AADA6442013}"/>
              </a:ext>
            </a:extLst>
          </p:cNvPr>
          <p:cNvSpPr txBox="1"/>
          <p:nvPr/>
        </p:nvSpPr>
        <p:spPr>
          <a:xfrm rot="16200000">
            <a:off x="9972563" y="3266332"/>
            <a:ext cx="3867548" cy="338554"/>
          </a:xfrm>
          <a:prstGeom prst="rect">
            <a:avLst/>
          </a:prstGeom>
          <a:noFill/>
        </p:spPr>
        <p:txBody>
          <a:bodyPr wrap="square" rtlCol="0">
            <a:spAutoFit/>
          </a:bodyPr>
          <a:lstStyle/>
          <a:p>
            <a:pPr algn="ctr" fontAlgn="ctr"/>
            <a:r>
              <a:rPr lang="en-US" sz="1600" b="1" dirty="0">
                <a:solidFill>
                  <a:srgbClr val="073763"/>
                </a:solidFill>
                <a:latin typeface="Calibri" panose="020F0502020204030204" pitchFamily="34" charset="0"/>
              </a:rPr>
              <a:t>Organizational Impact/ROI Curve</a:t>
            </a:r>
          </a:p>
        </p:txBody>
      </p:sp>
      <p:sp>
        <p:nvSpPr>
          <p:cNvPr id="13" name="TextBox 12">
            <a:extLst>
              <a:ext uri="{FF2B5EF4-FFF2-40B4-BE49-F238E27FC236}">
                <a16:creationId xmlns:a16="http://schemas.microsoft.com/office/drawing/2014/main" id="{6565840C-F6A2-4763-82D3-E71A07E759B4}"/>
              </a:ext>
            </a:extLst>
          </p:cNvPr>
          <p:cNvSpPr txBox="1"/>
          <p:nvPr/>
        </p:nvSpPr>
        <p:spPr>
          <a:xfrm>
            <a:off x="5387806" y="2031027"/>
            <a:ext cx="788999" cy="461665"/>
          </a:xfrm>
          <a:prstGeom prst="rect">
            <a:avLst/>
          </a:prstGeom>
          <a:noFill/>
        </p:spPr>
        <p:txBody>
          <a:bodyPr wrap="none" rtlCol="0">
            <a:spAutoFit/>
          </a:bodyPr>
          <a:lstStyle/>
          <a:p>
            <a:r>
              <a:rPr lang="en-US" b="1" dirty="0">
                <a:solidFill>
                  <a:schemeClr val="bg1"/>
                </a:solidFill>
              </a:rPr>
              <a:t> 16%</a:t>
            </a:r>
          </a:p>
        </p:txBody>
      </p:sp>
      <p:sp>
        <p:nvSpPr>
          <p:cNvPr id="14" name="TextBox 13">
            <a:extLst>
              <a:ext uri="{FF2B5EF4-FFF2-40B4-BE49-F238E27FC236}">
                <a16:creationId xmlns:a16="http://schemas.microsoft.com/office/drawing/2014/main" id="{E842B922-D54E-4EB7-87DA-4725B2711558}"/>
              </a:ext>
            </a:extLst>
          </p:cNvPr>
          <p:cNvSpPr txBox="1"/>
          <p:nvPr/>
        </p:nvSpPr>
        <p:spPr>
          <a:xfrm>
            <a:off x="7094912" y="624264"/>
            <a:ext cx="4423010" cy="954107"/>
          </a:xfrm>
          <a:prstGeom prst="rect">
            <a:avLst/>
          </a:prstGeom>
          <a:noFill/>
        </p:spPr>
        <p:txBody>
          <a:bodyPr wrap="square" rtlCol="0">
            <a:spAutoFit/>
          </a:bodyPr>
          <a:lstStyle/>
          <a:p>
            <a:r>
              <a:rPr lang="en-GB" sz="1400" dirty="0">
                <a:solidFill>
                  <a:schemeClr val="tx1">
                    <a:lumMod val="75000"/>
                    <a:lumOff val="25000"/>
                  </a:schemeClr>
                </a:solidFill>
              </a:rPr>
              <a:t>We have put in place advanced processes and technology that will help us to better understand the needs of our workforce as it relates to meeting business objectives in all areas of the organization.</a:t>
            </a:r>
            <a:endParaRPr lang="en-US" sz="1400" dirty="0">
              <a:solidFill>
                <a:schemeClr val="tx1">
                  <a:lumMod val="75000"/>
                  <a:lumOff val="25000"/>
                </a:schemeClr>
              </a:solidFill>
            </a:endParaRPr>
          </a:p>
        </p:txBody>
      </p:sp>
      <p:sp>
        <p:nvSpPr>
          <p:cNvPr id="3" name="Rectangle 2">
            <a:extLst>
              <a:ext uri="{FF2B5EF4-FFF2-40B4-BE49-F238E27FC236}">
                <a16:creationId xmlns:a16="http://schemas.microsoft.com/office/drawing/2014/main" id="{7B10A822-86F1-4FE6-B65B-BEEB0BCD3930}"/>
              </a:ext>
            </a:extLst>
          </p:cNvPr>
          <p:cNvSpPr/>
          <p:nvPr/>
        </p:nvSpPr>
        <p:spPr>
          <a:xfrm>
            <a:off x="5314582" y="5465228"/>
            <a:ext cx="6102869" cy="738664"/>
          </a:xfrm>
          <a:prstGeom prst="rect">
            <a:avLst/>
          </a:prstGeom>
        </p:spPr>
        <p:txBody>
          <a:bodyPr wrap="square">
            <a:spAutoFit/>
          </a:bodyPr>
          <a:lstStyle/>
          <a:p>
            <a:r>
              <a:rPr lang="en-US" sz="1400" dirty="0">
                <a:solidFill>
                  <a:schemeClr val="tx1">
                    <a:lumMod val="75000"/>
                    <a:lumOff val="25000"/>
                  </a:schemeClr>
                </a:solidFill>
              </a:rPr>
              <a:t>We have not evaluated how to put advanced processes and technology in place that will help us to better understand the needs of our workforce as it relates to meeting business objectives.</a:t>
            </a:r>
          </a:p>
        </p:txBody>
      </p:sp>
      <p:sp>
        <p:nvSpPr>
          <p:cNvPr id="15" name="TextBox 14">
            <a:extLst>
              <a:ext uri="{FF2B5EF4-FFF2-40B4-BE49-F238E27FC236}">
                <a16:creationId xmlns:a16="http://schemas.microsoft.com/office/drawing/2014/main" id="{94ABA2BF-AE97-4BD8-AD25-0E703E3DC704}"/>
              </a:ext>
            </a:extLst>
          </p:cNvPr>
          <p:cNvSpPr txBox="1"/>
          <p:nvPr/>
        </p:nvSpPr>
        <p:spPr>
          <a:xfrm>
            <a:off x="4047803" y="5550987"/>
            <a:ext cx="720069" cy="461665"/>
          </a:xfrm>
          <a:prstGeom prst="rect">
            <a:avLst/>
          </a:prstGeom>
          <a:noFill/>
        </p:spPr>
        <p:txBody>
          <a:bodyPr wrap="none" rtlCol="0">
            <a:spAutoFit/>
          </a:bodyPr>
          <a:lstStyle/>
          <a:p>
            <a:r>
              <a:rPr lang="en-US" b="1" dirty="0">
                <a:solidFill>
                  <a:schemeClr val="bg1"/>
                </a:solidFill>
              </a:rPr>
              <a:t>15%</a:t>
            </a:r>
          </a:p>
        </p:txBody>
      </p:sp>
      <p:sp>
        <p:nvSpPr>
          <p:cNvPr id="16" name="TextBox 15">
            <a:extLst>
              <a:ext uri="{FF2B5EF4-FFF2-40B4-BE49-F238E27FC236}">
                <a16:creationId xmlns:a16="http://schemas.microsoft.com/office/drawing/2014/main" id="{9AF5EBA3-A12A-4CDF-8CF3-0A1FBDC2D227}"/>
              </a:ext>
            </a:extLst>
          </p:cNvPr>
          <p:cNvSpPr txBox="1"/>
          <p:nvPr/>
        </p:nvSpPr>
        <p:spPr>
          <a:xfrm>
            <a:off x="6239625" y="3071764"/>
            <a:ext cx="5212998" cy="738664"/>
          </a:xfrm>
          <a:prstGeom prst="rect">
            <a:avLst/>
          </a:prstGeom>
          <a:noFill/>
        </p:spPr>
        <p:txBody>
          <a:bodyPr wrap="square" rtlCol="0">
            <a:spAutoFit/>
          </a:bodyPr>
          <a:lstStyle/>
          <a:p>
            <a:r>
              <a:rPr lang="en-GB" sz="1400" dirty="0">
                <a:solidFill>
                  <a:schemeClr val="tx1">
                    <a:lumMod val="75000"/>
                    <a:lumOff val="25000"/>
                  </a:schemeClr>
                </a:solidFill>
              </a:rPr>
              <a:t>We are putting in place more advanced processes and technology that will help us to better understand the needs of our workforce as it relates to meeting business objectives.</a:t>
            </a:r>
            <a:endParaRPr lang="en-US" sz="1400" dirty="0">
              <a:solidFill>
                <a:schemeClr val="tx1">
                  <a:lumMod val="75000"/>
                  <a:lumOff val="25000"/>
                </a:schemeClr>
              </a:solidFill>
            </a:endParaRPr>
          </a:p>
        </p:txBody>
      </p:sp>
      <p:sp>
        <p:nvSpPr>
          <p:cNvPr id="17" name="TextBox 16">
            <a:extLst>
              <a:ext uri="{FF2B5EF4-FFF2-40B4-BE49-F238E27FC236}">
                <a16:creationId xmlns:a16="http://schemas.microsoft.com/office/drawing/2014/main" id="{FB87D1AA-6A5D-47D3-9A06-F4622FA1592F}"/>
              </a:ext>
            </a:extLst>
          </p:cNvPr>
          <p:cNvSpPr txBox="1"/>
          <p:nvPr/>
        </p:nvSpPr>
        <p:spPr>
          <a:xfrm>
            <a:off x="5825116" y="4270376"/>
            <a:ext cx="5648319" cy="738664"/>
          </a:xfrm>
          <a:prstGeom prst="rect">
            <a:avLst/>
          </a:prstGeom>
          <a:noFill/>
        </p:spPr>
        <p:txBody>
          <a:bodyPr wrap="square" rtlCol="0">
            <a:spAutoFit/>
          </a:bodyPr>
          <a:lstStyle/>
          <a:p>
            <a:r>
              <a:rPr lang="en-GB" sz="1400" dirty="0">
                <a:solidFill>
                  <a:schemeClr val="tx1">
                    <a:lumMod val="75000"/>
                    <a:lumOff val="25000"/>
                  </a:schemeClr>
                </a:solidFill>
              </a:rPr>
              <a:t>We are beginning to evaluate how to put in place advanced processes and technology that will help us to better understand the needs of our workforce as it relates to meeting business objectives.</a:t>
            </a:r>
            <a:endParaRPr lang="en-US" sz="1400" dirty="0">
              <a:solidFill>
                <a:schemeClr val="tx1">
                  <a:lumMod val="75000"/>
                  <a:lumOff val="25000"/>
                </a:schemeClr>
              </a:solidFill>
            </a:endParaRPr>
          </a:p>
        </p:txBody>
      </p:sp>
      <p:sp>
        <p:nvSpPr>
          <p:cNvPr id="18" name="TextBox 17">
            <a:extLst>
              <a:ext uri="{FF2B5EF4-FFF2-40B4-BE49-F238E27FC236}">
                <a16:creationId xmlns:a16="http://schemas.microsoft.com/office/drawing/2014/main" id="{335396DA-25CF-4802-A2CF-D3DC0C2AD254}"/>
              </a:ext>
            </a:extLst>
          </p:cNvPr>
          <p:cNvSpPr txBox="1"/>
          <p:nvPr/>
        </p:nvSpPr>
        <p:spPr>
          <a:xfrm>
            <a:off x="4550534" y="4383354"/>
            <a:ext cx="720069" cy="461665"/>
          </a:xfrm>
          <a:prstGeom prst="rect">
            <a:avLst/>
          </a:prstGeom>
          <a:noFill/>
        </p:spPr>
        <p:txBody>
          <a:bodyPr wrap="none" rtlCol="0">
            <a:spAutoFit/>
          </a:bodyPr>
          <a:lstStyle/>
          <a:p>
            <a:r>
              <a:rPr lang="en-US" b="1" dirty="0">
                <a:solidFill>
                  <a:schemeClr val="bg1"/>
                </a:solidFill>
              </a:rPr>
              <a:t>25%</a:t>
            </a:r>
          </a:p>
        </p:txBody>
      </p:sp>
      <p:sp>
        <p:nvSpPr>
          <p:cNvPr id="19" name="TextBox 18">
            <a:extLst>
              <a:ext uri="{FF2B5EF4-FFF2-40B4-BE49-F238E27FC236}">
                <a16:creationId xmlns:a16="http://schemas.microsoft.com/office/drawing/2014/main" id="{C5C58779-4256-487B-A9C9-B48F56FF2249}"/>
              </a:ext>
            </a:extLst>
          </p:cNvPr>
          <p:cNvSpPr txBox="1"/>
          <p:nvPr/>
        </p:nvSpPr>
        <p:spPr>
          <a:xfrm>
            <a:off x="4963600" y="3180464"/>
            <a:ext cx="720069" cy="461665"/>
          </a:xfrm>
          <a:prstGeom prst="rect">
            <a:avLst/>
          </a:prstGeom>
          <a:noFill/>
        </p:spPr>
        <p:txBody>
          <a:bodyPr wrap="none" rtlCol="0">
            <a:spAutoFit/>
          </a:bodyPr>
          <a:lstStyle/>
          <a:p>
            <a:r>
              <a:rPr lang="en-US" b="1" dirty="0">
                <a:solidFill>
                  <a:schemeClr val="bg1"/>
                </a:solidFill>
              </a:rPr>
              <a:t>34%</a:t>
            </a:r>
          </a:p>
        </p:txBody>
      </p:sp>
      <p:sp>
        <p:nvSpPr>
          <p:cNvPr id="21" name="TextBox 20">
            <a:extLst>
              <a:ext uri="{FF2B5EF4-FFF2-40B4-BE49-F238E27FC236}">
                <a16:creationId xmlns:a16="http://schemas.microsoft.com/office/drawing/2014/main" id="{00A2E631-7AA4-D54E-A3CF-264CA410A0D2}"/>
              </a:ext>
            </a:extLst>
          </p:cNvPr>
          <p:cNvSpPr txBox="1"/>
          <p:nvPr/>
        </p:nvSpPr>
        <p:spPr>
          <a:xfrm>
            <a:off x="6655296" y="1855187"/>
            <a:ext cx="4698503" cy="954107"/>
          </a:xfrm>
          <a:prstGeom prst="rect">
            <a:avLst/>
          </a:prstGeom>
          <a:noFill/>
        </p:spPr>
        <p:txBody>
          <a:bodyPr wrap="square" rtlCol="0">
            <a:spAutoFit/>
          </a:bodyPr>
          <a:lstStyle/>
          <a:p>
            <a:r>
              <a:rPr lang="en-GB" sz="1400" dirty="0">
                <a:solidFill>
                  <a:schemeClr val="tx1">
                    <a:lumMod val="75000"/>
                    <a:lumOff val="25000"/>
                  </a:schemeClr>
                </a:solidFill>
              </a:rPr>
              <a:t>We have put in place advanced processes and technology that will help us to better understand the needs of our workforce as it relates to meeting business objectives in some but not all areas of the organization.</a:t>
            </a:r>
            <a:endParaRPr lang="en-US" sz="1400" dirty="0">
              <a:solidFill>
                <a:schemeClr val="tx1">
                  <a:lumMod val="75000"/>
                  <a:lumOff val="25000"/>
                </a:schemeClr>
              </a:solidFill>
            </a:endParaRPr>
          </a:p>
        </p:txBody>
      </p:sp>
      <p:sp>
        <p:nvSpPr>
          <p:cNvPr id="22" name="TextBox 21">
            <a:extLst>
              <a:ext uri="{FF2B5EF4-FFF2-40B4-BE49-F238E27FC236}">
                <a16:creationId xmlns:a16="http://schemas.microsoft.com/office/drawing/2014/main" id="{A2465F27-9A46-9644-93B3-0D817B977A3C}"/>
              </a:ext>
            </a:extLst>
          </p:cNvPr>
          <p:cNvSpPr txBox="1"/>
          <p:nvPr/>
        </p:nvSpPr>
        <p:spPr>
          <a:xfrm>
            <a:off x="5829833" y="817387"/>
            <a:ext cx="788999" cy="461665"/>
          </a:xfrm>
          <a:prstGeom prst="rect">
            <a:avLst/>
          </a:prstGeom>
          <a:noFill/>
        </p:spPr>
        <p:txBody>
          <a:bodyPr wrap="none" rtlCol="0">
            <a:spAutoFit/>
          </a:bodyPr>
          <a:lstStyle/>
          <a:p>
            <a:r>
              <a:rPr lang="en-US" b="1" dirty="0">
                <a:solidFill>
                  <a:schemeClr val="bg1"/>
                </a:solidFill>
              </a:rPr>
              <a:t> 10%</a:t>
            </a:r>
          </a:p>
        </p:txBody>
      </p:sp>
      <p:cxnSp>
        <p:nvCxnSpPr>
          <p:cNvPr id="23" name="Straight Arrow Connector 22">
            <a:extLst>
              <a:ext uri="{FF2B5EF4-FFF2-40B4-BE49-F238E27FC236}">
                <a16:creationId xmlns:a16="http://schemas.microsoft.com/office/drawing/2014/main" id="{511F426E-E393-B442-AE72-57503A349457}"/>
              </a:ext>
            </a:extLst>
          </p:cNvPr>
          <p:cNvCxnSpPr>
            <a:cxnSpLocks/>
          </p:cNvCxnSpPr>
          <p:nvPr/>
        </p:nvCxnSpPr>
        <p:spPr>
          <a:xfrm flipV="1">
            <a:off x="4024272" y="3692237"/>
            <a:ext cx="107654" cy="355781"/>
          </a:xfrm>
          <a:prstGeom prst="straightConnector1">
            <a:avLst/>
          </a:prstGeom>
          <a:ln w="38100">
            <a:solidFill>
              <a:srgbClr val="073763"/>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852D1A4-D8E2-7748-A811-56031534ED2C}"/>
              </a:ext>
            </a:extLst>
          </p:cNvPr>
          <p:cNvCxnSpPr>
            <a:cxnSpLocks/>
          </p:cNvCxnSpPr>
          <p:nvPr/>
        </p:nvCxnSpPr>
        <p:spPr>
          <a:xfrm flipV="1">
            <a:off x="4513560" y="2315500"/>
            <a:ext cx="107654" cy="355781"/>
          </a:xfrm>
          <a:prstGeom prst="straightConnector1">
            <a:avLst/>
          </a:prstGeom>
          <a:ln w="38100">
            <a:solidFill>
              <a:srgbClr val="07376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18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265F3911-24BB-7C48-9774-E75E4D66BA36}"/>
              </a:ext>
            </a:extLst>
          </p:cNvPr>
          <p:cNvSpPr txBox="1">
            <a:spLocks/>
          </p:cNvSpPr>
          <p:nvPr/>
        </p:nvSpPr>
        <p:spPr>
          <a:xfrm>
            <a:off x="838200" y="193963"/>
            <a:ext cx="6190129" cy="8823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rgbClr val="073763"/>
                </a:solidFill>
                <a:latin typeface="+mj-lt"/>
                <a:ea typeface="+mj-ea"/>
                <a:cs typeface="+mj-cs"/>
              </a:defRPr>
            </a:lvl1pPr>
          </a:lstStyle>
          <a:p>
            <a:r>
              <a:rPr lang="en-GB" sz="3600" dirty="0"/>
              <a:t>Current State of WFM Maturity</a:t>
            </a: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79D62499-C1E3-924E-AD9A-947E3635F9BA}"/>
              </a:ext>
            </a:extLst>
          </p:cNvPr>
          <p:cNvSpPr txBox="1"/>
          <p:nvPr/>
        </p:nvSpPr>
        <p:spPr>
          <a:xfrm>
            <a:off x="10738104" y="274989"/>
            <a:ext cx="1472184" cy="632205"/>
          </a:xfrm>
          <a:prstGeom prst="rect">
            <a:avLst/>
          </a:prstGeom>
          <a:solidFill>
            <a:srgbClr val="5D2D84"/>
          </a:solidFill>
        </p:spPr>
        <p:txBody>
          <a:bodyPr wrap="square" rtlCol="0" anchor="ctr">
            <a:noAutofit/>
          </a:bodyPr>
          <a:lstStyle/>
          <a:p>
            <a:pPr algn="ctr"/>
            <a:r>
              <a:rPr lang="en-US" sz="2000" dirty="0">
                <a:solidFill>
                  <a:schemeClr val="bg1"/>
                </a:solidFill>
              </a:rPr>
              <a:t>Large</a:t>
            </a:r>
          </a:p>
        </p:txBody>
      </p:sp>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6</a:t>
            </a:fld>
            <a:endParaRPr lang="en-US" dirty="0"/>
          </a:p>
        </p:txBody>
      </p:sp>
      <p:sp>
        <p:nvSpPr>
          <p:cNvPr id="5" name="Footer Placeholder 4">
            <a:extLst>
              <a:ext uri="{FF2B5EF4-FFF2-40B4-BE49-F238E27FC236}">
                <a16:creationId xmlns:a16="http://schemas.microsoft.com/office/drawing/2014/main" id="{3FAD1B24-38AC-8348-8A4B-6E941725ECBA}"/>
              </a:ext>
            </a:extLst>
          </p:cNvPr>
          <p:cNvSpPr>
            <a:spLocks noGrp="1"/>
          </p:cNvSpPr>
          <p:nvPr>
            <p:ph type="ftr" sz="quarter" idx="11"/>
          </p:nvPr>
        </p:nvSpPr>
        <p:spPr/>
        <p:txBody>
          <a:bodyPr/>
          <a:lstStyle/>
          <a:p>
            <a:pPr algn="l"/>
            <a:r>
              <a:rPr lang="en-US" dirty="0"/>
              <a:t>© Brandon Hall Group 2021</a:t>
            </a:r>
          </a:p>
        </p:txBody>
      </p:sp>
      <p:graphicFrame>
        <p:nvGraphicFramePr>
          <p:cNvPr id="19" name="Chart 18">
            <a:extLst>
              <a:ext uri="{FF2B5EF4-FFF2-40B4-BE49-F238E27FC236}">
                <a16:creationId xmlns:a16="http://schemas.microsoft.com/office/drawing/2014/main" id="{AE615437-C4CB-E54E-B7A1-3A0A7279071F}"/>
              </a:ext>
            </a:extLst>
          </p:cNvPr>
          <p:cNvGraphicFramePr/>
          <p:nvPr>
            <p:extLst>
              <p:ext uri="{D42A27DB-BD31-4B8C-83A1-F6EECF244321}">
                <p14:modId xmlns:p14="http://schemas.microsoft.com/office/powerpoint/2010/main" val="4105482246"/>
              </p:ext>
            </p:extLst>
          </p:nvPr>
        </p:nvGraphicFramePr>
        <p:xfrm>
          <a:off x="4691735" y="1286471"/>
          <a:ext cx="7352870" cy="4977092"/>
        </p:xfrm>
        <a:graphic>
          <a:graphicData uri="http://schemas.openxmlformats.org/drawingml/2006/chart">
            <c:chart xmlns:c="http://schemas.openxmlformats.org/drawingml/2006/chart" xmlns:r="http://schemas.openxmlformats.org/officeDocument/2006/relationships" r:id="rId2"/>
          </a:graphicData>
        </a:graphic>
      </p:graphicFrame>
      <p:grpSp>
        <p:nvGrpSpPr>
          <p:cNvPr id="28" name="Group 27">
            <a:extLst>
              <a:ext uri="{FF2B5EF4-FFF2-40B4-BE49-F238E27FC236}">
                <a16:creationId xmlns:a16="http://schemas.microsoft.com/office/drawing/2014/main" id="{B53B9BEB-176E-3A4D-BD42-DE37AF4626E9}"/>
              </a:ext>
            </a:extLst>
          </p:cNvPr>
          <p:cNvGrpSpPr/>
          <p:nvPr/>
        </p:nvGrpSpPr>
        <p:grpSpPr>
          <a:xfrm>
            <a:off x="433954" y="1076327"/>
            <a:ext cx="3998562" cy="5781673"/>
            <a:chOff x="433954" y="1076327"/>
            <a:chExt cx="3998562" cy="5781673"/>
          </a:xfrm>
        </p:grpSpPr>
        <p:sp>
          <p:nvSpPr>
            <p:cNvPr id="27" name="Rectangle 26">
              <a:extLst>
                <a:ext uri="{FF2B5EF4-FFF2-40B4-BE49-F238E27FC236}">
                  <a16:creationId xmlns:a16="http://schemas.microsoft.com/office/drawing/2014/main" id="{9F8076E7-99D7-DB4A-8C4C-E220BE0B795F}"/>
                </a:ext>
              </a:extLst>
            </p:cNvPr>
            <p:cNvSpPr/>
            <p:nvPr/>
          </p:nvSpPr>
          <p:spPr>
            <a:xfrm>
              <a:off x="433954" y="1076327"/>
              <a:ext cx="3998562" cy="5781673"/>
            </a:xfrm>
            <a:prstGeom prst="rect">
              <a:avLst/>
            </a:prstGeom>
            <a:solidFill>
              <a:srgbClr val="073763">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471DECC-5130-634C-ABE5-016838425E1D}"/>
                </a:ext>
              </a:extLst>
            </p:cNvPr>
            <p:cNvSpPr txBox="1"/>
            <p:nvPr/>
          </p:nvSpPr>
          <p:spPr>
            <a:xfrm>
              <a:off x="743063" y="1299925"/>
              <a:ext cx="3380343" cy="5016758"/>
            </a:xfrm>
            <a:prstGeom prst="rect">
              <a:avLst/>
            </a:prstGeom>
            <a:noFill/>
          </p:spPr>
          <p:txBody>
            <a:bodyPr wrap="square" rtlCol="0">
              <a:spAutoFit/>
            </a:bodyPr>
            <a:lstStyle/>
            <a:p>
              <a:pPr fontAlgn="b">
                <a:spcAft>
                  <a:spcPts val="600"/>
                </a:spcAft>
              </a:pPr>
              <a:r>
                <a:rPr lang="en-GB" sz="1200" b="1" dirty="0">
                  <a:solidFill>
                    <a:srgbClr val="F6A217"/>
                  </a:solidFill>
                </a:rPr>
                <a:t>LAGGING: </a:t>
              </a:r>
              <a:r>
                <a:rPr lang="en-GB" sz="1200" dirty="0">
                  <a:solidFill>
                    <a:schemeClr val="tx1">
                      <a:lumMod val="75000"/>
                      <a:lumOff val="25000"/>
                    </a:schemeClr>
                  </a:solidFill>
                </a:rPr>
                <a:t>We have not evaluated ways to put advanced processes and technology in place that will help us to better understand the needs of our workforce as it relates to meeting business objectives.</a:t>
              </a:r>
              <a:endParaRPr lang="en-US" sz="1200" dirty="0">
                <a:solidFill>
                  <a:schemeClr val="tx1">
                    <a:lumMod val="75000"/>
                    <a:lumOff val="25000"/>
                  </a:schemeClr>
                </a:solidFill>
              </a:endParaRPr>
            </a:p>
            <a:p>
              <a:pPr fontAlgn="b">
                <a:spcAft>
                  <a:spcPts val="600"/>
                </a:spcAft>
              </a:pPr>
              <a:r>
                <a:rPr lang="en-GB" sz="1200" b="1" dirty="0">
                  <a:solidFill>
                    <a:srgbClr val="96B036"/>
                  </a:solidFill>
                </a:rPr>
                <a:t>EARLY: </a:t>
              </a:r>
              <a:r>
                <a:rPr lang="en-GB" sz="1200" dirty="0">
                  <a:solidFill>
                    <a:schemeClr val="tx1">
                      <a:lumMod val="75000"/>
                      <a:lumOff val="25000"/>
                    </a:schemeClr>
                  </a:solidFill>
                </a:rPr>
                <a:t>We are beginning to evaluate ways to put advanced processes and technology in place that will help us to better understand the needs of our workforce as it relates to meeting business objectives.</a:t>
              </a:r>
              <a:endParaRPr lang="en-US" sz="1200" dirty="0">
                <a:solidFill>
                  <a:schemeClr val="tx1">
                    <a:lumMod val="75000"/>
                    <a:lumOff val="25000"/>
                  </a:schemeClr>
                </a:solidFill>
              </a:endParaRPr>
            </a:p>
            <a:p>
              <a:pPr fontAlgn="b">
                <a:spcAft>
                  <a:spcPts val="600"/>
                </a:spcAft>
              </a:pPr>
              <a:r>
                <a:rPr lang="en-GB" sz="1200" b="1" dirty="0">
                  <a:solidFill>
                    <a:srgbClr val="027BB6"/>
                  </a:solidFill>
                </a:rPr>
                <a:t>DEVELOPING: </a:t>
              </a:r>
              <a:r>
                <a:rPr lang="en-GB" sz="1200" dirty="0">
                  <a:solidFill>
                    <a:schemeClr val="tx1">
                      <a:lumMod val="75000"/>
                      <a:lumOff val="25000"/>
                    </a:schemeClr>
                  </a:solidFill>
                </a:rPr>
                <a:t>We are putting more advanced processes and technology in place that will help us to better understand the needs of our workforce as it relates to meeting business objectives.</a:t>
              </a:r>
              <a:endParaRPr lang="en-US" sz="1200" dirty="0">
                <a:solidFill>
                  <a:schemeClr val="tx1">
                    <a:lumMod val="75000"/>
                    <a:lumOff val="25000"/>
                  </a:schemeClr>
                </a:solidFill>
              </a:endParaRPr>
            </a:p>
            <a:p>
              <a:pPr fontAlgn="b">
                <a:spcAft>
                  <a:spcPts val="600"/>
                </a:spcAft>
              </a:pPr>
              <a:r>
                <a:rPr lang="en-GB" sz="1200" b="1" dirty="0">
                  <a:solidFill>
                    <a:srgbClr val="5D2D84"/>
                  </a:solidFill>
                </a:rPr>
                <a:t>SCALING: </a:t>
              </a:r>
              <a:r>
                <a:rPr lang="en-GB" sz="1200" dirty="0">
                  <a:solidFill>
                    <a:schemeClr val="tx1">
                      <a:lumMod val="75000"/>
                      <a:lumOff val="25000"/>
                    </a:schemeClr>
                  </a:solidFill>
                </a:rPr>
                <a:t>We have put advanced processes and technology in place that will help us to better understand the needs of our workforce as it relates to meeting business objectives in some but not all areas of the organization.</a:t>
              </a:r>
              <a:endParaRPr lang="en-US" sz="1200" dirty="0">
                <a:solidFill>
                  <a:schemeClr val="tx1">
                    <a:lumMod val="75000"/>
                    <a:lumOff val="25000"/>
                  </a:schemeClr>
                </a:solidFill>
              </a:endParaRPr>
            </a:p>
            <a:p>
              <a:pPr fontAlgn="b">
                <a:spcAft>
                  <a:spcPts val="600"/>
                </a:spcAft>
              </a:pPr>
              <a:r>
                <a:rPr lang="en-GB" sz="1200" b="1" dirty="0">
                  <a:solidFill>
                    <a:srgbClr val="F26D5F"/>
                  </a:solidFill>
                </a:rPr>
                <a:t>ADVANCED: </a:t>
              </a:r>
              <a:r>
                <a:rPr lang="en-GB" sz="1200" dirty="0">
                  <a:solidFill>
                    <a:schemeClr val="tx1">
                      <a:lumMod val="75000"/>
                      <a:lumOff val="25000"/>
                    </a:schemeClr>
                  </a:solidFill>
                </a:rPr>
                <a:t>We have put advanced processes and technology in place that will help us to better understand the needs of our workforce as it relates to meeting business objectives in all areas of the organization.</a:t>
              </a:r>
              <a:endParaRPr lang="en-US" sz="1200" dirty="0">
                <a:solidFill>
                  <a:schemeClr val="tx1">
                    <a:lumMod val="75000"/>
                    <a:lumOff val="25000"/>
                  </a:schemeClr>
                </a:solidFill>
              </a:endParaRPr>
            </a:p>
          </p:txBody>
        </p:sp>
      </p:grpSp>
      <p:sp>
        <p:nvSpPr>
          <p:cNvPr id="29" name="TextBox 28">
            <a:extLst>
              <a:ext uri="{FF2B5EF4-FFF2-40B4-BE49-F238E27FC236}">
                <a16:creationId xmlns:a16="http://schemas.microsoft.com/office/drawing/2014/main" id="{94459427-5A5B-424B-BCD0-E48045E8A711}"/>
              </a:ext>
            </a:extLst>
          </p:cNvPr>
          <p:cNvSpPr txBox="1"/>
          <p:nvPr/>
        </p:nvSpPr>
        <p:spPr>
          <a:xfrm>
            <a:off x="4198369" y="6385022"/>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5,000+ Employees</a:t>
            </a:r>
          </a:p>
        </p:txBody>
      </p:sp>
      <p:sp>
        <p:nvSpPr>
          <p:cNvPr id="12" name="TextBox 11">
            <a:extLst>
              <a:ext uri="{FF2B5EF4-FFF2-40B4-BE49-F238E27FC236}">
                <a16:creationId xmlns:a16="http://schemas.microsoft.com/office/drawing/2014/main" id="{3019ACBC-F858-FB44-8966-CB81DE0E179B}"/>
              </a:ext>
            </a:extLst>
          </p:cNvPr>
          <p:cNvSpPr txBox="1"/>
          <p:nvPr/>
        </p:nvSpPr>
        <p:spPr>
          <a:xfrm>
            <a:off x="4838649" y="993939"/>
            <a:ext cx="2593926" cy="1015663"/>
          </a:xfrm>
          <a:prstGeom prst="rect">
            <a:avLst/>
          </a:prstGeom>
          <a:noFill/>
        </p:spPr>
        <p:txBody>
          <a:bodyPr wrap="square" rtlCol="0">
            <a:spAutoFit/>
          </a:bodyPr>
          <a:lstStyle/>
          <a:p>
            <a:r>
              <a:rPr lang="en-GB" sz="2000" b="1" dirty="0">
                <a:solidFill>
                  <a:schemeClr val="bg1">
                    <a:lumMod val="50000"/>
                  </a:schemeClr>
                </a:solidFill>
              </a:rPr>
              <a:t>What is the workforce management maturity of your organization?</a:t>
            </a:r>
          </a:p>
        </p:txBody>
      </p:sp>
    </p:spTree>
    <p:extLst>
      <p:ext uri="{BB962C8B-B14F-4D97-AF65-F5344CB8AC3E}">
        <p14:creationId xmlns:p14="http://schemas.microsoft.com/office/powerpoint/2010/main" val="62675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7</a:t>
            </a:fld>
            <a:endParaRPr lang="en-US" dirty="0"/>
          </a:p>
        </p:txBody>
      </p:sp>
      <p:sp>
        <p:nvSpPr>
          <p:cNvPr id="5" name="Footer Placeholder 4">
            <a:extLst>
              <a:ext uri="{FF2B5EF4-FFF2-40B4-BE49-F238E27FC236}">
                <a16:creationId xmlns:a16="http://schemas.microsoft.com/office/drawing/2014/main" id="{FDFA2AF4-60A5-7044-899D-5B7DB2F4B6B8}"/>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CE7527BA-DE3D-064E-8D3F-767D188EB663}"/>
              </a:ext>
            </a:extLst>
          </p:cNvPr>
          <p:cNvSpPr>
            <a:spLocks noGrp="1"/>
          </p:cNvSpPr>
          <p:nvPr>
            <p:ph type="title"/>
          </p:nvPr>
        </p:nvSpPr>
        <p:spPr>
          <a:xfrm>
            <a:off x="838200" y="193962"/>
            <a:ext cx="10515600" cy="2000597"/>
          </a:xfrm>
        </p:spPr>
        <p:txBody>
          <a:bodyPr>
            <a:normAutofit/>
          </a:bodyPr>
          <a:lstStyle/>
          <a:p>
            <a:r>
              <a:rPr lang="en-GB" dirty="0"/>
              <a:t>Current State of WFM Maturity</a:t>
            </a: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B33DE90E-4A5E-DC45-AED4-69E23AEA23AF}"/>
              </a:ext>
            </a:extLst>
          </p:cNvPr>
          <p:cNvSpPr txBox="1"/>
          <p:nvPr/>
        </p:nvSpPr>
        <p:spPr>
          <a:xfrm>
            <a:off x="10738104" y="274989"/>
            <a:ext cx="1472184" cy="632205"/>
          </a:xfrm>
          <a:prstGeom prst="rect">
            <a:avLst/>
          </a:prstGeom>
          <a:solidFill>
            <a:srgbClr val="F6AB1E"/>
          </a:solidFill>
        </p:spPr>
        <p:txBody>
          <a:bodyPr wrap="square" rtlCol="0" anchor="ctr">
            <a:noAutofit/>
          </a:bodyPr>
          <a:lstStyle/>
          <a:p>
            <a:pPr algn="ctr"/>
            <a:r>
              <a:rPr lang="en-US" sz="2000" dirty="0">
                <a:solidFill>
                  <a:schemeClr val="bg1"/>
                </a:solidFill>
              </a:rPr>
              <a:t>Mid-size</a:t>
            </a:r>
          </a:p>
        </p:txBody>
      </p:sp>
      <p:graphicFrame>
        <p:nvGraphicFramePr>
          <p:cNvPr id="8" name="Chart 7">
            <a:extLst>
              <a:ext uri="{FF2B5EF4-FFF2-40B4-BE49-F238E27FC236}">
                <a16:creationId xmlns:a16="http://schemas.microsoft.com/office/drawing/2014/main" id="{090F3CCA-391E-144D-A36F-FFA2E3DC5C47}"/>
              </a:ext>
            </a:extLst>
          </p:cNvPr>
          <p:cNvGraphicFramePr/>
          <p:nvPr>
            <p:extLst>
              <p:ext uri="{D42A27DB-BD31-4B8C-83A1-F6EECF244321}">
                <p14:modId xmlns:p14="http://schemas.microsoft.com/office/powerpoint/2010/main" val="2963239521"/>
              </p:ext>
            </p:extLst>
          </p:nvPr>
        </p:nvGraphicFramePr>
        <p:xfrm>
          <a:off x="4691735" y="1286471"/>
          <a:ext cx="7352870" cy="4977092"/>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a:extLst>
              <a:ext uri="{FF2B5EF4-FFF2-40B4-BE49-F238E27FC236}">
                <a16:creationId xmlns:a16="http://schemas.microsoft.com/office/drawing/2014/main" id="{A2529025-8D04-2F4B-B72E-931CB189C724}"/>
              </a:ext>
            </a:extLst>
          </p:cNvPr>
          <p:cNvGrpSpPr/>
          <p:nvPr/>
        </p:nvGrpSpPr>
        <p:grpSpPr>
          <a:xfrm>
            <a:off x="433954" y="1076327"/>
            <a:ext cx="3998562" cy="5781673"/>
            <a:chOff x="433954" y="1076327"/>
            <a:chExt cx="3998562" cy="5781673"/>
          </a:xfrm>
        </p:grpSpPr>
        <p:sp>
          <p:nvSpPr>
            <p:cNvPr id="12" name="Rectangle 11">
              <a:extLst>
                <a:ext uri="{FF2B5EF4-FFF2-40B4-BE49-F238E27FC236}">
                  <a16:creationId xmlns:a16="http://schemas.microsoft.com/office/drawing/2014/main" id="{A12B3262-CFCC-6C4E-ADEE-DC02FDA5883E}"/>
                </a:ext>
              </a:extLst>
            </p:cNvPr>
            <p:cNvSpPr/>
            <p:nvPr/>
          </p:nvSpPr>
          <p:spPr>
            <a:xfrm>
              <a:off x="433954" y="1076327"/>
              <a:ext cx="3998562" cy="5781673"/>
            </a:xfrm>
            <a:prstGeom prst="rect">
              <a:avLst/>
            </a:prstGeom>
            <a:solidFill>
              <a:srgbClr val="073763">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8D784E7-9C1A-9B49-BAEE-FF05C5D4EC6C}"/>
                </a:ext>
              </a:extLst>
            </p:cNvPr>
            <p:cNvSpPr txBox="1"/>
            <p:nvPr/>
          </p:nvSpPr>
          <p:spPr>
            <a:xfrm>
              <a:off x="743063" y="1299925"/>
              <a:ext cx="3380343" cy="5016758"/>
            </a:xfrm>
            <a:prstGeom prst="rect">
              <a:avLst/>
            </a:prstGeom>
            <a:noFill/>
          </p:spPr>
          <p:txBody>
            <a:bodyPr wrap="square" rtlCol="0">
              <a:spAutoFit/>
            </a:bodyPr>
            <a:lstStyle/>
            <a:p>
              <a:pPr fontAlgn="b">
                <a:spcAft>
                  <a:spcPts val="600"/>
                </a:spcAft>
              </a:pPr>
              <a:r>
                <a:rPr lang="en-GB" sz="1200" b="1" dirty="0">
                  <a:solidFill>
                    <a:srgbClr val="F6A217"/>
                  </a:solidFill>
                </a:rPr>
                <a:t>LAGGING: </a:t>
              </a:r>
              <a:r>
                <a:rPr lang="en-GB" sz="1200" dirty="0">
                  <a:solidFill>
                    <a:schemeClr val="tx1">
                      <a:lumMod val="75000"/>
                      <a:lumOff val="25000"/>
                    </a:schemeClr>
                  </a:solidFill>
                </a:rPr>
                <a:t>We have not evaluated ways to put advanced processes and technology in place that will help us to better understand the needs of our workforce as it relates to meeting business objectives.</a:t>
              </a:r>
              <a:endParaRPr lang="en-US" sz="1200" dirty="0">
                <a:solidFill>
                  <a:schemeClr val="tx1">
                    <a:lumMod val="75000"/>
                    <a:lumOff val="25000"/>
                  </a:schemeClr>
                </a:solidFill>
              </a:endParaRPr>
            </a:p>
            <a:p>
              <a:pPr fontAlgn="b">
                <a:spcAft>
                  <a:spcPts val="600"/>
                </a:spcAft>
              </a:pPr>
              <a:r>
                <a:rPr lang="en-GB" sz="1200" b="1" dirty="0">
                  <a:solidFill>
                    <a:srgbClr val="96B036"/>
                  </a:solidFill>
                </a:rPr>
                <a:t>EARLY: </a:t>
              </a:r>
              <a:r>
                <a:rPr lang="en-GB" sz="1200" dirty="0">
                  <a:solidFill>
                    <a:schemeClr val="tx1">
                      <a:lumMod val="75000"/>
                      <a:lumOff val="25000"/>
                    </a:schemeClr>
                  </a:solidFill>
                </a:rPr>
                <a:t>We are beginning to evaluate ways to put advanced processes and technology in place that will help us to better understand the needs of our workforce as it relates to meeting business objectives.</a:t>
              </a:r>
              <a:endParaRPr lang="en-US" sz="1200" dirty="0">
                <a:solidFill>
                  <a:schemeClr val="tx1">
                    <a:lumMod val="75000"/>
                    <a:lumOff val="25000"/>
                  </a:schemeClr>
                </a:solidFill>
              </a:endParaRPr>
            </a:p>
            <a:p>
              <a:pPr fontAlgn="b">
                <a:spcAft>
                  <a:spcPts val="600"/>
                </a:spcAft>
              </a:pPr>
              <a:r>
                <a:rPr lang="en-GB" sz="1200" b="1" dirty="0">
                  <a:solidFill>
                    <a:srgbClr val="027BB6"/>
                  </a:solidFill>
                </a:rPr>
                <a:t>DEVELOPING: </a:t>
              </a:r>
              <a:r>
                <a:rPr lang="en-GB" sz="1200" dirty="0">
                  <a:solidFill>
                    <a:schemeClr val="tx1">
                      <a:lumMod val="75000"/>
                      <a:lumOff val="25000"/>
                    </a:schemeClr>
                  </a:solidFill>
                </a:rPr>
                <a:t>We are putting more advanced processes and technology in place that will help us to better understand the needs of our workforce as it relates to meeting business objectives.</a:t>
              </a:r>
              <a:endParaRPr lang="en-US" sz="1200" dirty="0">
                <a:solidFill>
                  <a:schemeClr val="tx1">
                    <a:lumMod val="75000"/>
                    <a:lumOff val="25000"/>
                  </a:schemeClr>
                </a:solidFill>
              </a:endParaRPr>
            </a:p>
            <a:p>
              <a:pPr fontAlgn="b">
                <a:spcAft>
                  <a:spcPts val="600"/>
                </a:spcAft>
              </a:pPr>
              <a:r>
                <a:rPr lang="en-GB" sz="1200" b="1" dirty="0">
                  <a:solidFill>
                    <a:srgbClr val="5D2D84"/>
                  </a:solidFill>
                </a:rPr>
                <a:t>SCALING: </a:t>
              </a:r>
              <a:r>
                <a:rPr lang="en-GB" sz="1200" dirty="0">
                  <a:solidFill>
                    <a:schemeClr val="tx1">
                      <a:lumMod val="75000"/>
                      <a:lumOff val="25000"/>
                    </a:schemeClr>
                  </a:solidFill>
                </a:rPr>
                <a:t>We have put advanced processes and technology in place that will help us to better understand the needs of our workforce as it relates to meeting business objectives in some but not all areas of the organization.</a:t>
              </a:r>
              <a:endParaRPr lang="en-US" sz="1200" dirty="0">
                <a:solidFill>
                  <a:schemeClr val="tx1">
                    <a:lumMod val="75000"/>
                    <a:lumOff val="25000"/>
                  </a:schemeClr>
                </a:solidFill>
              </a:endParaRPr>
            </a:p>
            <a:p>
              <a:pPr fontAlgn="b">
                <a:spcAft>
                  <a:spcPts val="600"/>
                </a:spcAft>
              </a:pPr>
              <a:r>
                <a:rPr lang="en-GB" sz="1200" b="1" dirty="0">
                  <a:solidFill>
                    <a:srgbClr val="F26D5F"/>
                  </a:solidFill>
                </a:rPr>
                <a:t>ADVANCED: </a:t>
              </a:r>
              <a:r>
                <a:rPr lang="en-GB" sz="1200" dirty="0">
                  <a:solidFill>
                    <a:schemeClr val="tx1">
                      <a:lumMod val="75000"/>
                      <a:lumOff val="25000"/>
                    </a:schemeClr>
                  </a:solidFill>
                </a:rPr>
                <a:t>We have put advanced processes and technology in place that will help us to better understand the needs of our workforce as it relates to meeting business objectives in all areas of the organization.</a:t>
              </a:r>
              <a:endParaRPr lang="en-US" sz="1200" dirty="0">
                <a:solidFill>
                  <a:schemeClr val="tx1">
                    <a:lumMod val="75000"/>
                    <a:lumOff val="25000"/>
                  </a:schemeClr>
                </a:solidFill>
              </a:endParaRPr>
            </a:p>
          </p:txBody>
        </p:sp>
      </p:grpSp>
      <p:sp>
        <p:nvSpPr>
          <p:cNvPr id="14" name="TextBox 13">
            <a:extLst>
              <a:ext uri="{FF2B5EF4-FFF2-40B4-BE49-F238E27FC236}">
                <a16:creationId xmlns:a16="http://schemas.microsoft.com/office/drawing/2014/main" id="{648D25D5-7863-0243-956B-AFD5CE2AEEA1}"/>
              </a:ext>
            </a:extLst>
          </p:cNvPr>
          <p:cNvSpPr txBox="1"/>
          <p:nvPr/>
        </p:nvSpPr>
        <p:spPr>
          <a:xfrm>
            <a:off x="4198369" y="6404477"/>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500-4,999 Employees</a:t>
            </a:r>
          </a:p>
        </p:txBody>
      </p:sp>
      <p:sp>
        <p:nvSpPr>
          <p:cNvPr id="15" name="TextBox 14">
            <a:extLst>
              <a:ext uri="{FF2B5EF4-FFF2-40B4-BE49-F238E27FC236}">
                <a16:creationId xmlns:a16="http://schemas.microsoft.com/office/drawing/2014/main" id="{174CC7DC-3FCF-4F45-B7A2-EC6900D68D5A}"/>
              </a:ext>
            </a:extLst>
          </p:cNvPr>
          <p:cNvSpPr txBox="1"/>
          <p:nvPr/>
        </p:nvSpPr>
        <p:spPr>
          <a:xfrm>
            <a:off x="4838649" y="993939"/>
            <a:ext cx="2593926" cy="1015663"/>
          </a:xfrm>
          <a:prstGeom prst="rect">
            <a:avLst/>
          </a:prstGeom>
          <a:noFill/>
        </p:spPr>
        <p:txBody>
          <a:bodyPr wrap="square" rtlCol="0">
            <a:spAutoFit/>
          </a:bodyPr>
          <a:lstStyle/>
          <a:p>
            <a:r>
              <a:rPr lang="en-GB" sz="2000" b="1" dirty="0">
                <a:solidFill>
                  <a:schemeClr val="bg1">
                    <a:lumMod val="50000"/>
                  </a:schemeClr>
                </a:solidFill>
              </a:rPr>
              <a:t>What is the workforce management maturity of your organization?</a:t>
            </a:r>
          </a:p>
        </p:txBody>
      </p:sp>
    </p:spTree>
    <p:extLst>
      <p:ext uri="{BB962C8B-B14F-4D97-AF65-F5344CB8AC3E}">
        <p14:creationId xmlns:p14="http://schemas.microsoft.com/office/powerpoint/2010/main" val="196794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8</a:t>
            </a:fld>
            <a:endParaRPr lang="en-US" dirty="0"/>
          </a:p>
        </p:txBody>
      </p:sp>
      <p:sp>
        <p:nvSpPr>
          <p:cNvPr id="5" name="Footer Placeholder 4">
            <a:extLst>
              <a:ext uri="{FF2B5EF4-FFF2-40B4-BE49-F238E27FC236}">
                <a16:creationId xmlns:a16="http://schemas.microsoft.com/office/drawing/2014/main" id="{8E7FA6F3-6D90-C44B-9D28-0081B73E588F}"/>
              </a:ext>
            </a:extLst>
          </p:cNvPr>
          <p:cNvSpPr>
            <a:spLocks noGrp="1"/>
          </p:cNvSpPr>
          <p:nvPr>
            <p:ph type="ftr" sz="quarter" idx="11"/>
          </p:nvPr>
        </p:nvSpPr>
        <p:spPr/>
        <p:txBody>
          <a:bodyPr/>
          <a:lstStyle/>
          <a:p>
            <a:pPr algn="l"/>
            <a:r>
              <a:rPr lang="en-US" dirty="0"/>
              <a:t>© Brandon Hall Group 2021</a:t>
            </a:r>
          </a:p>
        </p:txBody>
      </p:sp>
      <p:sp>
        <p:nvSpPr>
          <p:cNvPr id="9" name="Title 3">
            <a:extLst>
              <a:ext uri="{FF2B5EF4-FFF2-40B4-BE49-F238E27FC236}">
                <a16:creationId xmlns:a16="http://schemas.microsoft.com/office/drawing/2014/main" id="{A43C8AA7-7359-9844-AEE1-F11883520137}"/>
              </a:ext>
            </a:extLst>
          </p:cNvPr>
          <p:cNvSpPr>
            <a:spLocks noGrp="1"/>
          </p:cNvSpPr>
          <p:nvPr>
            <p:ph type="title"/>
          </p:nvPr>
        </p:nvSpPr>
        <p:spPr>
          <a:xfrm>
            <a:off x="838200" y="193962"/>
            <a:ext cx="10515600" cy="1380195"/>
          </a:xfrm>
        </p:spPr>
        <p:txBody>
          <a:bodyPr>
            <a:normAutofit/>
          </a:bodyPr>
          <a:lstStyle/>
          <a:p>
            <a:r>
              <a:rPr lang="en-GB" dirty="0"/>
              <a:t>Current State of WFM Maturity</a:t>
            </a:r>
            <a:br>
              <a:rPr lang="en-US" dirty="0"/>
            </a:br>
            <a:br>
              <a:rPr lang="en-US" sz="1800" dirty="0"/>
            </a:br>
            <a:endParaRPr lang="en-US" b="1" dirty="0">
              <a:solidFill>
                <a:schemeClr val="bg1">
                  <a:lumMod val="50000"/>
                </a:schemeClr>
              </a:solidFill>
              <a:latin typeface="+mn-lt"/>
            </a:endParaRPr>
          </a:p>
        </p:txBody>
      </p:sp>
      <p:sp>
        <p:nvSpPr>
          <p:cNvPr id="10" name="TextBox 9">
            <a:extLst>
              <a:ext uri="{FF2B5EF4-FFF2-40B4-BE49-F238E27FC236}">
                <a16:creationId xmlns:a16="http://schemas.microsoft.com/office/drawing/2014/main" id="{BDAD3B90-6887-5744-9510-B251A2F5EFF4}"/>
              </a:ext>
            </a:extLst>
          </p:cNvPr>
          <p:cNvSpPr txBox="1"/>
          <p:nvPr/>
        </p:nvSpPr>
        <p:spPr>
          <a:xfrm>
            <a:off x="10738104" y="274989"/>
            <a:ext cx="1472184" cy="632205"/>
          </a:xfrm>
          <a:prstGeom prst="rect">
            <a:avLst/>
          </a:prstGeom>
          <a:solidFill>
            <a:srgbClr val="AEBC47"/>
          </a:solidFill>
        </p:spPr>
        <p:txBody>
          <a:bodyPr wrap="square" rtlCol="0" anchor="ctr">
            <a:noAutofit/>
          </a:bodyPr>
          <a:lstStyle/>
          <a:p>
            <a:pPr algn="ctr"/>
            <a:r>
              <a:rPr lang="en-US" sz="2000" dirty="0">
                <a:solidFill>
                  <a:schemeClr val="bg1"/>
                </a:solidFill>
              </a:rPr>
              <a:t>Small</a:t>
            </a:r>
          </a:p>
        </p:txBody>
      </p:sp>
      <p:graphicFrame>
        <p:nvGraphicFramePr>
          <p:cNvPr id="7" name="Chart 6">
            <a:extLst>
              <a:ext uri="{FF2B5EF4-FFF2-40B4-BE49-F238E27FC236}">
                <a16:creationId xmlns:a16="http://schemas.microsoft.com/office/drawing/2014/main" id="{AD6BA23F-4F44-3C41-89F2-DE6668EB7CF2}"/>
              </a:ext>
            </a:extLst>
          </p:cNvPr>
          <p:cNvGraphicFramePr/>
          <p:nvPr>
            <p:extLst>
              <p:ext uri="{D42A27DB-BD31-4B8C-83A1-F6EECF244321}">
                <p14:modId xmlns:p14="http://schemas.microsoft.com/office/powerpoint/2010/main" val="1078261272"/>
              </p:ext>
            </p:extLst>
          </p:nvPr>
        </p:nvGraphicFramePr>
        <p:xfrm>
          <a:off x="4691735" y="1286471"/>
          <a:ext cx="7352870" cy="4977092"/>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B8BAA7BC-9043-CA4E-BA42-DD295F9334BC}"/>
              </a:ext>
            </a:extLst>
          </p:cNvPr>
          <p:cNvGrpSpPr/>
          <p:nvPr/>
        </p:nvGrpSpPr>
        <p:grpSpPr>
          <a:xfrm>
            <a:off x="433954" y="1076327"/>
            <a:ext cx="3998562" cy="5781673"/>
            <a:chOff x="433954" y="1076327"/>
            <a:chExt cx="3998562" cy="5781673"/>
          </a:xfrm>
        </p:grpSpPr>
        <p:sp>
          <p:nvSpPr>
            <p:cNvPr id="11" name="Rectangle 10">
              <a:extLst>
                <a:ext uri="{FF2B5EF4-FFF2-40B4-BE49-F238E27FC236}">
                  <a16:creationId xmlns:a16="http://schemas.microsoft.com/office/drawing/2014/main" id="{08A51C65-487E-3F45-A79D-875A68C302AD}"/>
                </a:ext>
              </a:extLst>
            </p:cNvPr>
            <p:cNvSpPr/>
            <p:nvPr/>
          </p:nvSpPr>
          <p:spPr>
            <a:xfrm>
              <a:off x="433954" y="1076327"/>
              <a:ext cx="3998562" cy="5781673"/>
            </a:xfrm>
            <a:prstGeom prst="rect">
              <a:avLst/>
            </a:prstGeom>
            <a:solidFill>
              <a:srgbClr val="073763">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ED45069-57E1-934E-98EB-1F22FBC0C9E3}"/>
                </a:ext>
              </a:extLst>
            </p:cNvPr>
            <p:cNvSpPr txBox="1"/>
            <p:nvPr/>
          </p:nvSpPr>
          <p:spPr>
            <a:xfrm>
              <a:off x="743063" y="1299925"/>
              <a:ext cx="3380343" cy="5016758"/>
            </a:xfrm>
            <a:prstGeom prst="rect">
              <a:avLst/>
            </a:prstGeom>
            <a:noFill/>
          </p:spPr>
          <p:txBody>
            <a:bodyPr wrap="square" rtlCol="0">
              <a:spAutoFit/>
            </a:bodyPr>
            <a:lstStyle/>
            <a:p>
              <a:pPr fontAlgn="b">
                <a:spcAft>
                  <a:spcPts val="600"/>
                </a:spcAft>
              </a:pPr>
              <a:r>
                <a:rPr lang="en-GB" sz="1200" b="1" dirty="0">
                  <a:solidFill>
                    <a:srgbClr val="F6A217"/>
                  </a:solidFill>
                </a:rPr>
                <a:t>LAGGING: </a:t>
              </a:r>
              <a:r>
                <a:rPr lang="en-GB" sz="1200" dirty="0">
                  <a:solidFill>
                    <a:schemeClr val="tx1">
                      <a:lumMod val="75000"/>
                      <a:lumOff val="25000"/>
                    </a:schemeClr>
                  </a:solidFill>
                </a:rPr>
                <a:t>We have not evaluated ways to put advanced processes and technology in place that will help us to better understand the needs of our workforce as it relates to meeting business objectives.</a:t>
              </a:r>
              <a:endParaRPr lang="en-US" sz="1200" dirty="0">
                <a:solidFill>
                  <a:schemeClr val="tx1">
                    <a:lumMod val="75000"/>
                    <a:lumOff val="25000"/>
                  </a:schemeClr>
                </a:solidFill>
              </a:endParaRPr>
            </a:p>
            <a:p>
              <a:pPr fontAlgn="b">
                <a:spcAft>
                  <a:spcPts val="600"/>
                </a:spcAft>
              </a:pPr>
              <a:r>
                <a:rPr lang="en-GB" sz="1200" b="1" dirty="0">
                  <a:solidFill>
                    <a:srgbClr val="96B036"/>
                  </a:solidFill>
                </a:rPr>
                <a:t>EARLY: </a:t>
              </a:r>
              <a:r>
                <a:rPr lang="en-GB" sz="1200" dirty="0">
                  <a:solidFill>
                    <a:schemeClr val="tx1">
                      <a:lumMod val="75000"/>
                      <a:lumOff val="25000"/>
                    </a:schemeClr>
                  </a:solidFill>
                </a:rPr>
                <a:t>We are beginning to evaluate ways to put advanced processes and technology in place that will help us to better understand the needs of our workforce as it relates to meeting business objectives.</a:t>
              </a:r>
              <a:endParaRPr lang="en-US" sz="1200" dirty="0">
                <a:solidFill>
                  <a:schemeClr val="tx1">
                    <a:lumMod val="75000"/>
                    <a:lumOff val="25000"/>
                  </a:schemeClr>
                </a:solidFill>
              </a:endParaRPr>
            </a:p>
            <a:p>
              <a:pPr fontAlgn="b">
                <a:spcAft>
                  <a:spcPts val="600"/>
                </a:spcAft>
              </a:pPr>
              <a:r>
                <a:rPr lang="en-GB" sz="1200" b="1" dirty="0">
                  <a:solidFill>
                    <a:srgbClr val="027BB6"/>
                  </a:solidFill>
                </a:rPr>
                <a:t>DEVELOPING: </a:t>
              </a:r>
              <a:r>
                <a:rPr lang="en-GB" sz="1200" dirty="0">
                  <a:solidFill>
                    <a:schemeClr val="tx1">
                      <a:lumMod val="75000"/>
                      <a:lumOff val="25000"/>
                    </a:schemeClr>
                  </a:solidFill>
                </a:rPr>
                <a:t>We are putting more advanced processes and technology in place that will help us to better understand the needs of our workforce as it relates to meeting business objectives.</a:t>
              </a:r>
              <a:endParaRPr lang="en-US" sz="1200" dirty="0">
                <a:solidFill>
                  <a:schemeClr val="tx1">
                    <a:lumMod val="75000"/>
                    <a:lumOff val="25000"/>
                  </a:schemeClr>
                </a:solidFill>
              </a:endParaRPr>
            </a:p>
            <a:p>
              <a:pPr fontAlgn="b">
                <a:spcAft>
                  <a:spcPts val="600"/>
                </a:spcAft>
              </a:pPr>
              <a:r>
                <a:rPr lang="en-GB" sz="1200" b="1" dirty="0">
                  <a:solidFill>
                    <a:srgbClr val="5D2D84"/>
                  </a:solidFill>
                </a:rPr>
                <a:t>SCALING: </a:t>
              </a:r>
              <a:r>
                <a:rPr lang="en-GB" sz="1200" dirty="0">
                  <a:solidFill>
                    <a:schemeClr val="tx1">
                      <a:lumMod val="75000"/>
                      <a:lumOff val="25000"/>
                    </a:schemeClr>
                  </a:solidFill>
                </a:rPr>
                <a:t>We have put advanced processes and technology in place that will help us to better understand the needs of our workforce as it relates to meeting business objectives in some but not all areas of the organization.</a:t>
              </a:r>
              <a:endParaRPr lang="en-US" sz="1200" dirty="0">
                <a:solidFill>
                  <a:schemeClr val="tx1">
                    <a:lumMod val="75000"/>
                    <a:lumOff val="25000"/>
                  </a:schemeClr>
                </a:solidFill>
              </a:endParaRPr>
            </a:p>
            <a:p>
              <a:pPr fontAlgn="b">
                <a:spcAft>
                  <a:spcPts val="600"/>
                </a:spcAft>
              </a:pPr>
              <a:r>
                <a:rPr lang="en-GB" sz="1200" b="1" dirty="0">
                  <a:solidFill>
                    <a:srgbClr val="F26D5F"/>
                  </a:solidFill>
                </a:rPr>
                <a:t>ADVANCED: </a:t>
              </a:r>
              <a:r>
                <a:rPr lang="en-GB" sz="1200" dirty="0">
                  <a:solidFill>
                    <a:schemeClr val="tx1">
                      <a:lumMod val="75000"/>
                      <a:lumOff val="25000"/>
                    </a:schemeClr>
                  </a:solidFill>
                </a:rPr>
                <a:t>We have put advanced processes and technology in place that will help us to better understand the needs of our workforce as it relates to meeting business objectives in all areas of the organization.</a:t>
              </a:r>
              <a:endParaRPr lang="en-US" sz="1200" dirty="0">
                <a:solidFill>
                  <a:schemeClr val="tx1">
                    <a:lumMod val="75000"/>
                    <a:lumOff val="25000"/>
                  </a:schemeClr>
                </a:solidFill>
              </a:endParaRPr>
            </a:p>
          </p:txBody>
        </p:sp>
      </p:grpSp>
      <p:sp>
        <p:nvSpPr>
          <p:cNvPr id="13" name="TextBox 12">
            <a:extLst>
              <a:ext uri="{FF2B5EF4-FFF2-40B4-BE49-F238E27FC236}">
                <a16:creationId xmlns:a16="http://schemas.microsoft.com/office/drawing/2014/main" id="{593B195A-8CF1-774D-A2F8-7BCBDF918265}"/>
              </a:ext>
            </a:extLst>
          </p:cNvPr>
          <p:cNvSpPr txBox="1"/>
          <p:nvPr/>
        </p:nvSpPr>
        <p:spPr>
          <a:xfrm>
            <a:off x="4198369" y="6404477"/>
            <a:ext cx="4863273" cy="307777"/>
          </a:xfrm>
          <a:prstGeom prst="rect">
            <a:avLst/>
          </a:prstGeom>
          <a:noFill/>
        </p:spPr>
        <p:txBody>
          <a:bodyPr wrap="square" rtlCol="0">
            <a:spAutoFit/>
          </a:bodyPr>
          <a:lstStyle/>
          <a:p>
            <a:pPr algn="ctr"/>
            <a:r>
              <a:rPr lang="en-US" sz="1400" b="1" dirty="0">
                <a:solidFill>
                  <a:schemeClr val="tx1">
                    <a:lumMod val="75000"/>
                    <a:lumOff val="25000"/>
                  </a:schemeClr>
                </a:solidFill>
              </a:rPr>
              <a:t>Organizational Size: 1-499 Employees</a:t>
            </a:r>
          </a:p>
        </p:txBody>
      </p:sp>
      <p:sp>
        <p:nvSpPr>
          <p:cNvPr id="14" name="TextBox 13">
            <a:extLst>
              <a:ext uri="{FF2B5EF4-FFF2-40B4-BE49-F238E27FC236}">
                <a16:creationId xmlns:a16="http://schemas.microsoft.com/office/drawing/2014/main" id="{908B4BE6-DCBA-D445-AC49-471C83C75B20}"/>
              </a:ext>
            </a:extLst>
          </p:cNvPr>
          <p:cNvSpPr txBox="1"/>
          <p:nvPr/>
        </p:nvSpPr>
        <p:spPr>
          <a:xfrm>
            <a:off x="4838649" y="993939"/>
            <a:ext cx="2593926" cy="1015663"/>
          </a:xfrm>
          <a:prstGeom prst="rect">
            <a:avLst/>
          </a:prstGeom>
          <a:noFill/>
        </p:spPr>
        <p:txBody>
          <a:bodyPr wrap="square" rtlCol="0">
            <a:spAutoFit/>
          </a:bodyPr>
          <a:lstStyle/>
          <a:p>
            <a:r>
              <a:rPr lang="en-GB" sz="2000" b="1" dirty="0">
                <a:solidFill>
                  <a:schemeClr val="bg1">
                    <a:lumMod val="50000"/>
                  </a:schemeClr>
                </a:solidFill>
              </a:rPr>
              <a:t>What is the workforce management maturity of your organization?</a:t>
            </a:r>
          </a:p>
        </p:txBody>
      </p:sp>
    </p:spTree>
    <p:extLst>
      <p:ext uri="{BB962C8B-B14F-4D97-AF65-F5344CB8AC3E}">
        <p14:creationId xmlns:p14="http://schemas.microsoft.com/office/powerpoint/2010/main" val="191960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D9928-F7CE-4AC1-9D0E-B7399CCB2307}"/>
              </a:ext>
            </a:extLst>
          </p:cNvPr>
          <p:cNvSpPr>
            <a:spLocks noGrp="1"/>
          </p:cNvSpPr>
          <p:nvPr>
            <p:ph type="title"/>
          </p:nvPr>
        </p:nvSpPr>
        <p:spPr>
          <a:xfrm>
            <a:off x="838200" y="193963"/>
            <a:ext cx="7198189" cy="1394647"/>
          </a:xfrm>
        </p:spPr>
        <p:txBody>
          <a:bodyPr>
            <a:noAutofit/>
          </a:bodyPr>
          <a:lstStyle/>
          <a:p>
            <a:pPr>
              <a:lnSpc>
                <a:spcPct val="100000"/>
              </a:lnSpc>
              <a:spcAft>
                <a:spcPts val="600"/>
              </a:spcAft>
            </a:pPr>
            <a:r>
              <a:rPr lang="en-GB" sz="4000" dirty="0"/>
              <a:t>Current State of WFM Maturity</a:t>
            </a:r>
            <a:br>
              <a:rPr lang="en-US" dirty="0"/>
            </a:br>
            <a:br>
              <a:rPr lang="en-US" sz="1800" dirty="0"/>
            </a:br>
            <a:endParaRPr lang="en-US" b="1" dirty="0">
              <a:solidFill>
                <a:schemeClr val="bg1">
                  <a:lumMod val="50000"/>
                </a:schemeClr>
              </a:solidFill>
              <a:latin typeface="+mn-lt"/>
            </a:endParaRPr>
          </a:p>
        </p:txBody>
      </p:sp>
      <p:sp>
        <p:nvSpPr>
          <p:cNvPr id="2" name="Slide Number Placeholder 1">
            <a:extLst>
              <a:ext uri="{FF2B5EF4-FFF2-40B4-BE49-F238E27FC236}">
                <a16:creationId xmlns:a16="http://schemas.microsoft.com/office/drawing/2014/main" id="{3452F2DB-742E-4A57-AC14-2D7E736D846E}"/>
              </a:ext>
            </a:extLst>
          </p:cNvPr>
          <p:cNvSpPr>
            <a:spLocks noGrp="1"/>
          </p:cNvSpPr>
          <p:nvPr>
            <p:ph type="sldNum" sz="quarter" idx="12"/>
          </p:nvPr>
        </p:nvSpPr>
        <p:spPr/>
        <p:txBody>
          <a:bodyPr/>
          <a:lstStyle/>
          <a:p>
            <a:fld id="{15EE09D5-3188-8E4F-BB68-B726B0193435}" type="slidenum">
              <a:rPr lang="en-US" smtClean="0"/>
              <a:t>9</a:t>
            </a:fld>
            <a:endParaRPr lang="en-US" dirty="0"/>
          </a:p>
        </p:txBody>
      </p:sp>
      <p:sp>
        <p:nvSpPr>
          <p:cNvPr id="5" name="Footer Placeholder 4">
            <a:extLst>
              <a:ext uri="{FF2B5EF4-FFF2-40B4-BE49-F238E27FC236}">
                <a16:creationId xmlns:a16="http://schemas.microsoft.com/office/drawing/2014/main" id="{38E92120-2047-6840-9956-B499BE82BCE6}"/>
              </a:ext>
            </a:extLst>
          </p:cNvPr>
          <p:cNvSpPr>
            <a:spLocks noGrp="1"/>
          </p:cNvSpPr>
          <p:nvPr>
            <p:ph type="ftr" sz="quarter" idx="11"/>
          </p:nvPr>
        </p:nvSpPr>
        <p:spPr/>
        <p:txBody>
          <a:bodyPr/>
          <a:lstStyle/>
          <a:p>
            <a:pPr algn="l"/>
            <a:r>
              <a:rPr lang="en-US" dirty="0"/>
              <a:t>© Brandon Hall Group 2021</a:t>
            </a:r>
          </a:p>
        </p:txBody>
      </p:sp>
      <p:sp>
        <p:nvSpPr>
          <p:cNvPr id="6" name="TextBox 5">
            <a:extLst>
              <a:ext uri="{FF2B5EF4-FFF2-40B4-BE49-F238E27FC236}">
                <a16:creationId xmlns:a16="http://schemas.microsoft.com/office/drawing/2014/main" id="{A27D9D12-0C77-F341-BD49-95C4FB02764A}"/>
              </a:ext>
            </a:extLst>
          </p:cNvPr>
          <p:cNvSpPr txBox="1"/>
          <p:nvPr/>
        </p:nvSpPr>
        <p:spPr>
          <a:xfrm>
            <a:off x="10738104" y="274989"/>
            <a:ext cx="1472184" cy="632205"/>
          </a:xfrm>
          <a:prstGeom prst="rect">
            <a:avLst/>
          </a:prstGeom>
          <a:solidFill>
            <a:srgbClr val="027BB6"/>
          </a:solidFill>
        </p:spPr>
        <p:txBody>
          <a:bodyPr wrap="square" rtlCol="0" anchor="ctr">
            <a:noAutofit/>
          </a:bodyPr>
          <a:lstStyle/>
          <a:p>
            <a:pPr algn="ctr"/>
            <a:r>
              <a:rPr lang="en-US" sz="2000" dirty="0">
                <a:solidFill>
                  <a:schemeClr val="bg1"/>
                </a:solidFill>
              </a:rPr>
              <a:t>Overall</a:t>
            </a:r>
          </a:p>
        </p:txBody>
      </p:sp>
      <p:graphicFrame>
        <p:nvGraphicFramePr>
          <p:cNvPr id="7" name="Chart 6">
            <a:extLst>
              <a:ext uri="{FF2B5EF4-FFF2-40B4-BE49-F238E27FC236}">
                <a16:creationId xmlns:a16="http://schemas.microsoft.com/office/drawing/2014/main" id="{67057F62-3A78-1B4A-BAFC-D917F8759635}"/>
              </a:ext>
            </a:extLst>
          </p:cNvPr>
          <p:cNvGraphicFramePr/>
          <p:nvPr>
            <p:extLst>
              <p:ext uri="{D42A27DB-BD31-4B8C-83A1-F6EECF244321}">
                <p14:modId xmlns:p14="http://schemas.microsoft.com/office/powerpoint/2010/main" val="237661635"/>
              </p:ext>
            </p:extLst>
          </p:nvPr>
        </p:nvGraphicFramePr>
        <p:xfrm>
          <a:off x="3873478" y="1495455"/>
          <a:ext cx="4673639" cy="461380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2D399FA-752F-654F-9333-B717237D5528}"/>
              </a:ext>
            </a:extLst>
          </p:cNvPr>
          <p:cNvSpPr txBox="1"/>
          <p:nvPr/>
        </p:nvSpPr>
        <p:spPr>
          <a:xfrm>
            <a:off x="4686870" y="2890102"/>
            <a:ext cx="3046853" cy="1938992"/>
          </a:xfrm>
          <a:prstGeom prst="rect">
            <a:avLst/>
          </a:prstGeom>
          <a:noFill/>
        </p:spPr>
        <p:txBody>
          <a:bodyPr wrap="square" rtlCol="0">
            <a:spAutoFit/>
          </a:bodyPr>
          <a:lstStyle/>
          <a:p>
            <a:pPr algn="ctr"/>
            <a:r>
              <a:rPr lang="en-GB" b="1" dirty="0">
                <a:solidFill>
                  <a:schemeClr val="bg1">
                    <a:lumMod val="50000"/>
                  </a:schemeClr>
                </a:solidFill>
              </a:rPr>
              <a:t>Which best describes your organization’s current situation as it relates to supporting your WFM strategy?</a:t>
            </a:r>
            <a:endParaRPr lang="en-US" b="1" dirty="0">
              <a:solidFill>
                <a:schemeClr val="bg1">
                  <a:lumMod val="50000"/>
                </a:schemeClr>
              </a:solidFill>
            </a:endParaRPr>
          </a:p>
        </p:txBody>
      </p:sp>
      <p:sp>
        <p:nvSpPr>
          <p:cNvPr id="9" name="Rectangle 8">
            <a:extLst>
              <a:ext uri="{FF2B5EF4-FFF2-40B4-BE49-F238E27FC236}">
                <a16:creationId xmlns:a16="http://schemas.microsoft.com/office/drawing/2014/main" id="{0D4B7472-D363-4E43-BFFD-09FE71925FC8}"/>
              </a:ext>
            </a:extLst>
          </p:cNvPr>
          <p:cNvSpPr/>
          <p:nvPr/>
        </p:nvSpPr>
        <p:spPr>
          <a:xfrm>
            <a:off x="826625" y="1495453"/>
            <a:ext cx="2753154" cy="1261884"/>
          </a:xfrm>
          <a:prstGeom prst="rect">
            <a:avLst/>
          </a:prstGeom>
        </p:spPr>
        <p:txBody>
          <a:bodyPr wrap="square">
            <a:spAutoFit/>
          </a:bodyPr>
          <a:lstStyle/>
          <a:p>
            <a:pPr fontAlgn="b"/>
            <a:r>
              <a:rPr lang="en-GB" sz="2800" dirty="0">
                <a:solidFill>
                  <a:srgbClr val="027BB6">
                    <a:alpha val="30000"/>
                  </a:srgbClr>
                </a:solidFill>
              </a:rPr>
              <a:t>13%</a:t>
            </a:r>
          </a:p>
          <a:p>
            <a:pPr fontAlgn="b"/>
            <a:r>
              <a:rPr lang="en-GB" sz="1600" dirty="0">
                <a:solidFill>
                  <a:schemeClr val="tx1">
                    <a:lumMod val="75000"/>
                    <a:lumOff val="25000"/>
                  </a:schemeClr>
                </a:solidFill>
              </a:rPr>
              <a:t>Critical to the business, and time and resources allocated are continually increased</a:t>
            </a:r>
            <a:endParaRPr lang="en-GB" sz="1600" dirty="0">
              <a:solidFill>
                <a:schemeClr val="tx1">
                  <a:lumMod val="75000"/>
                  <a:lumOff val="25000"/>
                </a:schemeClr>
              </a:solidFill>
              <a:latin typeface="Arial" panose="020B0604020202020204" pitchFamily="34" charset="0"/>
            </a:endParaRPr>
          </a:p>
        </p:txBody>
      </p:sp>
      <p:cxnSp>
        <p:nvCxnSpPr>
          <p:cNvPr id="10" name="Straight Connector 9">
            <a:extLst>
              <a:ext uri="{FF2B5EF4-FFF2-40B4-BE49-F238E27FC236}">
                <a16:creationId xmlns:a16="http://schemas.microsoft.com/office/drawing/2014/main" id="{8CCD4E01-A227-6C4A-8423-36FDE6621DB6}"/>
              </a:ext>
            </a:extLst>
          </p:cNvPr>
          <p:cNvCxnSpPr>
            <a:cxnSpLocks/>
          </p:cNvCxnSpPr>
          <p:nvPr/>
        </p:nvCxnSpPr>
        <p:spPr>
          <a:xfrm>
            <a:off x="1828800" y="1836373"/>
            <a:ext cx="3816626"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AD73FD3-D974-E644-A19C-8461221637FB}"/>
              </a:ext>
            </a:extLst>
          </p:cNvPr>
          <p:cNvSpPr/>
          <p:nvPr/>
        </p:nvSpPr>
        <p:spPr>
          <a:xfrm>
            <a:off x="826625" y="4875548"/>
            <a:ext cx="3046853" cy="1015663"/>
          </a:xfrm>
          <a:prstGeom prst="rect">
            <a:avLst/>
          </a:prstGeom>
        </p:spPr>
        <p:txBody>
          <a:bodyPr wrap="square">
            <a:spAutoFit/>
          </a:bodyPr>
          <a:lstStyle/>
          <a:p>
            <a:pPr fontAlgn="b"/>
            <a:r>
              <a:rPr lang="en-GB" sz="2800" dirty="0">
                <a:solidFill>
                  <a:srgbClr val="027BB6">
                    <a:alpha val="50000"/>
                  </a:srgbClr>
                </a:solidFill>
              </a:rPr>
              <a:t>26%</a:t>
            </a:r>
          </a:p>
          <a:p>
            <a:pPr fontAlgn="b"/>
            <a:r>
              <a:rPr lang="en-GB" sz="1600" dirty="0">
                <a:solidFill>
                  <a:schemeClr val="tx1">
                    <a:lumMod val="75000"/>
                    <a:lumOff val="25000"/>
                  </a:schemeClr>
                </a:solidFill>
              </a:rPr>
              <a:t>Important and the proper time and resources have been allocated</a:t>
            </a:r>
            <a:endParaRPr lang="en-GB" sz="1600" dirty="0">
              <a:solidFill>
                <a:schemeClr val="tx1">
                  <a:lumMod val="75000"/>
                  <a:lumOff val="25000"/>
                </a:schemeClr>
              </a:solidFill>
              <a:latin typeface="Arial" panose="020B0604020202020204" pitchFamily="34" charset="0"/>
            </a:endParaRPr>
          </a:p>
        </p:txBody>
      </p:sp>
      <p:cxnSp>
        <p:nvCxnSpPr>
          <p:cNvPr id="12" name="Straight Connector 11">
            <a:extLst>
              <a:ext uri="{FF2B5EF4-FFF2-40B4-BE49-F238E27FC236}">
                <a16:creationId xmlns:a16="http://schemas.microsoft.com/office/drawing/2014/main" id="{CEE0D6F3-A5BF-5547-855B-6BC232BD67E5}"/>
              </a:ext>
            </a:extLst>
          </p:cNvPr>
          <p:cNvCxnSpPr>
            <a:cxnSpLocks/>
          </p:cNvCxnSpPr>
          <p:nvPr/>
        </p:nvCxnSpPr>
        <p:spPr>
          <a:xfrm>
            <a:off x="1828800" y="5213053"/>
            <a:ext cx="3007890"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CFBE858-AD49-034A-97B5-93231384F6B4}"/>
              </a:ext>
            </a:extLst>
          </p:cNvPr>
          <p:cNvCxnSpPr>
            <a:cxnSpLocks/>
          </p:cNvCxnSpPr>
          <p:nvPr/>
        </p:nvCxnSpPr>
        <p:spPr>
          <a:xfrm>
            <a:off x="6622473" y="1836373"/>
            <a:ext cx="4019340"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DF2771D-D554-D245-98D1-5C46FB77231A}"/>
              </a:ext>
            </a:extLst>
          </p:cNvPr>
          <p:cNvSpPr/>
          <p:nvPr/>
        </p:nvSpPr>
        <p:spPr>
          <a:xfrm>
            <a:off x="8686801" y="1495453"/>
            <a:ext cx="2872931" cy="1261884"/>
          </a:xfrm>
          <a:prstGeom prst="rect">
            <a:avLst/>
          </a:prstGeom>
        </p:spPr>
        <p:txBody>
          <a:bodyPr wrap="square">
            <a:spAutoFit/>
          </a:bodyPr>
          <a:lstStyle/>
          <a:p>
            <a:pPr algn="r" fontAlgn="b"/>
            <a:r>
              <a:rPr lang="en-GB" sz="2800" dirty="0">
                <a:solidFill>
                  <a:srgbClr val="027BB6">
                    <a:alpha val="85000"/>
                  </a:srgbClr>
                </a:solidFill>
              </a:rPr>
              <a:t>7%</a:t>
            </a:r>
          </a:p>
          <a:p>
            <a:pPr algn="r" fontAlgn="b"/>
            <a:r>
              <a:rPr lang="en-GB" sz="1600" dirty="0">
                <a:solidFill>
                  <a:schemeClr val="tx1">
                    <a:lumMod val="75000"/>
                    <a:lumOff val="25000"/>
                  </a:schemeClr>
                </a:solidFill>
              </a:rPr>
              <a:t>Not a top priority, so the needed time and resources aren’t allocated</a:t>
            </a:r>
            <a:endParaRPr lang="en-GB" sz="1600" dirty="0">
              <a:solidFill>
                <a:schemeClr val="tx1">
                  <a:lumMod val="75000"/>
                  <a:lumOff val="25000"/>
                </a:schemeClr>
              </a:solidFill>
              <a:latin typeface="Arial" panose="020B0604020202020204" pitchFamily="34" charset="0"/>
            </a:endParaRPr>
          </a:p>
        </p:txBody>
      </p:sp>
      <p:sp>
        <p:nvSpPr>
          <p:cNvPr id="15" name="Rectangle 14">
            <a:extLst>
              <a:ext uri="{FF2B5EF4-FFF2-40B4-BE49-F238E27FC236}">
                <a16:creationId xmlns:a16="http://schemas.microsoft.com/office/drawing/2014/main" id="{4B1A924B-31EE-BE49-B0B5-BDC7C3E4238F}"/>
              </a:ext>
            </a:extLst>
          </p:cNvPr>
          <p:cNvSpPr/>
          <p:nvPr/>
        </p:nvSpPr>
        <p:spPr>
          <a:xfrm>
            <a:off x="8404667" y="4875548"/>
            <a:ext cx="3155065" cy="1015663"/>
          </a:xfrm>
          <a:prstGeom prst="rect">
            <a:avLst/>
          </a:prstGeom>
        </p:spPr>
        <p:txBody>
          <a:bodyPr wrap="square">
            <a:spAutoFit/>
          </a:bodyPr>
          <a:lstStyle/>
          <a:p>
            <a:pPr algn="r" fontAlgn="b"/>
            <a:r>
              <a:rPr lang="en-GB" sz="2800" dirty="0">
                <a:solidFill>
                  <a:srgbClr val="027BB6">
                    <a:alpha val="70000"/>
                  </a:srgbClr>
                </a:solidFill>
              </a:rPr>
              <a:t>54%</a:t>
            </a:r>
          </a:p>
          <a:p>
            <a:pPr algn="r" fontAlgn="b"/>
            <a:r>
              <a:rPr lang="en-GB" sz="1600" dirty="0">
                <a:solidFill>
                  <a:schemeClr val="tx1">
                    <a:lumMod val="75000"/>
                    <a:lumOff val="25000"/>
                  </a:schemeClr>
                </a:solidFill>
              </a:rPr>
              <a:t>Somewhat important but time and resources are under-allocated</a:t>
            </a:r>
            <a:endParaRPr lang="en-GB" sz="1600" dirty="0">
              <a:solidFill>
                <a:schemeClr val="tx1">
                  <a:lumMod val="75000"/>
                  <a:lumOff val="25000"/>
                </a:schemeClr>
              </a:solidFill>
              <a:latin typeface="Arial" panose="020B0604020202020204" pitchFamily="34" charset="0"/>
            </a:endParaRPr>
          </a:p>
        </p:txBody>
      </p:sp>
      <p:cxnSp>
        <p:nvCxnSpPr>
          <p:cNvPr id="16" name="Straight Connector 15">
            <a:extLst>
              <a:ext uri="{FF2B5EF4-FFF2-40B4-BE49-F238E27FC236}">
                <a16:creationId xmlns:a16="http://schemas.microsoft.com/office/drawing/2014/main" id="{4C45B4BC-5FDA-1C4E-A777-BA6DE76121BA}"/>
              </a:ext>
            </a:extLst>
          </p:cNvPr>
          <p:cNvCxnSpPr>
            <a:cxnSpLocks/>
          </p:cNvCxnSpPr>
          <p:nvPr/>
        </p:nvCxnSpPr>
        <p:spPr>
          <a:xfrm>
            <a:off x="7616281" y="5263292"/>
            <a:ext cx="3025532"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400530"/>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Divider or TY Sponso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neral U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neral Use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odcast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vents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new-webinar-theme</Template>
  <TotalTime>8448</TotalTime>
  <Words>4061</Words>
  <Application>Microsoft Macintosh PowerPoint</Application>
  <PresentationFormat>Widescreen</PresentationFormat>
  <Paragraphs>530</Paragraphs>
  <Slides>35</Slides>
  <Notes>10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35</vt:i4>
      </vt:variant>
    </vt:vector>
  </HeadingPairs>
  <TitlesOfParts>
    <vt:vector size="45" baseType="lpstr">
      <vt:lpstr>Arial</vt:lpstr>
      <vt:lpstr>Calibri</vt:lpstr>
      <vt:lpstr>Calibri Light</vt:lpstr>
      <vt:lpstr>Wingdings</vt:lpstr>
      <vt:lpstr>Title</vt:lpstr>
      <vt:lpstr>Section Divider or TY Sponsor</vt:lpstr>
      <vt:lpstr>General Use</vt:lpstr>
      <vt:lpstr>General Use Image</vt:lpstr>
      <vt:lpstr>Podcast Image</vt:lpstr>
      <vt:lpstr>Events Image</vt:lpstr>
      <vt:lpstr>Workforce Management Maturity 2020  </vt:lpstr>
      <vt:lpstr>Demographics: Workforce Management Maturity 2020</vt:lpstr>
      <vt:lpstr>Introduction</vt:lpstr>
      <vt:lpstr>Current State</vt:lpstr>
      <vt:lpstr>Current State of WFM Maturity</vt:lpstr>
      <vt:lpstr>PowerPoint Presentation</vt:lpstr>
      <vt:lpstr>Current State of WFM Maturity</vt:lpstr>
      <vt:lpstr>Current State of WFM Maturity  </vt:lpstr>
      <vt:lpstr>Current State of WFM Maturity  </vt:lpstr>
      <vt:lpstr>PowerPoint Presentation</vt:lpstr>
      <vt:lpstr>Current State of WFM Maturity</vt:lpstr>
      <vt:lpstr>Current State of WFM Maturity  </vt:lpstr>
      <vt:lpstr>Complexities</vt:lpstr>
      <vt:lpstr>Challenges to WFM Maturity  </vt:lpstr>
      <vt:lpstr>PowerPoint Presentation</vt:lpstr>
      <vt:lpstr>Challenges to WFM Maturity</vt:lpstr>
      <vt:lpstr>Challenges to WFM Maturity</vt:lpstr>
      <vt:lpstr>Challenges to WFM Maturity  </vt:lpstr>
      <vt:lpstr>PowerPoint Presentation</vt:lpstr>
      <vt:lpstr>Challenges to WFM Maturity</vt:lpstr>
      <vt:lpstr>Challenges to WFM Maturity</vt:lpstr>
      <vt:lpstr>Consequences</vt:lpstr>
      <vt:lpstr>Impact to WFM Maturity  </vt:lpstr>
      <vt:lpstr>PowerPoint Presentation</vt:lpstr>
      <vt:lpstr>Impact to WFM Maturity</vt:lpstr>
      <vt:lpstr>Impact to WFM Maturity</vt:lpstr>
      <vt:lpstr>Impact to WFM Maturity  </vt:lpstr>
      <vt:lpstr>PowerPoint Presentation</vt:lpstr>
      <vt:lpstr>Impact to WFM Maturity</vt:lpstr>
      <vt:lpstr>Impact to WFM Maturity</vt:lpstr>
      <vt:lpstr>Critical Questions</vt:lpstr>
      <vt:lpstr>Brandon Hall Group Point of View</vt:lpstr>
      <vt:lpstr>Brandon Hall Group Point of View</vt:lpstr>
      <vt:lpstr>Contributors</vt:lpstr>
      <vt:lpstr>About Brandon Hall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Bui</dc:creator>
  <cp:lastModifiedBy>Emma Bui</cp:lastModifiedBy>
  <cp:revision>360</cp:revision>
  <dcterms:created xsi:type="dcterms:W3CDTF">2019-10-29T13:43:40Z</dcterms:created>
  <dcterms:modified xsi:type="dcterms:W3CDTF">2021-03-17T16:44:55Z</dcterms:modified>
</cp:coreProperties>
</file>