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0.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2.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3.xml" ContentType="application/vnd.openxmlformats-officedocument.drawingml.chartshape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 id="2147483698" r:id="rId2"/>
    <p:sldMasterId id="2147483700" r:id="rId3"/>
    <p:sldMasterId id="2147483713" r:id="rId4"/>
    <p:sldMasterId id="2147483718" r:id="rId5"/>
    <p:sldMasterId id="2147483724" r:id="rId6"/>
  </p:sldMasterIdLst>
  <p:notesMasterIdLst>
    <p:notesMasterId r:id="rId26"/>
  </p:notesMasterIdLst>
  <p:sldIdLst>
    <p:sldId id="256" r:id="rId7"/>
    <p:sldId id="847" r:id="rId8"/>
    <p:sldId id="26789" r:id="rId9"/>
    <p:sldId id="27092" r:id="rId10"/>
    <p:sldId id="27094" r:id="rId11"/>
    <p:sldId id="27096" r:id="rId12"/>
    <p:sldId id="26904" r:id="rId13"/>
    <p:sldId id="27095" r:id="rId14"/>
    <p:sldId id="27097" r:id="rId15"/>
    <p:sldId id="27098" r:id="rId16"/>
    <p:sldId id="27100" r:id="rId17"/>
    <p:sldId id="26905" r:id="rId18"/>
    <p:sldId id="27101" r:id="rId19"/>
    <p:sldId id="27099" r:id="rId20"/>
    <p:sldId id="27102" r:id="rId21"/>
    <p:sldId id="26906" r:id="rId22"/>
    <p:sldId id="2556" r:id="rId23"/>
    <p:sldId id="4459" r:id="rId24"/>
    <p:sldId id="26874" r:id="rId25"/>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4F4F0A-EEA8-9669-7555-8D1C4DCA3BBD}" name="Emma Bui" initials="EB" userId="S::emma.bui@brandonhall.com::070cde70-5606-439f-9d3f-8e5dcdd5515b" providerId="AD"/>
  <p188:author id="{C0EDB549-91E3-72FA-70D6-C4A0750FA960}" name="Richard Pachter" initials="RP" userId="S::richard.pachter@brandonhall.com::ca67de8d-84bd-4fee-b1b3-e125f58e9c44" providerId="AD"/>
  <p188:author id="{BFF0BA57-5B3A-7F7F-2DCB-369381B84F77}" name="Claude Werder" initials="CW" userId="S::claude.werder@brandonhall.com::8f7ef3b4-afb8-41f3-9e32-9006b8a81bc6" providerId="AD"/>
  <p188:author id="{4880E858-C3B5-CAF7-6764-7204EADEA0AD}" name="Cliff Stevenson" initials="CS" userId="835b9d60ed53901c" providerId="Windows Live"/>
  <p188:author id="{000DF965-F1B7-FA7F-0445-725C64886515}" name="Michael Rochelle" initials="MR" userId="S::michael.rochelle@brandonhall.com::321280c1-c11d-47f6-a5fb-cd84b29f0f35" providerId="AD"/>
  <p188:author id="{A92381F1-DB59-2A64-BD86-B98134D9A645}" name="Patrick Fitzgerald" initials="PF" userId="S::patrick.fitzgerald@brandonhall.com::ae9293cc-1350-4bc4-8351-c71e161b3e0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hael Rochelle" initials="MR" lastIdx="2" clrIdx="6">
    <p:extLst>
      <p:ext uri="{19B8F6BF-5375-455C-9EA6-DF929625EA0E}">
        <p15:presenceInfo xmlns:p15="http://schemas.microsoft.com/office/powerpoint/2012/main" userId="S::michael.rochelle@brandonhall.com::321280c1-c11d-47f6-a5fb-cd84b29f0f35" providerId="AD"/>
      </p:ext>
    </p:extLst>
  </p:cmAuthor>
  <p:cmAuthor id="1" name="Richard Pachter" initials="RP" lastIdx="11" clrIdx="0">
    <p:extLst>
      <p:ext uri="{19B8F6BF-5375-455C-9EA6-DF929625EA0E}">
        <p15:presenceInfo xmlns:p15="http://schemas.microsoft.com/office/powerpoint/2012/main" userId="S::richard.pachter@brandonhall.com::ca67de8d-84bd-4fee-b1b3-e125f58e9c44" providerId="AD"/>
      </p:ext>
    </p:extLst>
  </p:cmAuthor>
  <p:cmAuthor id="2" name="Patrick Fitzgerald" initials="PF" lastIdx="18" clrIdx="1">
    <p:extLst>
      <p:ext uri="{19B8F6BF-5375-455C-9EA6-DF929625EA0E}">
        <p15:presenceInfo xmlns:p15="http://schemas.microsoft.com/office/powerpoint/2012/main" userId="S::patrick.fitzgerald@brandonhall.com::ae9293cc-1350-4bc4-8351-c71e161b3e06" providerId="AD"/>
      </p:ext>
    </p:extLst>
  </p:cmAuthor>
  <p:cmAuthor id="3" name="David Wentworth" initials="DW" lastIdx="5" clrIdx="2">
    <p:extLst>
      <p:ext uri="{19B8F6BF-5375-455C-9EA6-DF929625EA0E}">
        <p15:presenceInfo xmlns:p15="http://schemas.microsoft.com/office/powerpoint/2012/main" userId="S::david.wentworth@brandonhall.com::1b39a09c-0f5b-431c-9f6e-9cb1d08b6094" providerId="AD"/>
      </p:ext>
    </p:extLst>
  </p:cmAuthor>
  <p:cmAuthor id="4" name="Cliff Stevenson" initials="CS" lastIdx="31" clrIdx="3">
    <p:extLst>
      <p:ext uri="{19B8F6BF-5375-455C-9EA6-DF929625EA0E}">
        <p15:presenceInfo xmlns:p15="http://schemas.microsoft.com/office/powerpoint/2012/main" userId="Cliff Stevenson" providerId="None"/>
      </p:ext>
    </p:extLst>
  </p:cmAuthor>
  <p:cmAuthor id="5" name="Cliff Stevenson" initials="CS [2]" lastIdx="14" clrIdx="4">
    <p:extLst>
      <p:ext uri="{19B8F6BF-5375-455C-9EA6-DF929625EA0E}">
        <p15:presenceInfo xmlns:p15="http://schemas.microsoft.com/office/powerpoint/2012/main" userId="835b9d60ed53901c" providerId="Windows Live"/>
      </p:ext>
    </p:extLst>
  </p:cmAuthor>
  <p:cmAuthor id="6" name="Claude Werder" initials="CW" lastIdx="11" clrIdx="5">
    <p:extLst>
      <p:ext uri="{19B8F6BF-5375-455C-9EA6-DF929625EA0E}">
        <p15:presenceInfo xmlns:p15="http://schemas.microsoft.com/office/powerpoint/2012/main" userId="S::claude.werder@brandonhall.com::8f7ef3b4-afb8-41f3-9e32-9006b8a81b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763"/>
    <a:srgbClr val="D57349"/>
    <a:srgbClr val="626F72"/>
    <a:srgbClr val="EBA63B"/>
    <a:srgbClr val="275D91"/>
    <a:srgbClr val="154B7E"/>
    <a:srgbClr val="021323"/>
    <a:srgbClr val="042441"/>
    <a:srgbClr val="B4613D"/>
    <a:srgbClr val="7585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6"/>
    <p:restoredTop sz="95574" autoAdjust="0"/>
  </p:normalViewPr>
  <p:slideViewPr>
    <p:cSldViewPr snapToGrid="0" snapToObjects="1">
      <p:cViewPr varScale="1">
        <p:scale>
          <a:sx n="112" d="100"/>
          <a:sy n="112" d="100"/>
        </p:scale>
        <p:origin x="396" y="9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073763"/>
              </a:solidFill>
              <a:ln w="19050">
                <a:solidFill>
                  <a:schemeClr val="lt1"/>
                </a:solidFill>
              </a:ln>
              <a:effectLst/>
            </c:spPr>
            <c:extLst>
              <c:ext xmlns:c16="http://schemas.microsoft.com/office/drawing/2014/chart" uri="{C3380CC4-5D6E-409C-BE32-E72D297353CC}">
                <c16:uniqueId val="{00000001-D553-2742-8DF7-29D7AD296C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553-2742-8DF7-29D7AD296C70}"/>
              </c:ext>
            </c:extLst>
          </c:dPt>
          <c:cat>
            <c:strRef>
              <c:f>Sheet1!$A$2:$A$3</c:f>
              <c:strCache>
                <c:ptCount val="2"/>
                <c:pt idx="0">
                  <c:v>1st Qtr</c:v>
                </c:pt>
                <c:pt idx="1">
                  <c:v>2nd Qtr</c:v>
                </c:pt>
              </c:strCache>
            </c:strRef>
          </c:cat>
          <c:val>
            <c:numRef>
              <c:f>Sheet1!$B$2:$B$3</c:f>
              <c:numCache>
                <c:formatCode>0%</c:formatCode>
                <c:ptCount val="2"/>
                <c:pt idx="0">
                  <c:v>0.88</c:v>
                </c:pt>
                <c:pt idx="1">
                  <c:v>0.12</c:v>
                </c:pt>
              </c:numCache>
            </c:numRef>
          </c:val>
          <c:extLst>
            <c:ext xmlns:c16="http://schemas.microsoft.com/office/drawing/2014/chart" uri="{C3380CC4-5D6E-409C-BE32-E72D297353CC}">
              <c16:uniqueId val="{00000004-D553-2742-8DF7-29D7AD296C70}"/>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0.37</c:v>
                </c:pt>
                <c:pt idx="1">
                  <c:v>0.63</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73763">
                  <a:alpha val="60000"/>
                </a:srgbClr>
              </a:solidFill>
              <a:ln w="19050">
                <a:solidFill>
                  <a:schemeClr val="lt1"/>
                </a:solidFill>
              </a:ln>
              <a:effectLst/>
            </c:spPr>
            <c:extLst>
              <c:ext xmlns:c16="http://schemas.microsoft.com/office/drawing/2014/chart" uri="{C3380CC4-5D6E-409C-BE32-E72D297353CC}">
                <c16:uniqueId val="{00000001-8A99-2941-9143-7955F3E5F8FD}"/>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A99-2941-9143-7955F3E5F8FD}"/>
              </c:ext>
            </c:extLst>
          </c:dPt>
          <c:cat>
            <c:strRef>
              <c:f>Sheet1!$A$2:$A$3</c:f>
              <c:strCache>
                <c:ptCount val="2"/>
                <c:pt idx="0">
                  <c:v>1st Qtr</c:v>
                </c:pt>
                <c:pt idx="1">
                  <c:v>2nd Qtr</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4-8A99-2941-9143-7955F3E5F8FD}"/>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BA63B"/>
              </a:solidFill>
              <a:ln w="19050">
                <a:solidFill>
                  <a:schemeClr val="lt1"/>
                </a:solidFill>
              </a:ln>
              <a:effectLst/>
            </c:spPr>
            <c:extLst>
              <c:ext xmlns:c16="http://schemas.microsoft.com/office/drawing/2014/chart" uri="{C3380CC4-5D6E-409C-BE32-E72D297353CC}">
                <c16:uniqueId val="{00000001-3C30-4043-8A71-35C8610D310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C30-4043-8A71-35C8610D310E}"/>
              </c:ext>
            </c:extLst>
          </c:dPt>
          <c:cat>
            <c:strRef>
              <c:f>Sheet1!$A$2:$A$3</c:f>
              <c:strCache>
                <c:ptCount val="2"/>
                <c:pt idx="0">
                  <c:v>1st Qtr</c:v>
                </c:pt>
                <c:pt idx="1">
                  <c:v>2nd Qtr</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4-3C30-4043-8A71-35C8610D310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D57349"/>
              </a:solidFill>
              <a:ln w="19050">
                <a:solidFill>
                  <a:schemeClr val="lt1"/>
                </a:solidFill>
              </a:ln>
              <a:effectLst/>
            </c:spPr>
            <c:extLst>
              <c:ext xmlns:c16="http://schemas.microsoft.com/office/drawing/2014/chart" uri="{C3380CC4-5D6E-409C-BE32-E72D297353CC}">
                <c16:uniqueId val="{00000001-F882-4342-864D-85F07E9572C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882-4342-864D-85F07E9572CF}"/>
              </c:ext>
            </c:extLst>
          </c:dPt>
          <c:cat>
            <c:strRef>
              <c:f>Sheet1!$A$2:$A$3</c:f>
              <c:strCache>
                <c:ptCount val="2"/>
                <c:pt idx="0">
                  <c:v>1st Qtr</c:v>
                </c:pt>
                <c:pt idx="1">
                  <c:v>2nd Qtr</c:v>
                </c:pt>
              </c:strCache>
            </c:strRef>
          </c:cat>
          <c:val>
            <c:numRef>
              <c:f>Sheet1!$B$2:$B$3</c:f>
              <c:numCache>
                <c:formatCode>0%</c:formatCode>
                <c:ptCount val="2"/>
                <c:pt idx="0">
                  <c:v>0.8</c:v>
                </c:pt>
                <c:pt idx="1">
                  <c:v>0.2</c:v>
                </c:pt>
              </c:numCache>
            </c:numRef>
          </c:val>
          <c:extLst>
            <c:ext xmlns:c16="http://schemas.microsoft.com/office/drawing/2014/chart" uri="{C3380CC4-5D6E-409C-BE32-E72D297353CC}">
              <c16:uniqueId val="{00000004-F882-4342-864D-85F07E9572C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626F72"/>
              </a:solidFill>
              <a:ln w="19050">
                <a:solidFill>
                  <a:schemeClr val="lt1"/>
                </a:solidFill>
              </a:ln>
              <a:effectLst/>
            </c:spPr>
            <c:extLst>
              <c:ext xmlns:c16="http://schemas.microsoft.com/office/drawing/2014/chart" uri="{C3380CC4-5D6E-409C-BE32-E72D297353CC}">
                <c16:uniqueId val="{00000001-F882-4342-864D-85F07E9572C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F882-4342-864D-85F07E9572CF}"/>
              </c:ext>
            </c:extLst>
          </c:dPt>
          <c:cat>
            <c:strRef>
              <c:f>Sheet1!$A$2:$A$3</c:f>
              <c:strCache>
                <c:ptCount val="2"/>
                <c:pt idx="0">
                  <c:v>1st Qtr</c:v>
                </c:pt>
                <c:pt idx="1">
                  <c:v>2nd Qtr</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F882-4342-864D-85F07E9572CF}"/>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BA63B"/>
            </a:solidFill>
          </c:spPr>
          <c:dPt>
            <c:idx val="0"/>
            <c:bubble3D val="0"/>
            <c:spPr>
              <a:solidFill>
                <a:srgbClr val="D57349"/>
              </a:solidFill>
              <a:ln w="19050">
                <a:solidFill>
                  <a:schemeClr val="lt1"/>
                </a:solidFill>
              </a:ln>
              <a:effectLst/>
            </c:spPr>
            <c:extLst>
              <c:ext xmlns:c16="http://schemas.microsoft.com/office/drawing/2014/chart" uri="{C3380CC4-5D6E-409C-BE32-E72D297353CC}">
                <c16:uniqueId val="{00000001-B2AB-2145-BDB3-6C879DDE7BB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2AB-2145-BDB3-6C879DDE7BBB}"/>
              </c:ext>
            </c:extLst>
          </c:dPt>
          <c:cat>
            <c:strRef>
              <c:f>Sheet1!$A$2:$A$3</c:f>
              <c:strCache>
                <c:ptCount val="2"/>
                <c:pt idx="0">
                  <c:v>1st Qtr</c:v>
                </c:pt>
                <c:pt idx="1">
                  <c:v>2nd Qtr</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4-B2AB-2145-BDB3-6C879DDE7BBB}"/>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0.26176</cdr:x>
      <cdr:y>0.34923</cdr:y>
    </cdr:from>
    <cdr:to>
      <cdr:x>0.73823</cdr:x>
      <cdr:y>0.62335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588444" y="901838"/>
          <a:ext cx="1071127"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4000" dirty="0">
              <a:solidFill>
                <a:schemeClr val="tx1">
                  <a:lumMod val="75000"/>
                  <a:lumOff val="25000"/>
                </a:schemeClr>
              </a:solidFill>
            </a:rPr>
            <a:t>88%</a:t>
          </a:r>
        </a:p>
      </cdr:txBody>
    </cdr:sp>
  </cdr:relSizeAnchor>
</c:userShapes>
</file>

<file path=ppt/drawings/drawing10.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5"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63%</a:t>
          </a:r>
        </a:p>
      </cdr:txBody>
    </cdr:sp>
  </cdr:relSizeAnchor>
</c:userShapes>
</file>

<file path=ppt/drawings/drawing11.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6"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53%</a:t>
          </a:r>
        </a:p>
      </cdr:txBody>
    </cdr:sp>
  </cdr:relSizeAnchor>
</c:userShapes>
</file>

<file path=ppt/drawings/drawing12.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6"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47%</a:t>
          </a:r>
        </a:p>
      </cdr:txBody>
    </cdr:sp>
  </cdr:relSizeAnchor>
</c:userShapes>
</file>

<file path=ppt/drawings/drawing13.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6"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37%</a:t>
          </a:r>
        </a:p>
      </cdr:txBody>
    </cdr:sp>
  </cdr:relSizeAnchor>
</c:userShapes>
</file>

<file path=ppt/drawings/drawing2.xml><?xml version="1.0" encoding="utf-8"?>
<c:userShapes xmlns:c="http://schemas.openxmlformats.org/drawingml/2006/chart">
  <cdr:relSizeAnchor xmlns:cdr="http://schemas.openxmlformats.org/drawingml/2006/chartDrawing">
    <cdr:from>
      <cdr:x>0.26843</cdr:x>
      <cdr:y>0.34923</cdr:y>
    </cdr:from>
    <cdr:to>
      <cdr:x>0.7449</cdr:x>
      <cdr:y>0.62335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603434" y="901838"/>
          <a:ext cx="1071127"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4000" dirty="0">
              <a:solidFill>
                <a:schemeClr val="tx1">
                  <a:lumMod val="75000"/>
                  <a:lumOff val="25000"/>
                </a:schemeClr>
              </a:solidFill>
            </a:rPr>
            <a:t>82%</a:t>
          </a:r>
        </a:p>
      </cdr:txBody>
    </cdr:sp>
  </cdr:relSizeAnchor>
</c:userShapes>
</file>

<file path=ppt/drawings/drawing3.xml><?xml version="1.0" encoding="utf-8"?>
<c:userShapes xmlns:c="http://schemas.openxmlformats.org/drawingml/2006/chart">
  <cdr:relSizeAnchor xmlns:cdr="http://schemas.openxmlformats.org/drawingml/2006/chartDrawing">
    <cdr:from>
      <cdr:x>0.26176</cdr:x>
      <cdr:y>0.34923</cdr:y>
    </cdr:from>
    <cdr:to>
      <cdr:x>0.73823</cdr:x>
      <cdr:y>0.62335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588444" y="901838"/>
          <a:ext cx="1071127"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4000" dirty="0">
              <a:solidFill>
                <a:schemeClr val="tx1">
                  <a:lumMod val="75000"/>
                  <a:lumOff val="25000"/>
                </a:schemeClr>
              </a:solidFill>
            </a:rPr>
            <a:t>82%</a:t>
          </a:r>
        </a:p>
      </cdr:txBody>
    </cdr:sp>
  </cdr:relSizeAnchor>
</c:userShapes>
</file>

<file path=ppt/drawings/drawing4.xml><?xml version="1.0" encoding="utf-8"?>
<c:userShapes xmlns:c="http://schemas.openxmlformats.org/drawingml/2006/chart">
  <cdr:relSizeAnchor xmlns:cdr="http://schemas.openxmlformats.org/drawingml/2006/chartDrawing">
    <cdr:from>
      <cdr:x>0.26176</cdr:x>
      <cdr:y>0.34923</cdr:y>
    </cdr:from>
    <cdr:to>
      <cdr:x>0.73823</cdr:x>
      <cdr:y>0.62335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588444" y="901838"/>
          <a:ext cx="1071127"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4000" dirty="0">
              <a:solidFill>
                <a:schemeClr val="tx1">
                  <a:lumMod val="75000"/>
                  <a:lumOff val="25000"/>
                </a:schemeClr>
              </a:solidFill>
            </a:rPr>
            <a:t>80%</a:t>
          </a:r>
        </a:p>
      </cdr:txBody>
    </cdr:sp>
  </cdr:relSizeAnchor>
</c:userShapes>
</file>

<file path=ppt/drawings/drawing5.xml><?xml version="1.0" encoding="utf-8"?>
<c:userShapes xmlns:c="http://schemas.openxmlformats.org/drawingml/2006/chart">
  <cdr:relSizeAnchor xmlns:cdr="http://schemas.openxmlformats.org/drawingml/2006/chartDrawing">
    <cdr:from>
      <cdr:x>0.26176</cdr:x>
      <cdr:y>0.34923</cdr:y>
    </cdr:from>
    <cdr:to>
      <cdr:x>0.73823</cdr:x>
      <cdr:y>0.62335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588444" y="901838"/>
          <a:ext cx="1071127" cy="7078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4000" dirty="0">
              <a:solidFill>
                <a:schemeClr val="tx1">
                  <a:lumMod val="75000"/>
                  <a:lumOff val="25000"/>
                </a:schemeClr>
              </a:solidFill>
            </a:rPr>
            <a:t>53%</a:t>
          </a:r>
        </a:p>
      </cdr:txBody>
    </cdr:sp>
  </cdr:relSizeAnchor>
</c:userShapes>
</file>

<file path=ppt/drawings/drawing6.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6"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73%</a:t>
          </a:r>
        </a:p>
      </cdr:txBody>
    </cdr:sp>
  </cdr:relSizeAnchor>
</c:userShapes>
</file>

<file path=ppt/drawings/drawing7.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5"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70%</a:t>
          </a:r>
        </a:p>
      </cdr:txBody>
    </cdr:sp>
  </cdr:relSizeAnchor>
</c:userShapes>
</file>

<file path=ppt/drawings/drawing8.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6"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67%</a:t>
          </a:r>
        </a:p>
      </cdr:txBody>
    </cdr:sp>
  </cdr:relSizeAnchor>
</c:userShapes>
</file>

<file path=ppt/drawings/drawing9.xml><?xml version="1.0" encoding="utf-8"?>
<c:userShapes xmlns:c="http://schemas.openxmlformats.org/drawingml/2006/chart">
  <cdr:relSizeAnchor xmlns:cdr="http://schemas.openxmlformats.org/drawingml/2006/chartDrawing">
    <cdr:from>
      <cdr:x>0.2405</cdr:x>
      <cdr:y>0.34923</cdr:y>
    </cdr:from>
    <cdr:to>
      <cdr:x>0.75949</cdr:x>
      <cdr:y>0.6445</cdr:y>
    </cdr:to>
    <cdr:sp macro="" textlink="">
      <cdr:nvSpPr>
        <cdr:cNvPr id="2" name="TextBox 18">
          <a:extLst xmlns:a="http://schemas.openxmlformats.org/drawingml/2006/main">
            <a:ext uri="{FF2B5EF4-FFF2-40B4-BE49-F238E27FC236}">
              <a16:creationId xmlns:a16="http://schemas.microsoft.com/office/drawing/2014/main" id="{8AADB67D-BE11-5D46-8BB7-78F817F1577A}"/>
            </a:ext>
          </a:extLst>
        </cdr:cNvPr>
        <cdr:cNvSpPr txBox="1"/>
      </cdr:nvSpPr>
      <cdr:spPr>
        <a:xfrm xmlns:a="http://schemas.openxmlformats.org/drawingml/2006/main">
          <a:off x="414636" y="691648"/>
          <a:ext cx="894797" cy="58477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ctr"/>
          <a:r>
            <a:rPr lang="en-US" sz="3200" dirty="0">
              <a:solidFill>
                <a:schemeClr val="tx1">
                  <a:lumMod val="75000"/>
                  <a:lumOff val="25000"/>
                </a:schemeClr>
              </a:solidFill>
            </a:rPr>
            <a:t>65%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9092466-46C3-FE44-8CBB-89DA39A0466D}" type="datetimeFigureOut">
              <a:rPr lang="en-US" smtClean="0"/>
              <a:t>11/22/2022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66611F7-CF5A-1B49-AEB4-FCCE6A5420E9}" type="slidenum">
              <a:rPr lang="en-US" smtClean="0"/>
              <a:t>‹#›</a:t>
            </a:fld>
            <a:endParaRPr lang="en-US" dirty="0"/>
          </a:p>
        </p:txBody>
      </p:sp>
    </p:spTree>
    <p:extLst>
      <p:ext uri="{BB962C8B-B14F-4D97-AF65-F5344CB8AC3E}">
        <p14:creationId xmlns:p14="http://schemas.microsoft.com/office/powerpoint/2010/main" val="266646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2</a:t>
            </a:fld>
            <a:endParaRPr lang="en-US" dirty="0"/>
          </a:p>
        </p:txBody>
      </p:sp>
    </p:spTree>
    <p:extLst>
      <p:ext uri="{BB962C8B-B14F-4D97-AF65-F5344CB8AC3E}">
        <p14:creationId xmlns:p14="http://schemas.microsoft.com/office/powerpoint/2010/main" val="121699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BAB17-9D3A-F04F-98D0-F59C72F32434}" type="slidenum">
              <a:rPr lang="en-US" smtClean="0"/>
              <a:t>3</a:t>
            </a:fld>
            <a:endParaRPr lang="en-US" dirty="0"/>
          </a:p>
        </p:txBody>
      </p:sp>
    </p:spTree>
    <p:extLst>
      <p:ext uri="{BB962C8B-B14F-4D97-AF65-F5344CB8AC3E}">
        <p14:creationId xmlns:p14="http://schemas.microsoft.com/office/powerpoint/2010/main" val="259208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9BAB17-9D3A-F04F-98D0-F59C72F32434}" type="slidenum">
              <a:rPr lang="en-US" smtClean="0"/>
              <a:t>7</a:t>
            </a:fld>
            <a:endParaRPr lang="en-US" dirty="0"/>
          </a:p>
        </p:txBody>
      </p:sp>
    </p:spTree>
    <p:extLst>
      <p:ext uri="{BB962C8B-B14F-4D97-AF65-F5344CB8AC3E}">
        <p14:creationId xmlns:p14="http://schemas.microsoft.com/office/powerpoint/2010/main" val="392707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938D0-47F8-1D49-ACCF-440770F014DA}" type="slidenum">
              <a:rPr lang="en-US" smtClean="0"/>
              <a:t>19</a:t>
            </a:fld>
            <a:endParaRPr lang="en-US" dirty="0"/>
          </a:p>
        </p:txBody>
      </p:sp>
    </p:spTree>
    <p:extLst>
      <p:ext uri="{BB962C8B-B14F-4D97-AF65-F5344CB8AC3E}">
        <p14:creationId xmlns:p14="http://schemas.microsoft.com/office/powerpoint/2010/main" val="101569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Content Placeholder 6">
            <a:extLst>
              <a:ext uri="{FF2B5EF4-FFF2-40B4-BE49-F238E27FC236}">
                <a16:creationId xmlns:a16="http://schemas.microsoft.com/office/drawing/2014/main" id="{80922958-63CA-0D4C-9CF7-4EAF9E1FB3A5}"/>
              </a:ext>
            </a:extLst>
          </p:cNvPr>
          <p:cNvSpPr txBox="1">
            <a:spLocks/>
          </p:cNvSpPr>
          <p:nvPr/>
        </p:nvSpPr>
        <p:spPr>
          <a:xfrm>
            <a:off x="9598589" y="3735139"/>
            <a:ext cx="2593411"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Leadership Development</a:t>
            </a:r>
          </a:p>
        </p:txBody>
      </p:sp>
      <p:sp>
        <p:nvSpPr>
          <p:cNvPr id="26" name="Content Placeholder 6">
            <a:extLst>
              <a:ext uri="{FF2B5EF4-FFF2-40B4-BE49-F238E27FC236}">
                <a16:creationId xmlns:a16="http://schemas.microsoft.com/office/drawing/2014/main" id="{01BFEA43-7125-F54A-B627-E4C1ACAD74B4}"/>
              </a:ext>
            </a:extLst>
          </p:cNvPr>
          <p:cNvSpPr txBox="1">
            <a:spLocks/>
          </p:cNvSpPr>
          <p:nvPr/>
        </p:nvSpPr>
        <p:spPr>
          <a:xfrm>
            <a:off x="9598589" y="4690870"/>
            <a:ext cx="2027350"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Workforce Management</a:t>
            </a:r>
          </a:p>
        </p:txBody>
      </p:sp>
      <p:sp>
        <p:nvSpPr>
          <p:cNvPr id="28" name="Content Placeholder 6">
            <a:extLst>
              <a:ext uri="{FF2B5EF4-FFF2-40B4-BE49-F238E27FC236}">
                <a16:creationId xmlns:a16="http://schemas.microsoft.com/office/drawing/2014/main" id="{51873CE5-4BE4-6244-833B-FE1C3176BCCA}"/>
              </a:ext>
            </a:extLst>
          </p:cNvPr>
          <p:cNvSpPr txBox="1">
            <a:spLocks/>
          </p:cNvSpPr>
          <p:nvPr/>
        </p:nvSpPr>
        <p:spPr>
          <a:xfrm>
            <a:off x="9598589" y="5646601"/>
            <a:ext cx="224110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Workforce Management</a:t>
            </a:r>
          </a:p>
        </p:txBody>
      </p:sp>
      <p:pic>
        <p:nvPicPr>
          <p:cNvPr id="30" name="Picture 29">
            <a:extLst>
              <a:ext uri="{FF2B5EF4-FFF2-40B4-BE49-F238E27FC236}">
                <a16:creationId xmlns:a16="http://schemas.microsoft.com/office/drawing/2014/main" id="{D4C97463-6AD8-9948-B552-BD49A83A9B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072533" y="3804753"/>
            <a:ext cx="457200" cy="457200"/>
          </a:xfrm>
          <a:prstGeom prst="rect">
            <a:avLst/>
          </a:prstGeom>
        </p:spPr>
      </p:pic>
      <p:pic>
        <p:nvPicPr>
          <p:cNvPr id="31" name="Picture 30">
            <a:extLst>
              <a:ext uri="{FF2B5EF4-FFF2-40B4-BE49-F238E27FC236}">
                <a16:creationId xmlns:a16="http://schemas.microsoft.com/office/drawing/2014/main" id="{FBC950C7-E7D8-724B-BB2A-867356D093B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072533" y="4760484"/>
            <a:ext cx="457200" cy="457200"/>
          </a:xfrm>
          <a:prstGeom prst="rect">
            <a:avLst/>
          </a:prstGeom>
        </p:spPr>
      </p:pic>
      <p:pic>
        <p:nvPicPr>
          <p:cNvPr id="32" name="Picture 31">
            <a:extLst>
              <a:ext uri="{FF2B5EF4-FFF2-40B4-BE49-F238E27FC236}">
                <a16:creationId xmlns:a16="http://schemas.microsoft.com/office/drawing/2014/main" id="{37BC7486-1D42-0E41-A511-5AC7F4D388F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072533" y="5716215"/>
            <a:ext cx="457200" cy="457200"/>
          </a:xfrm>
          <a:prstGeom prst="rect">
            <a:avLst/>
          </a:prstGeom>
        </p:spPr>
      </p:pic>
      <p:sp>
        <p:nvSpPr>
          <p:cNvPr id="16" name="Content Placeholder 6">
            <a:extLst>
              <a:ext uri="{FF2B5EF4-FFF2-40B4-BE49-F238E27FC236}">
                <a16:creationId xmlns:a16="http://schemas.microsoft.com/office/drawing/2014/main" id="{B1FB05D5-E492-9141-9507-A0BE7F29CF07}"/>
              </a:ext>
            </a:extLst>
          </p:cNvPr>
          <p:cNvSpPr txBox="1">
            <a:spLocks/>
          </p:cNvSpPr>
          <p:nvPr/>
        </p:nvSpPr>
        <p:spPr>
          <a:xfrm>
            <a:off x="9598590" y="2767235"/>
            <a:ext cx="205115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Diversity and Inclusion</a:t>
            </a:r>
          </a:p>
        </p:txBody>
      </p:sp>
      <p:pic>
        <p:nvPicPr>
          <p:cNvPr id="17" name="Picture 16">
            <a:extLst>
              <a:ext uri="{FF2B5EF4-FFF2-40B4-BE49-F238E27FC236}">
                <a16:creationId xmlns:a16="http://schemas.microsoft.com/office/drawing/2014/main" id="{8731D075-31EE-1647-9E84-644A04E26B9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072533" y="2836849"/>
            <a:ext cx="457200" cy="457200"/>
          </a:xfrm>
          <a:prstGeom prst="rect">
            <a:avLst/>
          </a:prstGeom>
        </p:spPr>
      </p:pic>
      <p:sp>
        <p:nvSpPr>
          <p:cNvPr id="2" name="Title 1">
            <a:extLst>
              <a:ext uri="{FF2B5EF4-FFF2-40B4-BE49-F238E27FC236}">
                <a16:creationId xmlns:a16="http://schemas.microsoft.com/office/drawing/2014/main" id="{EFC441B6-EC47-E446-B03F-DA540B5C60CD}"/>
              </a:ext>
            </a:extLst>
          </p:cNvPr>
          <p:cNvSpPr>
            <a:spLocks noGrp="1"/>
          </p:cNvSpPr>
          <p:nvPr>
            <p:ph type="ctrTitle" hasCustomPrompt="1"/>
          </p:nvPr>
        </p:nvSpPr>
        <p:spPr>
          <a:xfrm>
            <a:off x="684756" y="2011688"/>
            <a:ext cx="7344428" cy="1520628"/>
          </a:xfrm>
        </p:spPr>
        <p:txBody>
          <a:bodyPr anchor="ctr">
            <a:normAutofit/>
          </a:bodyPr>
          <a:lstStyle>
            <a:lvl1pPr algn="l">
              <a:defRPr sz="4600">
                <a:solidFill>
                  <a:srgbClr val="073763"/>
                </a:solidFill>
              </a:defRPr>
            </a:lvl1pPr>
          </a:lstStyle>
          <a:p>
            <a:r>
              <a:rPr lang="en-US" dirty="0"/>
              <a:t>Redefining Excellence in Human Capital Management</a:t>
            </a:r>
          </a:p>
        </p:txBody>
      </p:sp>
      <p:sp>
        <p:nvSpPr>
          <p:cNvPr id="3" name="Subtitle 2">
            <a:extLst>
              <a:ext uri="{FF2B5EF4-FFF2-40B4-BE49-F238E27FC236}">
                <a16:creationId xmlns:a16="http://schemas.microsoft.com/office/drawing/2014/main" id="{AA11C208-F30C-A042-BB2F-7698F7B866E7}"/>
              </a:ext>
            </a:extLst>
          </p:cNvPr>
          <p:cNvSpPr>
            <a:spLocks noGrp="1"/>
          </p:cNvSpPr>
          <p:nvPr>
            <p:ph type="subTitle" idx="1" hasCustomPrompt="1"/>
          </p:nvPr>
        </p:nvSpPr>
        <p:spPr>
          <a:xfrm>
            <a:off x="684756" y="3532316"/>
            <a:ext cx="6605392" cy="1207501"/>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through pragmatic insights, strategic guidance, and actionable, research-based tools and models.</a:t>
            </a:r>
          </a:p>
        </p:txBody>
      </p:sp>
      <p:sp>
        <p:nvSpPr>
          <p:cNvPr id="8" name="Content Placeholder 6">
            <a:extLst>
              <a:ext uri="{FF2B5EF4-FFF2-40B4-BE49-F238E27FC236}">
                <a16:creationId xmlns:a16="http://schemas.microsoft.com/office/drawing/2014/main" id="{93266980-F47A-BD44-8881-EBE294A8B142}"/>
              </a:ext>
            </a:extLst>
          </p:cNvPr>
          <p:cNvSpPr txBox="1">
            <a:spLocks/>
          </p:cNvSpPr>
          <p:nvPr/>
        </p:nvSpPr>
        <p:spPr>
          <a:xfrm>
            <a:off x="9598590" y="867946"/>
            <a:ext cx="2027349"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Learning and Development</a:t>
            </a:r>
          </a:p>
        </p:txBody>
      </p:sp>
      <p:sp>
        <p:nvSpPr>
          <p:cNvPr id="9" name="Content Placeholder 6">
            <a:extLst>
              <a:ext uri="{FF2B5EF4-FFF2-40B4-BE49-F238E27FC236}">
                <a16:creationId xmlns:a16="http://schemas.microsoft.com/office/drawing/2014/main" id="{39EF404E-0306-CC48-8106-39BA2A3F9E8E}"/>
              </a:ext>
            </a:extLst>
          </p:cNvPr>
          <p:cNvSpPr txBox="1">
            <a:spLocks/>
          </p:cNvSpPr>
          <p:nvPr/>
        </p:nvSpPr>
        <p:spPr>
          <a:xfrm>
            <a:off x="9598591" y="1823677"/>
            <a:ext cx="2027348"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rPr>
              <a:t>Talent Management</a:t>
            </a:r>
          </a:p>
        </p:txBody>
      </p:sp>
      <p:pic>
        <p:nvPicPr>
          <p:cNvPr id="19" name="Picture 18">
            <a:extLst>
              <a:ext uri="{FF2B5EF4-FFF2-40B4-BE49-F238E27FC236}">
                <a16:creationId xmlns:a16="http://schemas.microsoft.com/office/drawing/2014/main" id="{6BDC82D3-87AD-9C49-860E-974D062734E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72533" y="937560"/>
            <a:ext cx="457200" cy="457200"/>
          </a:xfrm>
          <a:prstGeom prst="rect">
            <a:avLst/>
          </a:prstGeom>
        </p:spPr>
      </p:pic>
      <p:pic>
        <p:nvPicPr>
          <p:cNvPr id="21" name="Picture 20">
            <a:extLst>
              <a:ext uri="{FF2B5EF4-FFF2-40B4-BE49-F238E27FC236}">
                <a16:creationId xmlns:a16="http://schemas.microsoft.com/office/drawing/2014/main" id="{C4CA2757-E009-9546-BEAC-604CDBC0D7D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072533" y="1893291"/>
            <a:ext cx="457200" cy="457200"/>
          </a:xfrm>
          <a:prstGeom prst="rect">
            <a:avLst/>
          </a:prstGeom>
        </p:spPr>
      </p:pic>
    </p:spTree>
    <p:extLst>
      <p:ext uri="{BB962C8B-B14F-4D97-AF65-F5344CB8AC3E}">
        <p14:creationId xmlns:p14="http://schemas.microsoft.com/office/powerpoint/2010/main" val="3501062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p:spTree>
      <p:nvGrpSpPr>
        <p:cNvPr id="1" name=""/>
        <p:cNvGrpSpPr/>
        <p:nvPr/>
      </p:nvGrpSpPr>
      <p:grpSpPr>
        <a:xfrm>
          <a:off x="0" y="0"/>
          <a:ext cx="0" cy="0"/>
          <a:chOff x="0" y="0"/>
          <a:chExt cx="0" cy="0"/>
        </a:xfrm>
      </p:grpSpPr>
      <p:pic>
        <p:nvPicPr>
          <p:cNvPr id="11" name="Picture 10" descr="Top view of people discussing and shaking hands">
            <a:extLst>
              <a:ext uri="{FF2B5EF4-FFF2-40B4-BE49-F238E27FC236}">
                <a16:creationId xmlns:a16="http://schemas.microsoft.com/office/drawing/2014/main" id="{4C7F5B4E-2576-E90E-9974-DD50AEAE4B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880"/>
          <a:stretch/>
        </p:blipFill>
        <p:spPr>
          <a:xfrm flipH="1">
            <a:off x="0" y="-30476"/>
            <a:ext cx="12192000" cy="6888469"/>
          </a:xfrm>
          <a:prstGeom prst="rect">
            <a:avLst/>
          </a:prstGeom>
        </p:spPr>
      </p:pic>
      <p:sp>
        <p:nvSpPr>
          <p:cNvPr id="12" name="Rectangle 11">
            <a:extLst>
              <a:ext uri="{FF2B5EF4-FFF2-40B4-BE49-F238E27FC236}">
                <a16:creationId xmlns:a16="http://schemas.microsoft.com/office/drawing/2014/main" id="{29F87D71-CC3F-AFCB-FA04-A264A438F3ED}"/>
              </a:ext>
            </a:extLst>
          </p:cNvPr>
          <p:cNvSpPr/>
          <p:nvPr userDrawn="1"/>
        </p:nvSpPr>
        <p:spPr>
          <a:xfrm rot="16200000">
            <a:off x="2461436" y="-2461444"/>
            <a:ext cx="6858001" cy="11780874"/>
          </a:xfrm>
          <a:prstGeom prst="rect">
            <a:avLst/>
          </a:prstGeom>
          <a:gradFill>
            <a:gsLst>
              <a:gs pos="56000">
                <a:srgbClr val="FFFFFF">
                  <a:alpha val="76000"/>
                </a:srgbClr>
              </a:gs>
              <a:gs pos="36000">
                <a:schemeClr val="bg1"/>
              </a:gs>
              <a:gs pos="7600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solidFill>
                  <a:srgbClr val="073763"/>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lvl1pPr>
              <a:defRPr>
                <a:solidFill>
                  <a:srgbClr val="758589"/>
                </a:solidFill>
              </a:defRPr>
            </a:lvl1p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lvl1pPr>
              <a:defRPr>
                <a:solidFill>
                  <a:srgbClr val="758589"/>
                </a:solidFill>
              </a:defRPr>
            </a:lvl1pPr>
          </a:lstStyle>
          <a:p>
            <a:fld id="{27AAD8D9-46E4-EB4E-865F-E5AC3B85113C}" type="slidenum">
              <a:rPr lang="en-US" smtClean="0"/>
              <a:pPr/>
              <a:t>‹#›</a:t>
            </a:fld>
            <a:endParaRPr lang="en-US" dirty="0"/>
          </a:p>
        </p:txBody>
      </p:sp>
      <p:grpSp>
        <p:nvGrpSpPr>
          <p:cNvPr id="8" name="Group 7">
            <a:extLst>
              <a:ext uri="{FF2B5EF4-FFF2-40B4-BE49-F238E27FC236}">
                <a16:creationId xmlns:a16="http://schemas.microsoft.com/office/drawing/2014/main" id="{9371DE25-70BB-5056-BE1A-33808DB14704}"/>
              </a:ext>
            </a:extLst>
          </p:cNvPr>
          <p:cNvGrpSpPr/>
          <p:nvPr userDrawn="1"/>
        </p:nvGrpSpPr>
        <p:grpSpPr>
          <a:xfrm>
            <a:off x="-11875" y="249383"/>
            <a:ext cx="838200" cy="546264"/>
            <a:chOff x="-11875" y="249383"/>
            <a:chExt cx="838200" cy="546264"/>
          </a:xfrm>
        </p:grpSpPr>
        <p:sp>
          <p:nvSpPr>
            <p:cNvPr id="9" name="Rectangle 8">
              <a:extLst>
                <a:ext uri="{FF2B5EF4-FFF2-40B4-BE49-F238E27FC236}">
                  <a16:creationId xmlns:a16="http://schemas.microsoft.com/office/drawing/2014/main" id="{1F1341A4-9140-C6FA-2152-6D181E5230EA}"/>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B1917F4C-CADE-93F0-AF63-56C5FDEDB4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84244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Over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3" name="Oval 2">
            <a:extLst>
              <a:ext uri="{FF2B5EF4-FFF2-40B4-BE49-F238E27FC236}">
                <a16:creationId xmlns:a16="http://schemas.microsoft.com/office/drawing/2014/main" id="{C7CAE306-17F8-FDF4-9BC6-89535F3C8EF2}"/>
              </a:ext>
            </a:extLst>
          </p:cNvPr>
          <p:cNvSpPr>
            <a:spLocks noChangeAspect="1"/>
          </p:cNvSpPr>
          <p:nvPr userDrawn="1"/>
        </p:nvSpPr>
        <p:spPr>
          <a:xfrm>
            <a:off x="10752709" y="255193"/>
            <a:ext cx="1162427" cy="1162427"/>
          </a:xfrm>
          <a:prstGeom prst="ellipse">
            <a:avLst/>
          </a:prstGeom>
          <a:solidFill>
            <a:schemeClr val="bg1"/>
          </a:solidFill>
          <a:ln>
            <a:noFill/>
          </a:ln>
          <a:effectLst>
            <a:outerShdw blurRad="317500" sx="103000" sy="103000" algn="ctr" rotWithShape="0">
              <a:srgbClr val="073763">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b="1" dirty="0">
                <a:solidFill>
                  <a:srgbClr val="073763"/>
                </a:solidFill>
              </a:rPr>
              <a:t>Overall</a:t>
            </a:r>
          </a:p>
        </p:txBody>
      </p:sp>
    </p:spTree>
    <p:extLst>
      <p:ext uri="{BB962C8B-B14F-4D97-AF65-F5344CB8AC3E}">
        <p14:creationId xmlns:p14="http://schemas.microsoft.com/office/powerpoint/2010/main" val="415180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ma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3" name="Oval 2">
            <a:extLst>
              <a:ext uri="{FF2B5EF4-FFF2-40B4-BE49-F238E27FC236}">
                <a16:creationId xmlns:a16="http://schemas.microsoft.com/office/drawing/2014/main" id="{C7CAE306-17F8-FDF4-9BC6-89535F3C8EF2}"/>
              </a:ext>
            </a:extLst>
          </p:cNvPr>
          <p:cNvSpPr>
            <a:spLocks noChangeAspect="1"/>
          </p:cNvSpPr>
          <p:nvPr userDrawn="1"/>
        </p:nvSpPr>
        <p:spPr>
          <a:xfrm>
            <a:off x="10752709" y="255193"/>
            <a:ext cx="1162427" cy="1162427"/>
          </a:xfrm>
          <a:prstGeom prst="ellipse">
            <a:avLst/>
          </a:prstGeom>
          <a:solidFill>
            <a:schemeClr val="bg1"/>
          </a:solidFill>
          <a:ln>
            <a:noFill/>
          </a:ln>
          <a:effectLst>
            <a:outerShdw blurRad="317500" sx="103000" sy="103000" algn="ctr" rotWithShape="0">
              <a:srgbClr val="073763">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b="1" dirty="0">
                <a:solidFill>
                  <a:srgbClr val="073763"/>
                </a:solidFill>
              </a:rPr>
              <a:t>&lt;5,000</a:t>
            </a:r>
          </a:p>
          <a:p>
            <a:pPr algn="ctr"/>
            <a:r>
              <a:rPr lang="en-US" sz="1800" b="1" dirty="0">
                <a:solidFill>
                  <a:srgbClr val="073763"/>
                </a:solidFill>
              </a:rPr>
              <a:t>employees</a:t>
            </a:r>
          </a:p>
        </p:txBody>
      </p:sp>
    </p:spTree>
    <p:extLst>
      <p:ext uri="{BB962C8B-B14F-4D97-AF65-F5344CB8AC3E}">
        <p14:creationId xmlns:p14="http://schemas.microsoft.com/office/powerpoint/2010/main" val="507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Mid-siz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3" name="Oval 2">
            <a:extLst>
              <a:ext uri="{FF2B5EF4-FFF2-40B4-BE49-F238E27FC236}">
                <a16:creationId xmlns:a16="http://schemas.microsoft.com/office/drawing/2014/main" id="{C7CAE306-17F8-FDF4-9BC6-89535F3C8EF2}"/>
              </a:ext>
            </a:extLst>
          </p:cNvPr>
          <p:cNvSpPr>
            <a:spLocks noChangeAspect="1"/>
          </p:cNvSpPr>
          <p:nvPr userDrawn="1"/>
        </p:nvSpPr>
        <p:spPr>
          <a:xfrm>
            <a:off x="10752709" y="255193"/>
            <a:ext cx="1162427" cy="1162427"/>
          </a:xfrm>
          <a:prstGeom prst="ellipse">
            <a:avLst/>
          </a:prstGeom>
          <a:solidFill>
            <a:schemeClr val="bg1"/>
          </a:solidFill>
          <a:ln>
            <a:noFill/>
          </a:ln>
          <a:effectLst>
            <a:outerShdw blurRad="317500" sx="103000" sy="103000" algn="ctr" rotWithShape="0">
              <a:srgbClr val="073763">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b="1" dirty="0">
                <a:solidFill>
                  <a:srgbClr val="073763"/>
                </a:solidFill>
              </a:rPr>
              <a:t>Mid-size</a:t>
            </a:r>
          </a:p>
        </p:txBody>
      </p:sp>
    </p:spTree>
    <p:extLst>
      <p:ext uri="{BB962C8B-B14F-4D97-AF65-F5344CB8AC3E}">
        <p14:creationId xmlns:p14="http://schemas.microsoft.com/office/powerpoint/2010/main" val="4237588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
        <p:nvSpPr>
          <p:cNvPr id="3" name="Oval 2">
            <a:extLst>
              <a:ext uri="{FF2B5EF4-FFF2-40B4-BE49-F238E27FC236}">
                <a16:creationId xmlns:a16="http://schemas.microsoft.com/office/drawing/2014/main" id="{C7CAE306-17F8-FDF4-9BC6-89535F3C8EF2}"/>
              </a:ext>
            </a:extLst>
          </p:cNvPr>
          <p:cNvSpPr>
            <a:spLocks noChangeAspect="1"/>
          </p:cNvSpPr>
          <p:nvPr userDrawn="1"/>
        </p:nvSpPr>
        <p:spPr>
          <a:xfrm>
            <a:off x="10752709" y="255193"/>
            <a:ext cx="1162427" cy="1162427"/>
          </a:xfrm>
          <a:prstGeom prst="ellipse">
            <a:avLst/>
          </a:prstGeom>
          <a:solidFill>
            <a:schemeClr val="bg1"/>
          </a:solidFill>
          <a:ln>
            <a:noFill/>
          </a:ln>
          <a:effectLst>
            <a:outerShdw blurRad="317500" sx="103000" sy="103000" algn="ctr" rotWithShape="0">
              <a:srgbClr val="073763">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800" b="1" dirty="0">
                <a:solidFill>
                  <a:srgbClr val="073763"/>
                </a:solidFill>
              </a:rPr>
              <a:t>&gt;5,000 </a:t>
            </a:r>
          </a:p>
          <a:p>
            <a:pPr algn="ctr"/>
            <a:r>
              <a:rPr lang="en-US" sz="1800" b="1" dirty="0">
                <a:solidFill>
                  <a:srgbClr val="073763"/>
                </a:solidFill>
              </a:rPr>
              <a:t>employees</a:t>
            </a:r>
          </a:p>
        </p:txBody>
      </p:sp>
    </p:spTree>
    <p:extLst>
      <p:ext uri="{BB962C8B-B14F-4D97-AF65-F5344CB8AC3E}">
        <p14:creationId xmlns:p14="http://schemas.microsoft.com/office/powerpoint/2010/main" val="367821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4FAF0C9-B396-A94F-9CC7-6142924FC218}"/>
              </a:ext>
            </a:extLst>
          </p:cNvPr>
          <p:cNvSpPr>
            <a:spLocks noGrp="1"/>
          </p:cNvSpPr>
          <p:nvPr>
            <p:ph type="ftr" sz="quarter" idx="11"/>
          </p:nvPr>
        </p:nvSpPr>
        <p:spPr>
          <a:xfrm>
            <a:off x="838200" y="6356350"/>
            <a:ext cx="4114800" cy="365125"/>
          </a:xfrm>
          <a:prstGeom prst="rect">
            <a:avLst/>
          </a:prstGeom>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DAFADBD-904F-BD45-98AF-F0B059FE59BB}"/>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661752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out Us WEBINAR US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848591-4A2B-204C-802E-BE20E52C7822}"/>
              </a:ext>
            </a:extLst>
          </p:cNvPr>
          <p:cNvSpPr>
            <a:spLocks noGrp="1"/>
          </p:cNvSpPr>
          <p:nvPr>
            <p:ph type="ftr" sz="quarter" idx="10"/>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0C61FE10-7786-FF4E-BB88-04A6BDFF0F86}"/>
              </a:ext>
            </a:extLst>
          </p:cNvPr>
          <p:cNvSpPr>
            <a:spLocks noGrp="1"/>
          </p:cNvSpPr>
          <p:nvPr>
            <p:ph type="sldNum" sz="quarter" idx="11"/>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30987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ABEB-2726-9B42-8E5D-DDB0A9AB2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2B3324-C547-8742-BC36-441DE138C7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2636F6-A3C1-814A-8729-B690A737C5D4}"/>
              </a:ext>
            </a:extLst>
          </p:cNvPr>
          <p:cNvSpPr>
            <a:spLocks noGrp="1"/>
          </p:cNvSpPr>
          <p:nvPr>
            <p:ph type="ftr" sz="quarter" idx="11"/>
          </p:nvPr>
        </p:nvSpPr>
        <p:spPr>
          <a:xfrm>
            <a:off x="838200" y="6356349"/>
            <a:ext cx="4114800" cy="365125"/>
          </a:xfrm>
          <a:prstGeom prst="rect">
            <a:avLst/>
          </a:prstGeom>
        </p:spPr>
        <p:txBody>
          <a:bodyPr/>
          <a:lstStyle/>
          <a:p>
            <a:pPr algn="l"/>
            <a:r>
              <a:rPr lang="en-US" dirty="0"/>
              <a:t>© Brandon Hall Group 2022</a:t>
            </a:r>
          </a:p>
        </p:txBody>
      </p:sp>
      <p:sp>
        <p:nvSpPr>
          <p:cNvPr id="6" name="Slide Number Placeholder 5">
            <a:extLst>
              <a:ext uri="{FF2B5EF4-FFF2-40B4-BE49-F238E27FC236}">
                <a16:creationId xmlns:a16="http://schemas.microsoft.com/office/drawing/2014/main" id="{5ED6DC11-8A18-254A-9E8D-306190689DBD}"/>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1848804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482D-454B-D04C-849A-80F147D3390E}"/>
              </a:ext>
            </a:extLst>
          </p:cNvPr>
          <p:cNvSpPr>
            <a:spLocks noGrp="1"/>
          </p:cNvSpPr>
          <p:nvPr>
            <p:ph type="ctrTitle"/>
          </p:nvPr>
        </p:nvSpPr>
        <p:spPr>
          <a:xfrm>
            <a:off x="655318" y="1605688"/>
            <a:ext cx="5934891" cy="20911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67FC5-D856-E749-833D-48551DACD902}"/>
              </a:ext>
            </a:extLst>
          </p:cNvPr>
          <p:cNvSpPr>
            <a:spLocks noGrp="1"/>
          </p:cNvSpPr>
          <p:nvPr>
            <p:ph type="subTitle" idx="1"/>
          </p:nvPr>
        </p:nvSpPr>
        <p:spPr>
          <a:xfrm>
            <a:off x="655318" y="4085363"/>
            <a:ext cx="5934891" cy="145014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72ABAAD-8EBA-FF42-B6A1-26E9526383CE}"/>
              </a:ext>
            </a:extLst>
          </p:cNvPr>
          <p:cNvSpPr>
            <a:spLocks noGrp="1"/>
          </p:cNvSpPr>
          <p:nvPr>
            <p:ph type="ftr" sz="quarter" idx="11"/>
          </p:nvPr>
        </p:nvSpPr>
        <p:spPr/>
        <p:txBody>
          <a:bodyPr/>
          <a:lstStyle/>
          <a:p>
            <a:pPr algn="l"/>
            <a:r>
              <a:rPr lang="en-GB" dirty="0"/>
              <a:t>© Brandon Hall Group 2022</a:t>
            </a:r>
            <a:endParaRPr lang="en-US" dirty="0"/>
          </a:p>
        </p:txBody>
      </p:sp>
      <p:sp>
        <p:nvSpPr>
          <p:cNvPr id="6" name="Slide Number Placeholder 5">
            <a:extLst>
              <a:ext uri="{FF2B5EF4-FFF2-40B4-BE49-F238E27FC236}">
                <a16:creationId xmlns:a16="http://schemas.microsoft.com/office/drawing/2014/main" id="{7FFB41D1-046B-8944-97EB-38CB5D7B2C2A}"/>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4125630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5A03-9B00-4844-90D7-D8247C8AD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4487C-6897-AE4E-994F-CBC96D2EE7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1F22F6B-6EE1-AF46-A4C6-3DD326482FA5}"/>
              </a:ext>
            </a:extLst>
          </p:cNvPr>
          <p:cNvSpPr>
            <a:spLocks noGrp="1"/>
          </p:cNvSpPr>
          <p:nvPr>
            <p:ph type="ftr" sz="quarter" idx="11"/>
          </p:nvPr>
        </p:nvSpPr>
        <p:spPr/>
        <p:txBody>
          <a:bodyPr/>
          <a:lstStyle/>
          <a:p>
            <a:pPr algn="l"/>
            <a:r>
              <a:rPr lang="en-GB" dirty="0"/>
              <a:t>© Brandon Hall Group 2022</a:t>
            </a:r>
            <a:endParaRPr lang="en-US" dirty="0"/>
          </a:p>
        </p:txBody>
      </p:sp>
      <p:sp>
        <p:nvSpPr>
          <p:cNvPr id="6" name="Slide Number Placeholder 5">
            <a:extLst>
              <a:ext uri="{FF2B5EF4-FFF2-40B4-BE49-F238E27FC236}">
                <a16:creationId xmlns:a16="http://schemas.microsoft.com/office/drawing/2014/main" id="{1F5F5FC2-0161-6C41-AD38-1C8A1A6D0691}"/>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390912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Content Placeholder 6">
            <a:extLst>
              <a:ext uri="{FF2B5EF4-FFF2-40B4-BE49-F238E27FC236}">
                <a16:creationId xmlns:a16="http://schemas.microsoft.com/office/drawing/2014/main" id="{80922958-63CA-0D4C-9CF7-4EAF9E1FB3A5}"/>
              </a:ext>
            </a:extLst>
          </p:cNvPr>
          <p:cNvSpPr txBox="1">
            <a:spLocks/>
          </p:cNvSpPr>
          <p:nvPr/>
        </p:nvSpPr>
        <p:spPr>
          <a:xfrm>
            <a:off x="9598589" y="3735139"/>
            <a:ext cx="2593411"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mn-lt"/>
              </a:rPr>
              <a:t>Leadership Development</a:t>
            </a:r>
          </a:p>
        </p:txBody>
      </p:sp>
      <p:sp>
        <p:nvSpPr>
          <p:cNvPr id="26" name="Content Placeholder 6">
            <a:extLst>
              <a:ext uri="{FF2B5EF4-FFF2-40B4-BE49-F238E27FC236}">
                <a16:creationId xmlns:a16="http://schemas.microsoft.com/office/drawing/2014/main" id="{01BFEA43-7125-F54A-B627-E4C1ACAD74B4}"/>
              </a:ext>
            </a:extLst>
          </p:cNvPr>
          <p:cNvSpPr txBox="1">
            <a:spLocks/>
          </p:cNvSpPr>
          <p:nvPr/>
        </p:nvSpPr>
        <p:spPr>
          <a:xfrm>
            <a:off x="9598589" y="4690870"/>
            <a:ext cx="2027350" cy="596428"/>
          </a:xfrm>
          <a:prstGeom prst="rect">
            <a:avLst/>
          </a:prstGeom>
          <a:effectLst/>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0" dirty="0">
                <a:solidFill>
                  <a:schemeClr val="bg1"/>
                </a:solidFill>
                <a:effectLst/>
                <a:latin typeface="+mn-lt"/>
              </a:rPr>
              <a:t>Talent Acquisition</a:t>
            </a:r>
          </a:p>
        </p:txBody>
      </p:sp>
      <p:sp>
        <p:nvSpPr>
          <p:cNvPr id="28" name="Content Placeholder 6">
            <a:extLst>
              <a:ext uri="{FF2B5EF4-FFF2-40B4-BE49-F238E27FC236}">
                <a16:creationId xmlns:a16="http://schemas.microsoft.com/office/drawing/2014/main" id="{51873CE5-4BE4-6244-833B-FE1C3176BCCA}"/>
              </a:ext>
            </a:extLst>
          </p:cNvPr>
          <p:cNvSpPr txBox="1">
            <a:spLocks/>
          </p:cNvSpPr>
          <p:nvPr/>
        </p:nvSpPr>
        <p:spPr>
          <a:xfrm>
            <a:off x="9598589" y="5646601"/>
            <a:ext cx="2241105" cy="596428"/>
          </a:xfrm>
          <a:prstGeom prst="rect">
            <a:avLst/>
          </a:prstGeom>
          <a:effectLst/>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0" dirty="0">
                <a:solidFill>
                  <a:schemeClr val="bg1"/>
                </a:solidFill>
                <a:effectLst/>
                <a:latin typeface="+mn-lt"/>
              </a:rPr>
              <a:t>Human Resources</a:t>
            </a:r>
          </a:p>
        </p:txBody>
      </p:sp>
      <p:sp>
        <p:nvSpPr>
          <p:cNvPr id="16" name="Content Placeholder 6">
            <a:extLst>
              <a:ext uri="{FF2B5EF4-FFF2-40B4-BE49-F238E27FC236}">
                <a16:creationId xmlns:a16="http://schemas.microsoft.com/office/drawing/2014/main" id="{B1FB05D5-E492-9141-9507-A0BE7F29CF07}"/>
              </a:ext>
            </a:extLst>
          </p:cNvPr>
          <p:cNvSpPr txBox="1">
            <a:spLocks/>
          </p:cNvSpPr>
          <p:nvPr/>
        </p:nvSpPr>
        <p:spPr>
          <a:xfrm>
            <a:off x="9598590" y="2767235"/>
            <a:ext cx="2051155"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mn-lt"/>
              </a:rPr>
              <a:t>Diversity, Equity and Inclusion</a:t>
            </a:r>
          </a:p>
        </p:txBody>
      </p:sp>
      <p:sp>
        <p:nvSpPr>
          <p:cNvPr id="2" name="Title 1">
            <a:extLst>
              <a:ext uri="{FF2B5EF4-FFF2-40B4-BE49-F238E27FC236}">
                <a16:creationId xmlns:a16="http://schemas.microsoft.com/office/drawing/2014/main" id="{EFC441B6-EC47-E446-B03F-DA540B5C60CD}"/>
              </a:ext>
            </a:extLst>
          </p:cNvPr>
          <p:cNvSpPr>
            <a:spLocks noGrp="1"/>
          </p:cNvSpPr>
          <p:nvPr>
            <p:ph type="ctrTitle" hasCustomPrompt="1"/>
          </p:nvPr>
        </p:nvSpPr>
        <p:spPr>
          <a:xfrm>
            <a:off x="684756" y="2011688"/>
            <a:ext cx="7344428" cy="1520628"/>
          </a:xfrm>
        </p:spPr>
        <p:txBody>
          <a:bodyPr anchor="ctr">
            <a:normAutofit/>
          </a:bodyPr>
          <a:lstStyle>
            <a:lvl1pPr algn="l">
              <a:defRPr sz="4600">
                <a:solidFill>
                  <a:srgbClr val="073763"/>
                </a:solidFill>
              </a:defRPr>
            </a:lvl1pPr>
          </a:lstStyle>
          <a:p>
            <a:r>
              <a:rPr lang="en-US" dirty="0"/>
              <a:t>Redefining Excellence in Human Capital Management</a:t>
            </a:r>
          </a:p>
        </p:txBody>
      </p:sp>
      <p:sp>
        <p:nvSpPr>
          <p:cNvPr id="3" name="Subtitle 2">
            <a:extLst>
              <a:ext uri="{FF2B5EF4-FFF2-40B4-BE49-F238E27FC236}">
                <a16:creationId xmlns:a16="http://schemas.microsoft.com/office/drawing/2014/main" id="{AA11C208-F30C-A042-BB2F-7698F7B866E7}"/>
              </a:ext>
            </a:extLst>
          </p:cNvPr>
          <p:cNvSpPr>
            <a:spLocks noGrp="1"/>
          </p:cNvSpPr>
          <p:nvPr>
            <p:ph type="subTitle" idx="1" hasCustomPrompt="1"/>
          </p:nvPr>
        </p:nvSpPr>
        <p:spPr>
          <a:xfrm>
            <a:off x="684756" y="3532316"/>
            <a:ext cx="6605392" cy="1207501"/>
          </a:xfr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through pragmatic insights, strategic guidance, and actionable, research-based tools and models.</a:t>
            </a:r>
          </a:p>
        </p:txBody>
      </p:sp>
      <p:sp>
        <p:nvSpPr>
          <p:cNvPr id="8" name="Content Placeholder 6">
            <a:extLst>
              <a:ext uri="{FF2B5EF4-FFF2-40B4-BE49-F238E27FC236}">
                <a16:creationId xmlns:a16="http://schemas.microsoft.com/office/drawing/2014/main" id="{93266980-F47A-BD44-8881-EBE294A8B142}"/>
              </a:ext>
            </a:extLst>
          </p:cNvPr>
          <p:cNvSpPr txBox="1">
            <a:spLocks/>
          </p:cNvSpPr>
          <p:nvPr/>
        </p:nvSpPr>
        <p:spPr>
          <a:xfrm>
            <a:off x="9598590" y="867946"/>
            <a:ext cx="2027349"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mn-lt"/>
              </a:rPr>
              <a:t>Learning and Development</a:t>
            </a:r>
          </a:p>
        </p:txBody>
      </p:sp>
      <p:sp>
        <p:nvSpPr>
          <p:cNvPr id="9" name="Content Placeholder 6">
            <a:extLst>
              <a:ext uri="{FF2B5EF4-FFF2-40B4-BE49-F238E27FC236}">
                <a16:creationId xmlns:a16="http://schemas.microsoft.com/office/drawing/2014/main" id="{39EF404E-0306-CC48-8106-39BA2A3F9E8E}"/>
              </a:ext>
            </a:extLst>
          </p:cNvPr>
          <p:cNvSpPr txBox="1">
            <a:spLocks/>
          </p:cNvSpPr>
          <p:nvPr/>
        </p:nvSpPr>
        <p:spPr>
          <a:xfrm>
            <a:off x="9598591" y="1823677"/>
            <a:ext cx="2027348" cy="59642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487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487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48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48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mn-lt"/>
              </a:rPr>
              <a:t>Talent Management</a:t>
            </a:r>
          </a:p>
        </p:txBody>
      </p:sp>
      <p:sp>
        <p:nvSpPr>
          <p:cNvPr id="18" name="Rectangle 17">
            <a:extLst>
              <a:ext uri="{FF2B5EF4-FFF2-40B4-BE49-F238E27FC236}">
                <a16:creationId xmlns:a16="http://schemas.microsoft.com/office/drawing/2014/main" id="{59615DC3-2081-E145-A2C6-7D4787A5505C}"/>
              </a:ext>
            </a:extLst>
          </p:cNvPr>
          <p:cNvSpPr/>
          <p:nvPr userDrawn="1"/>
        </p:nvSpPr>
        <p:spPr>
          <a:xfrm>
            <a:off x="573839" y="533400"/>
            <a:ext cx="2971800" cy="930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68E1AA7-DE72-9A47-A5BA-0240B02FFA41}"/>
              </a:ext>
            </a:extLst>
          </p:cNvPr>
          <p:cNvPicPr>
            <a:picLocks noChangeAspect="1"/>
          </p:cNvPicPr>
          <p:nvPr userDrawn="1"/>
        </p:nvPicPr>
        <p:blipFill>
          <a:blip r:embed="rId3"/>
          <a:stretch>
            <a:fillRect/>
          </a:stretch>
        </p:blipFill>
        <p:spPr>
          <a:xfrm>
            <a:off x="685800" y="601009"/>
            <a:ext cx="2569441" cy="440713"/>
          </a:xfrm>
          <a:prstGeom prst="rect">
            <a:avLst/>
          </a:prstGeom>
        </p:spPr>
      </p:pic>
      <p:pic>
        <p:nvPicPr>
          <p:cNvPr id="7" name="Picture 6">
            <a:extLst>
              <a:ext uri="{FF2B5EF4-FFF2-40B4-BE49-F238E27FC236}">
                <a16:creationId xmlns:a16="http://schemas.microsoft.com/office/drawing/2014/main" id="{F09B4749-DD26-0E4F-B3FC-14647CA240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09658" y="2786516"/>
            <a:ext cx="596900" cy="609600"/>
          </a:xfrm>
          <a:prstGeom prst="rect">
            <a:avLst/>
          </a:prstGeom>
        </p:spPr>
      </p:pic>
      <p:pic>
        <p:nvPicPr>
          <p:cNvPr id="11" name="Picture 10">
            <a:extLst>
              <a:ext uri="{FF2B5EF4-FFF2-40B4-BE49-F238E27FC236}">
                <a16:creationId xmlns:a16="http://schemas.microsoft.com/office/drawing/2014/main" id="{DF48BEAE-35BE-7247-A6CE-E5B67B95662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909658" y="5604848"/>
            <a:ext cx="596900" cy="609600"/>
          </a:xfrm>
          <a:prstGeom prst="rect">
            <a:avLst/>
          </a:prstGeom>
          <a:noFill/>
          <a:effectLst/>
        </p:spPr>
      </p:pic>
      <p:pic>
        <p:nvPicPr>
          <p:cNvPr id="13" name="Picture 12">
            <a:extLst>
              <a:ext uri="{FF2B5EF4-FFF2-40B4-BE49-F238E27FC236}">
                <a16:creationId xmlns:a16="http://schemas.microsoft.com/office/drawing/2014/main" id="{7751D85B-4610-EB48-8654-1A28C16E14F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09658" y="3744174"/>
            <a:ext cx="596900" cy="609600"/>
          </a:xfrm>
          <a:prstGeom prst="rect">
            <a:avLst/>
          </a:prstGeom>
        </p:spPr>
      </p:pic>
      <p:pic>
        <p:nvPicPr>
          <p:cNvPr id="15" name="Picture 14">
            <a:extLst>
              <a:ext uri="{FF2B5EF4-FFF2-40B4-BE49-F238E27FC236}">
                <a16:creationId xmlns:a16="http://schemas.microsoft.com/office/drawing/2014/main" id="{4C3443F1-05BF-A54D-A9C0-3182E4A14A7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909658" y="851767"/>
            <a:ext cx="596900" cy="609600"/>
          </a:xfrm>
          <a:prstGeom prst="rect">
            <a:avLst/>
          </a:prstGeom>
        </p:spPr>
      </p:pic>
      <p:pic>
        <p:nvPicPr>
          <p:cNvPr id="23" name="Picture 22">
            <a:extLst>
              <a:ext uri="{FF2B5EF4-FFF2-40B4-BE49-F238E27FC236}">
                <a16:creationId xmlns:a16="http://schemas.microsoft.com/office/drawing/2014/main" id="{833ACDC4-81FA-0B48-BA1A-B27F60286D9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09658" y="4691467"/>
            <a:ext cx="596900" cy="609600"/>
          </a:xfrm>
          <a:prstGeom prst="rect">
            <a:avLst/>
          </a:prstGeom>
          <a:noFill/>
          <a:effectLst/>
        </p:spPr>
      </p:pic>
      <p:pic>
        <p:nvPicPr>
          <p:cNvPr id="27" name="Picture 26">
            <a:extLst>
              <a:ext uri="{FF2B5EF4-FFF2-40B4-BE49-F238E27FC236}">
                <a16:creationId xmlns:a16="http://schemas.microsoft.com/office/drawing/2014/main" id="{4D971C67-8558-0543-A38E-CDB016CDF7D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909658" y="1810505"/>
            <a:ext cx="596900" cy="609600"/>
          </a:xfrm>
          <a:prstGeom prst="rect">
            <a:avLst/>
          </a:prstGeom>
        </p:spPr>
      </p:pic>
    </p:spTree>
    <p:extLst>
      <p:ext uri="{BB962C8B-B14F-4D97-AF65-F5344CB8AC3E}">
        <p14:creationId xmlns:p14="http://schemas.microsoft.com/office/powerpoint/2010/main" val="2836353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1AE6A6-CD27-4043-8326-2121FAC63F8A}"/>
              </a:ext>
            </a:extLst>
          </p:cNvPr>
          <p:cNvSpPr>
            <a:spLocks noGrp="1"/>
          </p:cNvSpPr>
          <p:nvPr>
            <p:ph type="ftr" sz="quarter" idx="11"/>
          </p:nvPr>
        </p:nvSpPr>
        <p:spPr/>
        <p:txBody>
          <a:bodyPr/>
          <a:lstStyle/>
          <a:p>
            <a:pPr algn="l"/>
            <a:r>
              <a:rPr lang="en-GB" dirty="0"/>
              <a:t>© Brandon Hall Group 2022</a:t>
            </a:r>
            <a:endParaRPr lang="en-US" dirty="0"/>
          </a:p>
        </p:txBody>
      </p:sp>
      <p:sp>
        <p:nvSpPr>
          <p:cNvPr id="2" name="Title 1">
            <a:extLst>
              <a:ext uri="{FF2B5EF4-FFF2-40B4-BE49-F238E27FC236}">
                <a16:creationId xmlns:a16="http://schemas.microsoft.com/office/drawing/2014/main" id="{08F6B816-672A-E846-9F22-B206DDFA057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806B9AC-D96B-1A4E-B1F1-2FEE8C332458}"/>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3448122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7B73001-1174-F345-A5A1-70B81C28223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3DE06131-A724-754A-A580-5C8BF2309189}"/>
              </a:ext>
            </a:extLst>
          </p:cNvPr>
          <p:cNvSpPr>
            <a:spLocks noGrp="1"/>
          </p:cNvSpPr>
          <p:nvPr>
            <p:ph type="sldNum" sz="quarter" idx="12"/>
          </p:nvPr>
        </p:nvSpPr>
        <p:spPr/>
        <p:txBody>
          <a:bodyPr/>
          <a:lstStyle/>
          <a:p>
            <a:fld id="{18925370-CF8D-F244-BE5C-28F3BDEB537F}" type="slidenum">
              <a:rPr lang="en-US" smtClean="0"/>
              <a:t>‹#›</a:t>
            </a:fld>
            <a:endParaRPr lang="en-US" dirty="0"/>
          </a:p>
        </p:txBody>
      </p:sp>
    </p:spTree>
    <p:extLst>
      <p:ext uri="{BB962C8B-B14F-4D97-AF65-F5344CB8AC3E}">
        <p14:creationId xmlns:p14="http://schemas.microsoft.com/office/powerpoint/2010/main" val="3823159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6DA1948-16FA-F341-9472-97996F436546}"/>
              </a:ext>
            </a:extLst>
          </p:cNvPr>
          <p:cNvSpPr>
            <a:spLocks noGrp="1"/>
          </p:cNvSpPr>
          <p:nvPr>
            <p:ph type="ftr" sz="quarter" idx="11"/>
          </p:nvPr>
        </p:nvSpPr>
        <p:spPr>
          <a:xfrm>
            <a:off x="838200" y="6356350"/>
            <a:ext cx="4114800" cy="365125"/>
          </a:xfrm>
          <a:prstGeom prst="rect">
            <a:avLst/>
          </a:prstGeom>
        </p:spPr>
        <p:txBody>
          <a:bodyPr/>
          <a:lstStyle/>
          <a:p>
            <a:r>
              <a:rPr lang="en-GB" dirty="0"/>
              <a:t>© Brandon Hall Group 2022</a:t>
            </a:r>
            <a:endParaRPr lang="en-US" dirty="0"/>
          </a:p>
        </p:txBody>
      </p:sp>
      <p:sp>
        <p:nvSpPr>
          <p:cNvPr id="2" name="Title 1">
            <a:extLst>
              <a:ext uri="{FF2B5EF4-FFF2-40B4-BE49-F238E27FC236}">
                <a16:creationId xmlns:a16="http://schemas.microsoft.com/office/drawing/2014/main" id="{ED45D16D-1489-E349-9D06-EA9AC00257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E8485F-C01D-B941-A688-014979A22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255B846C-F9F3-6A43-9BCF-71ABE1906034}"/>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413294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411A-9F1F-1C46-9DB9-BE969AD9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1D11D-BD45-F443-8974-F5996DE56B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B9D9C-3D54-3B4E-A08F-74EB1D00394B}"/>
              </a:ext>
            </a:extLst>
          </p:cNvPr>
          <p:cNvSpPr>
            <a:spLocks noGrp="1"/>
          </p:cNvSpPr>
          <p:nvPr>
            <p:ph type="dt" sz="half" idx="10"/>
          </p:nvPr>
        </p:nvSpPr>
        <p:spPr>
          <a:xfrm>
            <a:off x="838200" y="6356350"/>
            <a:ext cx="2743200" cy="365125"/>
          </a:xfrm>
          <a:prstGeom prst="rect">
            <a:avLst/>
          </a:prstGeom>
        </p:spPr>
        <p:txBody>
          <a:bodyPr/>
          <a:lstStyle/>
          <a:p>
            <a:r>
              <a:rPr lang="en-US" dirty="0"/>
              <a:t>© Brandon Hall Group 2019</a:t>
            </a:r>
          </a:p>
        </p:txBody>
      </p:sp>
      <p:sp>
        <p:nvSpPr>
          <p:cNvPr id="5" name="Footer Placeholder 4">
            <a:extLst>
              <a:ext uri="{FF2B5EF4-FFF2-40B4-BE49-F238E27FC236}">
                <a16:creationId xmlns:a16="http://schemas.microsoft.com/office/drawing/2014/main" id="{6CC31036-A13A-B643-97DA-074C8D41C940}"/>
              </a:ext>
            </a:extLst>
          </p:cNvPr>
          <p:cNvSpPr>
            <a:spLocks noGrp="1"/>
          </p:cNvSpPr>
          <p:nvPr>
            <p:ph type="ftr" sz="quarter" idx="11"/>
          </p:nvPr>
        </p:nvSpPr>
        <p:spPr>
          <a:xfrm>
            <a:off x="838200" y="6356350"/>
            <a:ext cx="4114800" cy="365125"/>
          </a:xfrm>
          <a:prstGeom prst="rect">
            <a:avLst/>
          </a:prstGeom>
        </p:spPr>
        <p:txBody>
          <a:bodyPr/>
          <a:lstStyle/>
          <a:p>
            <a:r>
              <a:rPr lang="en-GB" dirty="0"/>
              <a:t>© Brandon Hall Group 2022</a:t>
            </a:r>
            <a:endParaRPr lang="en-US" dirty="0"/>
          </a:p>
        </p:txBody>
      </p:sp>
      <p:sp>
        <p:nvSpPr>
          <p:cNvPr id="6" name="Slide Number Placeholder 5">
            <a:extLst>
              <a:ext uri="{FF2B5EF4-FFF2-40B4-BE49-F238E27FC236}">
                <a16:creationId xmlns:a16="http://schemas.microsoft.com/office/drawing/2014/main" id="{A66B6A13-DC7C-A04E-88FD-15166D94A611}"/>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1241680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FA56-7BFE-BA40-8B3F-104E2BC0F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24C6E0-0CFC-3A43-8199-608632D8B2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B081660-A064-0E41-97BA-CFAA4CDCE73C}"/>
              </a:ext>
            </a:extLst>
          </p:cNvPr>
          <p:cNvSpPr>
            <a:spLocks noGrp="1"/>
          </p:cNvSpPr>
          <p:nvPr>
            <p:ph type="ftr" sz="quarter" idx="11"/>
          </p:nvPr>
        </p:nvSpPr>
        <p:spPr>
          <a:xfrm>
            <a:off x="838200" y="6356350"/>
            <a:ext cx="4114800" cy="365125"/>
          </a:xfrm>
          <a:prstGeom prst="rect">
            <a:avLst/>
          </a:prstGeom>
        </p:spPr>
        <p:txBody>
          <a:bodyPr/>
          <a:lstStyle/>
          <a:p>
            <a:r>
              <a:rPr lang="en-GB" dirty="0"/>
              <a:t>© Brandon Hall Group 2022</a:t>
            </a:r>
            <a:endParaRPr lang="en-US" dirty="0"/>
          </a:p>
        </p:txBody>
      </p:sp>
      <p:sp>
        <p:nvSpPr>
          <p:cNvPr id="6" name="Slide Number Placeholder 5">
            <a:extLst>
              <a:ext uri="{FF2B5EF4-FFF2-40B4-BE49-F238E27FC236}">
                <a16:creationId xmlns:a16="http://schemas.microsoft.com/office/drawing/2014/main" id="{F1825D97-6FAE-4E47-8B2D-BDD7B75181BD}"/>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3741042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4364-E270-CE4A-9593-3BC97A7CC00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A201AFF-ED91-D84F-834B-20611A069E81}"/>
              </a:ext>
            </a:extLst>
          </p:cNvPr>
          <p:cNvSpPr>
            <a:spLocks noGrp="1"/>
          </p:cNvSpPr>
          <p:nvPr>
            <p:ph type="ftr" sz="quarter" idx="11"/>
          </p:nvPr>
        </p:nvSpPr>
        <p:spPr>
          <a:xfrm>
            <a:off x="838200" y="6356350"/>
            <a:ext cx="4114800" cy="365125"/>
          </a:xfrm>
          <a:prstGeom prst="rect">
            <a:avLst/>
          </a:prstGeom>
        </p:spPr>
        <p:txBody>
          <a:bodyPr/>
          <a:lstStyle/>
          <a:p>
            <a:r>
              <a:rPr lang="en-GB" dirty="0"/>
              <a:t>© Brandon Hall Group 2022</a:t>
            </a:r>
            <a:endParaRPr lang="en-US" dirty="0"/>
          </a:p>
        </p:txBody>
      </p:sp>
      <p:sp>
        <p:nvSpPr>
          <p:cNvPr id="5" name="Slide Number Placeholder 4">
            <a:extLst>
              <a:ext uri="{FF2B5EF4-FFF2-40B4-BE49-F238E27FC236}">
                <a16:creationId xmlns:a16="http://schemas.microsoft.com/office/drawing/2014/main" id="{753EE718-79FB-E349-8050-58B38CA1B5E9}"/>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384591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5584E2-80AA-E644-B15B-7C4AB50B32CB}"/>
              </a:ext>
            </a:extLst>
          </p:cNvPr>
          <p:cNvSpPr>
            <a:spLocks noGrp="1"/>
          </p:cNvSpPr>
          <p:nvPr>
            <p:ph type="ftr" sz="quarter" idx="11"/>
          </p:nvPr>
        </p:nvSpPr>
        <p:spPr>
          <a:xfrm>
            <a:off x="838200" y="6356350"/>
            <a:ext cx="4114800" cy="365125"/>
          </a:xfrm>
          <a:prstGeom prst="rect">
            <a:avLst/>
          </a:prstGeom>
        </p:spPr>
        <p:txBody>
          <a:bodyPr/>
          <a:lstStyle/>
          <a:p>
            <a:r>
              <a:rPr lang="en-GB" dirty="0"/>
              <a:t>© Brandon Hall Group 2022</a:t>
            </a:r>
            <a:endParaRPr lang="en-US" dirty="0"/>
          </a:p>
        </p:txBody>
      </p:sp>
      <p:sp>
        <p:nvSpPr>
          <p:cNvPr id="4" name="Slide Number Placeholder 3">
            <a:extLst>
              <a:ext uri="{FF2B5EF4-FFF2-40B4-BE49-F238E27FC236}">
                <a16:creationId xmlns:a16="http://schemas.microsoft.com/office/drawing/2014/main" id="{785D46EF-4DA4-7845-9DEE-670FAA48FFDC}"/>
              </a:ext>
            </a:extLst>
          </p:cNvPr>
          <p:cNvSpPr>
            <a:spLocks noGrp="1"/>
          </p:cNvSpPr>
          <p:nvPr>
            <p:ph type="sldNum" sz="quarter" idx="12"/>
          </p:nvPr>
        </p:nvSpPr>
        <p:spPr/>
        <p:txBody>
          <a:bodyPr/>
          <a:lstStyle/>
          <a:p>
            <a:fld id="{F0D871C2-DD68-5F49-978E-7AAFBA8D806E}" type="slidenum">
              <a:rPr lang="en-US" smtClean="0"/>
              <a:t>‹#›</a:t>
            </a:fld>
            <a:endParaRPr lang="en-US" dirty="0"/>
          </a:p>
        </p:txBody>
      </p:sp>
    </p:spTree>
    <p:extLst>
      <p:ext uri="{BB962C8B-B14F-4D97-AF65-F5344CB8AC3E}">
        <p14:creationId xmlns:p14="http://schemas.microsoft.com/office/powerpoint/2010/main" val="2647603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5A68-5D7E-F642-AFF5-9E7F03452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076BC-451C-9540-90AE-C4EE276EAE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0CD2D3D-DC63-1146-BEA4-4D7766A683E2}"/>
              </a:ext>
            </a:extLst>
          </p:cNvPr>
          <p:cNvSpPr>
            <a:spLocks noGrp="1"/>
          </p:cNvSpPr>
          <p:nvPr>
            <p:ph type="ftr" sz="quarter" idx="11"/>
          </p:nvPr>
        </p:nvSpPr>
        <p:spPr/>
        <p:txBody>
          <a:bodyPr/>
          <a:lstStyle/>
          <a:p>
            <a:pPr algn="l"/>
            <a:r>
              <a:rPr lang="en-GB" dirty="0"/>
              <a:t>© Brandon Hall Group 2022</a:t>
            </a:r>
            <a:endParaRPr lang="en-US" dirty="0"/>
          </a:p>
        </p:txBody>
      </p:sp>
      <p:sp>
        <p:nvSpPr>
          <p:cNvPr id="6" name="Slide Number Placeholder 5">
            <a:extLst>
              <a:ext uri="{FF2B5EF4-FFF2-40B4-BE49-F238E27FC236}">
                <a16:creationId xmlns:a16="http://schemas.microsoft.com/office/drawing/2014/main" id="{02485A29-A034-7849-88E2-484E2AFE281C}"/>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621989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8EE8-F6D3-FB41-AEBD-EAB9BBDE0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622F7-A242-5949-B91C-20D91BEBE1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8F5A42A-0ECA-6146-BCED-99CA987C0247}"/>
              </a:ext>
            </a:extLst>
          </p:cNvPr>
          <p:cNvSpPr>
            <a:spLocks noGrp="1"/>
          </p:cNvSpPr>
          <p:nvPr>
            <p:ph type="ftr" sz="quarter" idx="11"/>
          </p:nvPr>
        </p:nvSpPr>
        <p:spPr/>
        <p:txBody>
          <a:bodyPr/>
          <a:lstStyle/>
          <a:p>
            <a:pPr algn="l"/>
            <a:r>
              <a:rPr lang="en-GB" dirty="0"/>
              <a:t>© Brandon Hall Group 2022</a:t>
            </a:r>
            <a:endParaRPr lang="en-US" dirty="0"/>
          </a:p>
        </p:txBody>
      </p:sp>
      <p:sp>
        <p:nvSpPr>
          <p:cNvPr id="6" name="Slide Number Placeholder 5">
            <a:extLst>
              <a:ext uri="{FF2B5EF4-FFF2-40B4-BE49-F238E27FC236}">
                <a16:creationId xmlns:a16="http://schemas.microsoft.com/office/drawing/2014/main" id="{9492E06E-3BF3-464D-91D8-7E133532138F}"/>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2365039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5553-A9F2-B149-82D5-19FDBE4DF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65273-1142-364D-9525-AF0E2DAEF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4ABF8421-2FFB-B447-A540-D6864D54C765}"/>
              </a:ext>
            </a:extLst>
          </p:cNvPr>
          <p:cNvSpPr>
            <a:spLocks noGrp="1"/>
          </p:cNvSpPr>
          <p:nvPr>
            <p:ph type="ftr" sz="quarter" idx="11"/>
          </p:nvPr>
        </p:nvSpPr>
        <p:spPr/>
        <p:txBody>
          <a:bodyPr/>
          <a:lstStyle/>
          <a:p>
            <a:pPr algn="l"/>
            <a:r>
              <a:rPr lang="en-GB" dirty="0"/>
              <a:t>© Brandon Hall Group 2022</a:t>
            </a:r>
            <a:endParaRPr lang="en-US" dirty="0"/>
          </a:p>
        </p:txBody>
      </p:sp>
      <p:sp>
        <p:nvSpPr>
          <p:cNvPr id="6" name="Slide Number Placeholder 5">
            <a:extLst>
              <a:ext uri="{FF2B5EF4-FFF2-40B4-BE49-F238E27FC236}">
                <a16:creationId xmlns:a16="http://schemas.microsoft.com/office/drawing/2014/main" id="{C3A60080-670E-C94D-951F-CC481FA43557}"/>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209630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0FEF628-1106-D54F-9469-5309285A5D76}"/>
              </a:ext>
            </a:extLst>
          </p:cNvPr>
          <p:cNvSpPr>
            <a:spLocks noGrp="1"/>
          </p:cNvSpPr>
          <p:nvPr>
            <p:ph type="sldNum" sz="quarter" idx="12"/>
          </p:nvPr>
        </p:nvSpPr>
        <p:spPr/>
        <p:txBody>
          <a:bodyPr/>
          <a:lstStyle/>
          <a:p>
            <a:fld id="{15EE09D5-3188-8E4F-BB68-B726B0193435}" type="slidenum">
              <a:rPr lang="en-US" smtClean="0"/>
              <a:t>‹#›</a:t>
            </a:fld>
            <a:endParaRPr lang="en-US" dirty="0"/>
          </a:p>
        </p:txBody>
      </p:sp>
      <p:sp>
        <p:nvSpPr>
          <p:cNvPr id="6" name="Date Placeholder 5">
            <a:extLst>
              <a:ext uri="{FF2B5EF4-FFF2-40B4-BE49-F238E27FC236}">
                <a16:creationId xmlns:a16="http://schemas.microsoft.com/office/drawing/2014/main" id="{3FBD5601-B13C-BF49-B775-ABB216285BC5}"/>
              </a:ext>
            </a:extLst>
          </p:cNvPr>
          <p:cNvSpPr>
            <a:spLocks noGrp="1"/>
          </p:cNvSpPr>
          <p:nvPr>
            <p:ph type="dt" sz="half" idx="13"/>
          </p:nvPr>
        </p:nvSpPr>
        <p:spPr/>
        <p:txBody>
          <a:bodyPr/>
          <a:lstStyle/>
          <a:p>
            <a:r>
              <a:rPr lang="en-US" dirty="0"/>
              <a:t>© Brandon Hall Group 2019</a:t>
            </a:r>
          </a:p>
        </p:txBody>
      </p:sp>
      <p:sp>
        <p:nvSpPr>
          <p:cNvPr id="3" name="Title 2">
            <a:extLst>
              <a:ext uri="{FF2B5EF4-FFF2-40B4-BE49-F238E27FC236}">
                <a16:creationId xmlns:a16="http://schemas.microsoft.com/office/drawing/2014/main" id="{85737154-DED2-AB43-A3E7-2EAC9D128E1D}"/>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717763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7F2E2-CDBB-CA46-9991-10191A8BAD2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38A328D-51AD-8F40-8A53-25EC6C5D97AD}"/>
              </a:ext>
            </a:extLst>
          </p:cNvPr>
          <p:cNvSpPr>
            <a:spLocks noGrp="1"/>
          </p:cNvSpPr>
          <p:nvPr>
            <p:ph type="ftr" sz="quarter" idx="11"/>
          </p:nvPr>
        </p:nvSpPr>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C3E15210-592C-A949-A0A6-2F2FE4019F1F}"/>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229299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6E2411-2AE2-BA4B-9456-2C26C09884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55202" y="0"/>
            <a:ext cx="7136798" cy="6858000"/>
          </a:xfrm>
          <a:prstGeom prst="rect">
            <a:avLst/>
          </a:prstGeom>
        </p:spPr>
      </p:pic>
      <p:grpSp>
        <p:nvGrpSpPr>
          <p:cNvPr id="7" name="Group 6">
            <a:extLst>
              <a:ext uri="{FF2B5EF4-FFF2-40B4-BE49-F238E27FC236}">
                <a16:creationId xmlns:a16="http://schemas.microsoft.com/office/drawing/2014/main" id="{10FA84C1-1E5F-0443-86A4-832F61ADC535}"/>
              </a:ext>
            </a:extLst>
          </p:cNvPr>
          <p:cNvGrpSpPr/>
          <p:nvPr userDrawn="1"/>
        </p:nvGrpSpPr>
        <p:grpSpPr>
          <a:xfrm>
            <a:off x="1231521" y="0"/>
            <a:ext cx="7812083" cy="6858000"/>
            <a:chOff x="-801683" y="0"/>
            <a:chExt cx="7812083" cy="6858000"/>
          </a:xfrm>
        </p:grpSpPr>
        <p:sp>
          <p:nvSpPr>
            <p:cNvPr id="8" name="Parallelogram 7">
              <a:extLst>
                <a:ext uri="{FF2B5EF4-FFF2-40B4-BE49-F238E27FC236}">
                  <a16:creationId xmlns:a16="http://schemas.microsoft.com/office/drawing/2014/main" id="{E2324ACA-03C2-D243-A103-F953D01FAE43}"/>
                </a:ext>
              </a:extLst>
            </p:cNvPr>
            <p:cNvSpPr/>
            <p:nvPr userDrawn="1"/>
          </p:nvSpPr>
          <p:spPr>
            <a:xfrm>
              <a:off x="2895600" y="0"/>
              <a:ext cx="4114800" cy="6858000"/>
            </a:xfrm>
            <a:prstGeom prst="parallelogram">
              <a:avLst>
                <a:gd name="adj" fmla="val 51667"/>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92DCF364-6D5C-B840-99DC-1563058897DE}"/>
                </a:ext>
              </a:extLst>
            </p:cNvPr>
            <p:cNvSpPr/>
            <p:nvPr userDrawn="1"/>
          </p:nvSpPr>
          <p:spPr>
            <a:xfrm>
              <a:off x="-801683" y="0"/>
              <a:ext cx="7784275" cy="6858000"/>
            </a:xfrm>
            <a:prstGeom prst="parallelogram">
              <a:avLst>
                <a:gd name="adj" fmla="val 31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A47F2E2-CDBB-CA46-9991-10191A8BAD2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38A328D-51AD-8F40-8A53-25EC6C5D97AD}"/>
              </a:ext>
            </a:extLst>
          </p:cNvPr>
          <p:cNvSpPr>
            <a:spLocks noGrp="1"/>
          </p:cNvSpPr>
          <p:nvPr>
            <p:ph type="ftr" sz="quarter" idx="11"/>
          </p:nvPr>
        </p:nvSpPr>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C3E15210-592C-A949-A0A6-2F2FE4019F1F}"/>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67571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6E2411-2AE2-BA4B-9456-2C26C09884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26427" y="-54231"/>
            <a:ext cx="8765574" cy="6912231"/>
          </a:xfrm>
          <a:prstGeom prst="rect">
            <a:avLst/>
          </a:prstGeom>
        </p:spPr>
      </p:pic>
      <p:grpSp>
        <p:nvGrpSpPr>
          <p:cNvPr id="7" name="Group 6">
            <a:extLst>
              <a:ext uri="{FF2B5EF4-FFF2-40B4-BE49-F238E27FC236}">
                <a16:creationId xmlns:a16="http://schemas.microsoft.com/office/drawing/2014/main" id="{10FA84C1-1E5F-0443-86A4-832F61ADC535}"/>
              </a:ext>
            </a:extLst>
          </p:cNvPr>
          <p:cNvGrpSpPr/>
          <p:nvPr userDrawn="1"/>
        </p:nvGrpSpPr>
        <p:grpSpPr>
          <a:xfrm>
            <a:off x="-479615" y="0"/>
            <a:ext cx="7812083" cy="6858000"/>
            <a:chOff x="-801683" y="0"/>
            <a:chExt cx="7812083" cy="6858000"/>
          </a:xfrm>
        </p:grpSpPr>
        <p:sp>
          <p:nvSpPr>
            <p:cNvPr id="8" name="Parallelogram 7">
              <a:extLst>
                <a:ext uri="{FF2B5EF4-FFF2-40B4-BE49-F238E27FC236}">
                  <a16:creationId xmlns:a16="http://schemas.microsoft.com/office/drawing/2014/main" id="{E2324ACA-03C2-D243-A103-F953D01FAE43}"/>
                </a:ext>
              </a:extLst>
            </p:cNvPr>
            <p:cNvSpPr/>
            <p:nvPr userDrawn="1"/>
          </p:nvSpPr>
          <p:spPr>
            <a:xfrm>
              <a:off x="2895600" y="0"/>
              <a:ext cx="4114800" cy="6858000"/>
            </a:xfrm>
            <a:prstGeom prst="parallelogram">
              <a:avLst>
                <a:gd name="adj" fmla="val 51667"/>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92DCF364-6D5C-B840-99DC-1563058897DE}"/>
                </a:ext>
              </a:extLst>
            </p:cNvPr>
            <p:cNvSpPr/>
            <p:nvPr userDrawn="1"/>
          </p:nvSpPr>
          <p:spPr>
            <a:xfrm>
              <a:off x="-801683" y="0"/>
              <a:ext cx="7784275" cy="6858000"/>
            </a:xfrm>
            <a:prstGeom prst="parallelogram">
              <a:avLst>
                <a:gd name="adj" fmla="val 31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A47F2E2-CDBB-CA46-9991-10191A8BAD20}"/>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638A328D-51AD-8F40-8A53-25EC6C5D97AD}"/>
              </a:ext>
            </a:extLst>
          </p:cNvPr>
          <p:cNvSpPr>
            <a:spLocks noGrp="1"/>
          </p:cNvSpPr>
          <p:nvPr>
            <p:ph type="ftr" sz="quarter" idx="11"/>
          </p:nvPr>
        </p:nvSpPr>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C3E15210-592C-A949-A0A6-2F2FE4019F1F}"/>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96983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EA958D0-00D2-DE4C-A428-39C34418E664}"/>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785F8A5B-4907-1F44-A0B0-69812472CD70}"/>
              </a:ext>
            </a:extLst>
          </p:cNvPr>
          <p:cNvSpPr>
            <a:spLocks noGrp="1"/>
          </p:cNvSpPr>
          <p:nvPr>
            <p:ph type="sldNum" sz="quarter" idx="12"/>
          </p:nvPr>
        </p:nvSpPr>
        <p:spPr/>
        <p:txBody>
          <a:bodyPr/>
          <a:lstStyle/>
          <a:p>
            <a:fld id="{30751096-E0B4-4947-A95B-CE461286D53A}" type="slidenum">
              <a:rPr lang="en-US" smtClean="0"/>
              <a:t>‹#›</a:t>
            </a:fld>
            <a:endParaRPr lang="en-US" dirty="0"/>
          </a:p>
        </p:txBody>
      </p:sp>
    </p:spTree>
    <p:extLst>
      <p:ext uri="{BB962C8B-B14F-4D97-AF65-F5344CB8AC3E}">
        <p14:creationId xmlns:p14="http://schemas.microsoft.com/office/powerpoint/2010/main" val="378235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F9104-D8A6-A848-8E08-49DB4C5EB7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877ADB9-75B3-B44E-9873-5986F45371E7}"/>
              </a:ext>
            </a:extLst>
          </p:cNvPr>
          <p:cNvSpPr>
            <a:spLocks noGrp="1"/>
          </p:cNvSpPr>
          <p:nvPr>
            <p:ph type="sldNum" sz="quarter" idx="12"/>
          </p:nvPr>
        </p:nvSpPr>
        <p:spPr/>
        <p:txBody>
          <a:bodyPr/>
          <a:lstStyle/>
          <a:p>
            <a:fld id="{15EE09D5-3188-8E4F-BB68-B726B0193435}" type="slidenum">
              <a:rPr lang="en-US" smtClean="0"/>
              <a:t>‹#›</a:t>
            </a:fld>
            <a:endParaRPr lang="en-US" dirty="0"/>
          </a:p>
        </p:txBody>
      </p:sp>
      <p:sp>
        <p:nvSpPr>
          <p:cNvPr id="8" name="Date Placeholder 7">
            <a:extLst>
              <a:ext uri="{FF2B5EF4-FFF2-40B4-BE49-F238E27FC236}">
                <a16:creationId xmlns:a16="http://schemas.microsoft.com/office/drawing/2014/main" id="{B3513C73-75F2-754A-A5CA-415D6B2D162C}"/>
              </a:ext>
            </a:extLst>
          </p:cNvPr>
          <p:cNvSpPr>
            <a:spLocks noGrp="1"/>
          </p:cNvSpPr>
          <p:nvPr>
            <p:ph type="dt" sz="half" idx="13"/>
          </p:nvPr>
        </p:nvSpPr>
        <p:spPr/>
        <p:txBody>
          <a:bodyPr/>
          <a:lstStyle/>
          <a:p>
            <a:r>
              <a:rPr lang="en-US" dirty="0"/>
              <a:t>© Brandon Hall Group 2019</a:t>
            </a:r>
          </a:p>
        </p:txBody>
      </p:sp>
      <p:sp>
        <p:nvSpPr>
          <p:cNvPr id="2" name="Title 1">
            <a:extLst>
              <a:ext uri="{FF2B5EF4-FFF2-40B4-BE49-F238E27FC236}">
                <a16:creationId xmlns:a16="http://schemas.microsoft.com/office/drawing/2014/main" id="{AC021446-03E3-F649-8C8F-A0A7B0C7BCE1}"/>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05712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65162"/>
            <a:ext cx="7249160" cy="2387600"/>
          </a:xfrm>
        </p:spPr>
        <p:txBody>
          <a:bodyPr anchor="ctr"/>
          <a:lstStyle>
            <a:lvl1pPr algn="l">
              <a:defRPr sz="6000" b="1">
                <a:solidFill>
                  <a:srgbClr val="073763"/>
                </a:solidFill>
                <a:latin typeface="+mn-lt"/>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307644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5AF380-AE06-2E4C-8F9F-8DCB7308520F}"/>
              </a:ext>
            </a:extLst>
          </p:cNvPr>
          <p:cNvSpPr>
            <a:spLocks noGrp="1"/>
          </p:cNvSpPr>
          <p:nvPr>
            <p:ph type="ftr" sz="quarter" idx="11"/>
          </p:nvPr>
        </p:nvSpPr>
        <p:spPr/>
        <p:txBody>
          <a:bodyPr/>
          <a:lstStyle>
            <a:lvl1pPr>
              <a:defRPr>
                <a:solidFill>
                  <a:schemeClr val="bg1"/>
                </a:solidFill>
              </a:defRPr>
            </a:lvl1p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9872A247-F15A-9940-8B8E-20CE44D4E1B2}"/>
              </a:ext>
            </a:extLst>
          </p:cNvPr>
          <p:cNvSpPr>
            <a:spLocks noGrp="1"/>
          </p:cNvSpPr>
          <p:nvPr>
            <p:ph type="sldNum" sz="quarter" idx="12"/>
          </p:nvPr>
        </p:nvSpPr>
        <p:spPr/>
        <p:txBody>
          <a:bodyPr/>
          <a:lstStyle>
            <a:lvl1pPr>
              <a:defRPr>
                <a:solidFill>
                  <a:srgbClr val="898989"/>
                </a:solidFill>
              </a:defRPr>
            </a:lvl1pPr>
          </a:lstStyle>
          <a:p>
            <a:fld id="{504882C3-397D-3D4A-B40C-62926BDA13AA}" type="slidenum">
              <a:rPr lang="en-US" smtClean="0"/>
              <a:pPr/>
              <a:t>‹#›</a:t>
            </a:fld>
            <a:endParaRPr lang="en-US" dirty="0"/>
          </a:p>
        </p:txBody>
      </p:sp>
    </p:spTree>
    <p:extLst>
      <p:ext uri="{BB962C8B-B14F-4D97-AF65-F5344CB8AC3E}">
        <p14:creationId xmlns:p14="http://schemas.microsoft.com/office/powerpoint/2010/main" val="2897906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spTree>
    <p:extLst>
      <p:ext uri="{BB962C8B-B14F-4D97-AF65-F5344CB8AC3E}">
        <p14:creationId xmlns:p14="http://schemas.microsoft.com/office/powerpoint/2010/main" val="3598431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p:spTree>
      <p:nvGrpSpPr>
        <p:cNvPr id="1" name=""/>
        <p:cNvGrpSpPr/>
        <p:nvPr/>
      </p:nvGrpSpPr>
      <p:grpSpPr>
        <a:xfrm>
          <a:off x="0" y="0"/>
          <a:ext cx="0" cy="0"/>
          <a:chOff x="0" y="0"/>
          <a:chExt cx="0" cy="0"/>
        </a:xfrm>
      </p:grpSpPr>
      <p:pic>
        <p:nvPicPr>
          <p:cNvPr id="6" name="Picture 5" descr="Abstract globe with binary code">
            <a:extLst>
              <a:ext uri="{FF2B5EF4-FFF2-40B4-BE49-F238E27FC236}">
                <a16:creationId xmlns:a16="http://schemas.microsoft.com/office/drawing/2014/main" id="{4761222D-C550-1AF4-9A9E-44753AA114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358808" y="0"/>
            <a:ext cx="6833190" cy="6858000"/>
          </a:xfrm>
          <a:prstGeom prst="rect">
            <a:avLst/>
          </a:prstGeom>
        </p:spPr>
      </p:pic>
      <p:sp>
        <p:nvSpPr>
          <p:cNvPr id="7" name="Rectangle 6">
            <a:extLst>
              <a:ext uri="{FF2B5EF4-FFF2-40B4-BE49-F238E27FC236}">
                <a16:creationId xmlns:a16="http://schemas.microsoft.com/office/drawing/2014/main" id="{E5ADE35E-5EB2-CEB9-8294-94BB3FBA175F}"/>
              </a:ext>
            </a:extLst>
          </p:cNvPr>
          <p:cNvSpPr/>
          <p:nvPr userDrawn="1"/>
        </p:nvSpPr>
        <p:spPr>
          <a:xfrm>
            <a:off x="-1" y="0"/>
            <a:ext cx="11353801" cy="6858000"/>
          </a:xfrm>
          <a:prstGeom prst="rect">
            <a:avLst/>
          </a:prstGeom>
          <a:gradFill flip="none" rotWithShape="1">
            <a:gsLst>
              <a:gs pos="57000">
                <a:schemeClr val="bg1"/>
              </a:gs>
              <a:gs pos="76000">
                <a:srgbClr val="FFFFFF">
                  <a:alpha val="76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p>
            <a:fld id="{27AAD8D9-46E4-EB4E-865F-E5AC3B85113C}" type="slidenum">
              <a:rPr lang="en-US" smtClean="0"/>
              <a:t>‹#›</a:t>
            </a:fld>
            <a:endParaRPr lang="en-US" dirty="0"/>
          </a:p>
        </p:txBody>
      </p:sp>
      <p:grpSp>
        <p:nvGrpSpPr>
          <p:cNvPr id="8" name="Group 7">
            <a:extLst>
              <a:ext uri="{FF2B5EF4-FFF2-40B4-BE49-F238E27FC236}">
                <a16:creationId xmlns:a16="http://schemas.microsoft.com/office/drawing/2014/main" id="{4B958F09-DF80-1488-19F8-B03AB03D192E}"/>
              </a:ext>
            </a:extLst>
          </p:cNvPr>
          <p:cNvGrpSpPr/>
          <p:nvPr userDrawn="1"/>
        </p:nvGrpSpPr>
        <p:grpSpPr>
          <a:xfrm>
            <a:off x="-11875" y="249383"/>
            <a:ext cx="838200" cy="546264"/>
            <a:chOff x="-11875" y="249383"/>
            <a:chExt cx="838200" cy="546264"/>
          </a:xfrm>
        </p:grpSpPr>
        <p:sp>
          <p:nvSpPr>
            <p:cNvPr id="9" name="Rectangle 8">
              <a:extLst>
                <a:ext uri="{FF2B5EF4-FFF2-40B4-BE49-F238E27FC236}">
                  <a16:creationId xmlns:a16="http://schemas.microsoft.com/office/drawing/2014/main" id="{38364A0A-A720-6083-48D3-28E756819048}"/>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1905F30C-036F-C529-033C-6A1EB38F9D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2775700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p:spTree>
      <p:nvGrpSpPr>
        <p:cNvPr id="1" name=""/>
        <p:cNvGrpSpPr/>
        <p:nvPr/>
      </p:nvGrpSpPr>
      <p:grpSpPr>
        <a:xfrm>
          <a:off x="0" y="0"/>
          <a:ext cx="0" cy="0"/>
          <a:chOff x="0" y="0"/>
          <a:chExt cx="0" cy="0"/>
        </a:xfrm>
      </p:grpSpPr>
      <p:pic>
        <p:nvPicPr>
          <p:cNvPr id="6" name="Picture 5" descr="Person presenting to his team">
            <a:extLst>
              <a:ext uri="{FF2B5EF4-FFF2-40B4-BE49-F238E27FC236}">
                <a16:creationId xmlns:a16="http://schemas.microsoft.com/office/drawing/2014/main" id="{6CABDCD8-0467-A600-E909-D47A48D66B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05318" y="0"/>
            <a:ext cx="9086682" cy="6858000"/>
          </a:xfrm>
          <a:prstGeom prst="rect">
            <a:avLst/>
          </a:prstGeom>
        </p:spPr>
      </p:pic>
      <p:sp>
        <p:nvSpPr>
          <p:cNvPr id="7" name="Rectangle 6">
            <a:extLst>
              <a:ext uri="{FF2B5EF4-FFF2-40B4-BE49-F238E27FC236}">
                <a16:creationId xmlns:a16="http://schemas.microsoft.com/office/drawing/2014/main" id="{9A2393DC-3FB7-0314-51DE-DC17AE1DD509}"/>
              </a:ext>
            </a:extLst>
          </p:cNvPr>
          <p:cNvSpPr/>
          <p:nvPr userDrawn="1"/>
        </p:nvSpPr>
        <p:spPr>
          <a:xfrm rot="16200000">
            <a:off x="2461436" y="-2461444"/>
            <a:ext cx="6858001" cy="11780874"/>
          </a:xfrm>
          <a:prstGeom prst="rect">
            <a:avLst/>
          </a:prstGeom>
          <a:gradFill>
            <a:gsLst>
              <a:gs pos="56000">
                <a:srgbClr val="FFFFFF">
                  <a:alpha val="76000"/>
                </a:srgbClr>
              </a:gs>
              <a:gs pos="36000">
                <a:schemeClr val="bg1"/>
              </a:gs>
              <a:gs pos="76000">
                <a:schemeClr val="bg1">
                  <a:alpha val="3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AA13F4-AC09-0845-B1C6-71212D6211D7}"/>
              </a:ext>
            </a:extLst>
          </p:cNvPr>
          <p:cNvSpPr>
            <a:spLocks noGrp="1"/>
          </p:cNvSpPr>
          <p:nvPr>
            <p:ph type="title"/>
          </p:nvPr>
        </p:nvSpPr>
        <p:spPr>
          <a:xfrm>
            <a:off x="838200" y="236827"/>
            <a:ext cx="8802757" cy="995625"/>
          </a:xfrm>
        </p:spPr>
        <p:txBody>
          <a:bodyPr>
            <a:normAutofit/>
          </a:bodyPr>
          <a:lstStyle>
            <a:lvl1pPr>
              <a:defRPr sz="3600">
                <a:solidFill>
                  <a:srgbClr val="073763"/>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53A6338-D546-A243-98F3-17CA5FCF548E}"/>
              </a:ext>
            </a:extLst>
          </p:cNvPr>
          <p:cNvSpPr>
            <a:spLocks noGrp="1"/>
          </p:cNvSpPr>
          <p:nvPr>
            <p:ph type="ftr" sz="quarter" idx="11"/>
          </p:nvPr>
        </p:nvSpPr>
        <p:spPr>
          <a:xfrm>
            <a:off x="838200" y="6356349"/>
            <a:ext cx="4114800" cy="365125"/>
          </a:xfrm>
          <a:prstGeom prst="rect">
            <a:avLst/>
          </a:prstGeom>
        </p:spPr>
        <p:txBody>
          <a:bodyPr/>
          <a:lstStyle>
            <a:lvl1pPr>
              <a:defRPr>
                <a:solidFill>
                  <a:srgbClr val="758589"/>
                </a:solidFill>
              </a:defRPr>
            </a:lvl1p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BA0EE817-43BF-F34B-A151-6A499DC3D3D9}"/>
              </a:ext>
            </a:extLst>
          </p:cNvPr>
          <p:cNvSpPr>
            <a:spLocks noGrp="1"/>
          </p:cNvSpPr>
          <p:nvPr>
            <p:ph type="sldNum" sz="quarter" idx="12"/>
          </p:nvPr>
        </p:nvSpPr>
        <p:spPr/>
        <p:txBody>
          <a:bodyPr/>
          <a:lstStyle>
            <a:lvl1pPr>
              <a:defRPr>
                <a:solidFill>
                  <a:schemeClr val="bg1"/>
                </a:solidFill>
              </a:defRPr>
            </a:lvl1pPr>
          </a:lstStyle>
          <a:p>
            <a:fld id="{27AAD8D9-46E4-EB4E-865F-E5AC3B85113C}" type="slidenum">
              <a:rPr lang="en-US" smtClean="0"/>
              <a:pPr/>
              <a:t>‹#›</a:t>
            </a:fld>
            <a:endParaRPr lang="en-US" dirty="0"/>
          </a:p>
        </p:txBody>
      </p:sp>
      <p:grpSp>
        <p:nvGrpSpPr>
          <p:cNvPr id="8" name="Group 7">
            <a:extLst>
              <a:ext uri="{FF2B5EF4-FFF2-40B4-BE49-F238E27FC236}">
                <a16:creationId xmlns:a16="http://schemas.microsoft.com/office/drawing/2014/main" id="{9371DE25-70BB-5056-BE1A-33808DB14704}"/>
              </a:ext>
            </a:extLst>
          </p:cNvPr>
          <p:cNvGrpSpPr/>
          <p:nvPr userDrawn="1"/>
        </p:nvGrpSpPr>
        <p:grpSpPr>
          <a:xfrm>
            <a:off x="-11875" y="249383"/>
            <a:ext cx="838200" cy="546264"/>
            <a:chOff x="-11875" y="249383"/>
            <a:chExt cx="838200" cy="546264"/>
          </a:xfrm>
        </p:grpSpPr>
        <p:sp>
          <p:nvSpPr>
            <p:cNvPr id="9" name="Rectangle 8">
              <a:extLst>
                <a:ext uri="{FF2B5EF4-FFF2-40B4-BE49-F238E27FC236}">
                  <a16:creationId xmlns:a16="http://schemas.microsoft.com/office/drawing/2014/main" id="{1F1341A4-9140-C6FA-2152-6D181E5230EA}"/>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B1917F4C-CADE-93F0-AF63-56C5FDEDB4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3781896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7.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4.xml"/><Relationship Id="rId7" Type="http://schemas.openxmlformats.org/officeDocument/2006/relationships/image" Target="../media/image23.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7.png"/><Relationship Id="rId4" Type="http://schemas.openxmlformats.org/officeDocument/2006/relationships/slideLayout" Target="../slideLayouts/slideLayout30.xml"/><Relationship Id="rId9"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D1189-CCA0-E948-9267-62E8600B2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25ECBD-C15A-8F49-90EF-2BA1D256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9D899-4731-9D44-9A46-2983424FE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 Brandon Hall Group 2019</a:t>
            </a:r>
          </a:p>
        </p:txBody>
      </p:sp>
      <p:sp>
        <p:nvSpPr>
          <p:cNvPr id="5" name="Footer Placeholder 4">
            <a:extLst>
              <a:ext uri="{FF2B5EF4-FFF2-40B4-BE49-F238E27FC236}">
                <a16:creationId xmlns:a16="http://schemas.microsoft.com/office/drawing/2014/main" id="{4AFDD6C3-586E-854A-8C76-E3D3F597A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 Brandon Hall Group 2022</a:t>
            </a:r>
            <a:endParaRPr lang="en-US" dirty="0"/>
          </a:p>
        </p:txBody>
      </p:sp>
      <p:sp>
        <p:nvSpPr>
          <p:cNvPr id="6" name="Slide Number Placeholder 5">
            <a:extLst>
              <a:ext uri="{FF2B5EF4-FFF2-40B4-BE49-F238E27FC236}">
                <a16:creationId xmlns:a16="http://schemas.microsoft.com/office/drawing/2014/main" id="{5D2EC9EA-3414-744D-8F2E-23CD5F6A5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580BD-F276-4C5D-B77A-7631844BDE28}" type="slidenum">
              <a:rPr lang="en-US" smtClean="0"/>
              <a:pPr/>
              <a:t>‹#›</a:t>
            </a:fld>
            <a:endParaRPr lang="en-US" dirty="0"/>
          </a:p>
        </p:txBody>
      </p:sp>
    </p:spTree>
    <p:extLst>
      <p:ext uri="{BB962C8B-B14F-4D97-AF65-F5344CB8AC3E}">
        <p14:creationId xmlns:p14="http://schemas.microsoft.com/office/powerpoint/2010/main" val="1114688574"/>
      </p:ext>
    </p:extLst>
  </p:cSld>
  <p:clrMap bg1="lt1" tx1="dk1" bg2="lt2" tx2="dk2" accent1="accent1" accent2="accent2" accent3="accent3" accent4="accent4" accent5="accent5" accent6="accent6" hlink="hlink" folHlink="folHlink"/>
  <p:sldLayoutIdLst>
    <p:sldLayoutId id="2147483695" r:id="rId1"/>
    <p:sldLayoutId id="2147483736" r:id="rId2"/>
    <p:sldLayoutId id="2147483696" r:id="rId3"/>
    <p:sldLayoutId id="2147483697" r:id="rId4"/>
    <p:sldLayoutId id="2147483732" r:id="rId5"/>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6FCE91F-BDD2-AA45-B1C1-AB63D17A9AC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pPr algn="l"/>
            <a:r>
              <a:rPr lang="en-GB" dirty="0"/>
              <a:t>© Brandon Hall Group 2022</a:t>
            </a:r>
            <a:endParaRPr lang="en-US" dirty="0"/>
          </a:p>
        </p:txBody>
      </p:sp>
      <p:sp>
        <p:nvSpPr>
          <p:cNvPr id="2" name="Title Placeholder 1">
            <a:extLst>
              <a:ext uri="{FF2B5EF4-FFF2-40B4-BE49-F238E27FC236}">
                <a16:creationId xmlns:a16="http://schemas.microsoft.com/office/drawing/2014/main" id="{EB03AFAF-1DE1-F04F-9FC0-67E061820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2B251-4448-7140-B0A4-08BDB0CA2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CFE95A2-54BE-D843-A021-9B49D8D903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fld id="{504882C3-397D-3D4A-B40C-62926BDA13AA}" type="slidenum">
              <a:rPr lang="en-US" smtClean="0"/>
              <a:pPr/>
              <a:t>‹#›</a:t>
            </a:fld>
            <a:endParaRPr lang="en-US" dirty="0"/>
          </a:p>
        </p:txBody>
      </p:sp>
    </p:spTree>
    <p:extLst>
      <p:ext uri="{BB962C8B-B14F-4D97-AF65-F5344CB8AC3E}">
        <p14:creationId xmlns:p14="http://schemas.microsoft.com/office/powerpoint/2010/main" val="886118990"/>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CD100547-0FDB-AE45-A827-EF78FEE138C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dirty="0"/>
              <a:t>© Brandon Hall Group 2022</a:t>
            </a:r>
            <a:endParaRPr lang="en-US" dirty="0"/>
          </a:p>
        </p:txBody>
      </p:sp>
      <p:sp>
        <p:nvSpPr>
          <p:cNvPr id="2" name="Title Placeholder 1">
            <a:extLst>
              <a:ext uri="{FF2B5EF4-FFF2-40B4-BE49-F238E27FC236}">
                <a16:creationId xmlns:a16="http://schemas.microsoft.com/office/drawing/2014/main" id="{3A3CB327-C746-7842-B564-AF56D76622E9}"/>
              </a:ext>
            </a:extLst>
          </p:cNvPr>
          <p:cNvSpPr>
            <a:spLocks noGrp="1"/>
          </p:cNvSpPr>
          <p:nvPr>
            <p:ph type="title"/>
          </p:nvPr>
        </p:nvSpPr>
        <p:spPr>
          <a:xfrm>
            <a:off x="838200" y="236827"/>
            <a:ext cx="10515600" cy="144130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198B6E-FE5A-274C-AF75-A89F6172B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53D9415-DF3E-8A46-82BA-8195202DC7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AD8D9-46E4-EB4E-865F-E5AC3B85113C}" type="slidenum">
              <a:rPr lang="en-US" smtClean="0"/>
              <a:t>‹#›</a:t>
            </a:fld>
            <a:endParaRPr lang="en-US" dirty="0"/>
          </a:p>
        </p:txBody>
      </p:sp>
      <p:grpSp>
        <p:nvGrpSpPr>
          <p:cNvPr id="10" name="Group 9">
            <a:extLst>
              <a:ext uri="{FF2B5EF4-FFF2-40B4-BE49-F238E27FC236}">
                <a16:creationId xmlns:a16="http://schemas.microsoft.com/office/drawing/2014/main" id="{4EBEF827-EB2F-FC4A-AAC2-32306D2EA1AB}"/>
              </a:ext>
            </a:extLst>
          </p:cNvPr>
          <p:cNvGrpSpPr/>
          <p:nvPr/>
        </p:nvGrpSpPr>
        <p:grpSpPr>
          <a:xfrm>
            <a:off x="-11875" y="249383"/>
            <a:ext cx="838200" cy="546264"/>
            <a:chOff x="-11875" y="249383"/>
            <a:chExt cx="838200" cy="546264"/>
          </a:xfrm>
        </p:grpSpPr>
        <p:sp>
          <p:nvSpPr>
            <p:cNvPr id="7" name="Rectangle 6">
              <a:extLst>
                <a:ext uri="{FF2B5EF4-FFF2-40B4-BE49-F238E27FC236}">
                  <a16:creationId xmlns:a16="http://schemas.microsoft.com/office/drawing/2014/main" id="{5E91BD91-FC47-4F40-9A27-7D07390CF24A}"/>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logo&#10;&#10;Description automatically generated">
              <a:extLst>
                <a:ext uri="{FF2B5EF4-FFF2-40B4-BE49-F238E27FC236}">
                  <a16:creationId xmlns:a16="http://schemas.microsoft.com/office/drawing/2014/main" id="{D328CC72-291E-EB48-9096-780B876ED2C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3893891937"/>
      </p:ext>
    </p:extLst>
  </p:cSld>
  <p:clrMap bg1="lt1" tx1="dk1" bg2="lt2" tx2="dk2" accent1="accent1" accent2="accent2" accent3="accent3" accent4="accent4" accent5="accent5" accent6="accent6" hlink="hlink" folHlink="folHlink"/>
  <p:sldLayoutIdLst>
    <p:sldLayoutId id="2147483740" r:id="rId1"/>
    <p:sldLayoutId id="2147483743" r:id="rId2"/>
    <p:sldLayoutId id="2147483741" r:id="rId3"/>
    <p:sldLayoutId id="2147483742" r:id="rId4"/>
    <p:sldLayoutId id="2147483706" r:id="rId5"/>
    <p:sldLayoutId id="2147483737" r:id="rId6"/>
    <p:sldLayoutId id="2147483738" r:id="rId7"/>
    <p:sldLayoutId id="2147483739" r:id="rId8"/>
    <p:sldLayoutId id="2147483707" r:id="rId9"/>
    <p:sldLayoutId id="2147483712" r:id="rId10"/>
    <p:sldLayoutId id="2147483744" r:id="rId11"/>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083C1-45F9-1740-9AAE-A14B7833333A}"/>
              </a:ext>
            </a:extLst>
          </p:cNvPr>
          <p:cNvSpPr>
            <a:spLocks noGrp="1"/>
          </p:cNvSpPr>
          <p:nvPr>
            <p:ph type="title"/>
          </p:nvPr>
        </p:nvSpPr>
        <p:spPr>
          <a:xfrm>
            <a:off x="838200" y="193963"/>
            <a:ext cx="10515600" cy="14413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FB3A69-9D99-984F-81B5-B5B2E7904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A54EBFB-69CB-4A40-A348-B8499BE761FE}"/>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dirty="0"/>
              <a:t>© Brandon Hall Group 2022</a:t>
            </a:r>
            <a:endParaRPr lang="en-US" dirty="0"/>
          </a:p>
        </p:txBody>
      </p:sp>
      <p:sp>
        <p:nvSpPr>
          <p:cNvPr id="6" name="Slide Number Placeholder 5">
            <a:extLst>
              <a:ext uri="{FF2B5EF4-FFF2-40B4-BE49-F238E27FC236}">
                <a16:creationId xmlns:a16="http://schemas.microsoft.com/office/drawing/2014/main" id="{0D50215D-2E77-B047-802E-95EB7A9D8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25370-CF8D-F244-BE5C-28F3BDEB537F}" type="slidenum">
              <a:rPr lang="en-US" smtClean="0"/>
              <a:t>‹#›</a:t>
            </a:fld>
            <a:endParaRPr lang="en-US" dirty="0"/>
          </a:p>
        </p:txBody>
      </p:sp>
      <p:grpSp>
        <p:nvGrpSpPr>
          <p:cNvPr id="8" name="Group 7">
            <a:extLst>
              <a:ext uri="{FF2B5EF4-FFF2-40B4-BE49-F238E27FC236}">
                <a16:creationId xmlns:a16="http://schemas.microsoft.com/office/drawing/2014/main" id="{4DAE102C-D0FB-8242-962E-40C4EC8DC1B5}"/>
              </a:ext>
            </a:extLst>
          </p:cNvPr>
          <p:cNvGrpSpPr/>
          <p:nvPr/>
        </p:nvGrpSpPr>
        <p:grpSpPr>
          <a:xfrm>
            <a:off x="-11875" y="249383"/>
            <a:ext cx="838200" cy="546264"/>
            <a:chOff x="-11875" y="249383"/>
            <a:chExt cx="838200" cy="546264"/>
          </a:xfrm>
        </p:grpSpPr>
        <p:sp>
          <p:nvSpPr>
            <p:cNvPr id="9" name="Rectangle 8">
              <a:extLst>
                <a:ext uri="{FF2B5EF4-FFF2-40B4-BE49-F238E27FC236}">
                  <a16:creationId xmlns:a16="http://schemas.microsoft.com/office/drawing/2014/main" id="{FD9B65EA-8AB6-EC47-A751-2EDD011FE199}"/>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automatically generated">
              <a:extLst>
                <a:ext uri="{FF2B5EF4-FFF2-40B4-BE49-F238E27FC236}">
                  <a16:creationId xmlns:a16="http://schemas.microsoft.com/office/drawing/2014/main" id="{06AD9AD1-3B63-2946-841D-0692182FF93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Tree>
    <p:extLst>
      <p:ext uri="{BB962C8B-B14F-4D97-AF65-F5344CB8AC3E}">
        <p14:creationId xmlns:p14="http://schemas.microsoft.com/office/powerpoint/2010/main" val="2576572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61A8ADA-0E07-4E41-821D-0A33E4B539F1}"/>
              </a:ext>
            </a:extLst>
          </p:cNvPr>
          <p:cNvGrpSpPr/>
          <p:nvPr/>
        </p:nvGrpSpPr>
        <p:grpSpPr>
          <a:xfrm>
            <a:off x="-11875" y="249383"/>
            <a:ext cx="838200" cy="546264"/>
            <a:chOff x="-11875" y="249383"/>
            <a:chExt cx="838200" cy="546264"/>
          </a:xfrm>
        </p:grpSpPr>
        <p:sp>
          <p:nvSpPr>
            <p:cNvPr id="11" name="Rectangle 10">
              <a:extLst>
                <a:ext uri="{FF2B5EF4-FFF2-40B4-BE49-F238E27FC236}">
                  <a16:creationId xmlns:a16="http://schemas.microsoft.com/office/drawing/2014/main" id="{CD291CE7-7E8B-024D-A3C4-1AECDACDDB88}"/>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A54A0FAE-529D-6F45-9FA9-8F983549DA9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
        <p:nvSpPr>
          <p:cNvPr id="5" name="Footer Placeholder 4">
            <a:extLst>
              <a:ext uri="{FF2B5EF4-FFF2-40B4-BE49-F238E27FC236}">
                <a16:creationId xmlns:a16="http://schemas.microsoft.com/office/drawing/2014/main" id="{EE93A66A-0892-374C-BA8F-E10A61BDE538}"/>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 Brandon Hall Group 2022</a:t>
            </a:r>
            <a:endParaRPr lang="en-US" dirty="0"/>
          </a:p>
        </p:txBody>
      </p:sp>
      <p:sp>
        <p:nvSpPr>
          <p:cNvPr id="2" name="Title Placeholder 1">
            <a:extLst>
              <a:ext uri="{FF2B5EF4-FFF2-40B4-BE49-F238E27FC236}">
                <a16:creationId xmlns:a16="http://schemas.microsoft.com/office/drawing/2014/main" id="{3E03701D-2EB4-EA4F-86F5-F7B206A60806}"/>
              </a:ext>
            </a:extLst>
          </p:cNvPr>
          <p:cNvSpPr>
            <a:spLocks noGrp="1"/>
          </p:cNvSpPr>
          <p:nvPr>
            <p:ph type="title"/>
          </p:nvPr>
        </p:nvSpPr>
        <p:spPr>
          <a:xfrm>
            <a:off x="838200" y="207818"/>
            <a:ext cx="10515600" cy="14413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A518A662-076D-F04D-A477-269088C17B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ED32DB0-914D-B140-909A-48FBC84903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D871C2-DD68-5F49-978E-7AAFBA8D806E}" type="slidenum">
              <a:rPr lang="en-US" smtClean="0"/>
              <a:t>‹#›</a:t>
            </a:fld>
            <a:endParaRPr lang="en-US" dirty="0"/>
          </a:p>
        </p:txBody>
      </p:sp>
    </p:spTree>
    <p:extLst>
      <p:ext uri="{BB962C8B-B14F-4D97-AF65-F5344CB8AC3E}">
        <p14:creationId xmlns:p14="http://schemas.microsoft.com/office/powerpoint/2010/main" val="1749834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7BE818-5A58-DB46-B5CC-751B3E14F5ED}"/>
              </a:ext>
            </a:extLst>
          </p:cNvPr>
          <p:cNvGrpSpPr/>
          <p:nvPr/>
        </p:nvGrpSpPr>
        <p:grpSpPr>
          <a:xfrm>
            <a:off x="-11875" y="249383"/>
            <a:ext cx="838200" cy="546264"/>
            <a:chOff x="-11875" y="249383"/>
            <a:chExt cx="838200" cy="546264"/>
          </a:xfrm>
        </p:grpSpPr>
        <p:sp>
          <p:nvSpPr>
            <p:cNvPr id="11" name="Rectangle 10">
              <a:extLst>
                <a:ext uri="{FF2B5EF4-FFF2-40B4-BE49-F238E27FC236}">
                  <a16:creationId xmlns:a16="http://schemas.microsoft.com/office/drawing/2014/main" id="{524A1634-50F3-9C4D-B2F3-F2916F230E2B}"/>
                </a:ext>
              </a:extLst>
            </p:cNvPr>
            <p:cNvSpPr/>
            <p:nvPr userDrawn="1"/>
          </p:nvSpPr>
          <p:spPr>
            <a:xfrm>
              <a:off x="-11875" y="249383"/>
              <a:ext cx="838200" cy="546264"/>
            </a:xfrm>
            <a:prstGeom prst="rect">
              <a:avLst/>
            </a:prstGeom>
            <a:solidFill>
              <a:srgbClr val="073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18C6B66F-7B86-F34A-AF44-616D20DD91A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05" y="353082"/>
              <a:ext cx="320040" cy="338865"/>
            </a:xfrm>
            <a:prstGeom prst="rect">
              <a:avLst/>
            </a:prstGeom>
          </p:spPr>
        </p:pic>
      </p:grpSp>
      <p:sp>
        <p:nvSpPr>
          <p:cNvPr id="2" name="Title Placeholder 1">
            <a:extLst>
              <a:ext uri="{FF2B5EF4-FFF2-40B4-BE49-F238E27FC236}">
                <a16:creationId xmlns:a16="http://schemas.microsoft.com/office/drawing/2014/main" id="{8B27C83E-DD2C-B945-BFAD-F57D12C1C160}"/>
              </a:ext>
            </a:extLst>
          </p:cNvPr>
          <p:cNvSpPr>
            <a:spLocks noGrp="1"/>
          </p:cNvSpPr>
          <p:nvPr>
            <p:ph type="title"/>
          </p:nvPr>
        </p:nvSpPr>
        <p:spPr>
          <a:xfrm>
            <a:off x="838200" y="207818"/>
            <a:ext cx="10515600" cy="144130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DED4D31A-C737-2C44-910F-8E68418EA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50B5B8E-F040-BD4A-AE7E-AAFFF4ADF352}"/>
              </a:ext>
            </a:extLst>
          </p:cNvPr>
          <p:cNvSpPr>
            <a:spLocks noGrp="1"/>
          </p:cNvSpPr>
          <p:nvPr>
            <p:ph type="ftr" sz="quarter" idx="3"/>
          </p:nvPr>
        </p:nvSpPr>
        <p:spPr>
          <a:xfrm>
            <a:off x="838200" y="635165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dirty="0"/>
              <a:t>© Brandon Hall Group 2022</a:t>
            </a:r>
            <a:endParaRPr lang="en-US" dirty="0"/>
          </a:p>
        </p:txBody>
      </p:sp>
      <p:sp>
        <p:nvSpPr>
          <p:cNvPr id="6" name="Slide Number Placeholder 5">
            <a:extLst>
              <a:ext uri="{FF2B5EF4-FFF2-40B4-BE49-F238E27FC236}">
                <a16:creationId xmlns:a16="http://schemas.microsoft.com/office/drawing/2014/main" id="{10E8B50A-36C0-6542-B304-69C7D9CE9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51096-E0B4-4947-A95B-CE461286D53A}" type="slidenum">
              <a:rPr lang="en-US" smtClean="0"/>
              <a:t>‹#›</a:t>
            </a:fld>
            <a:endParaRPr lang="en-US" dirty="0"/>
          </a:p>
        </p:txBody>
      </p:sp>
    </p:spTree>
    <p:extLst>
      <p:ext uri="{BB962C8B-B14F-4D97-AF65-F5344CB8AC3E}">
        <p14:creationId xmlns:p14="http://schemas.microsoft.com/office/powerpoint/2010/main" val="423370666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1" r:id="rId6"/>
    <p:sldLayoutId id="2147483730" r:id="rId7"/>
  </p:sldLayoutIdLst>
  <p:hf hdr="0" dt="0"/>
  <p:txStyles>
    <p:titleStyle>
      <a:lvl1pPr algn="l" defTabSz="914400" rtl="0" eaLnBrk="1" latinLnBrk="0" hangingPunct="1">
        <a:lnSpc>
          <a:spcPct val="90000"/>
        </a:lnSpc>
        <a:spcBef>
          <a:spcPct val="0"/>
        </a:spcBef>
        <a:buNone/>
        <a:defRPr sz="3600" kern="1200">
          <a:solidFill>
            <a:srgbClr val="07376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9" Type="http://schemas.openxmlformats.org/officeDocument/2006/relationships/chart" Target="../charts/char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999A23E-5062-894C-8FEC-C2F9B2CDB08A}"/>
              </a:ext>
            </a:extLst>
          </p:cNvPr>
          <p:cNvSpPr>
            <a:spLocks noGrp="1"/>
          </p:cNvSpPr>
          <p:nvPr>
            <p:ph type="sldNum" sz="quarter" idx="4294967295"/>
          </p:nvPr>
        </p:nvSpPr>
        <p:spPr>
          <a:xfrm>
            <a:off x="9448800" y="6356350"/>
            <a:ext cx="2743200" cy="365125"/>
          </a:xfrm>
        </p:spPr>
        <p:txBody>
          <a:bodyPr/>
          <a:lstStyle/>
          <a:p>
            <a:fld id="{EEC580BD-F276-4C5D-B77A-7631844BDE28}" type="slidenum">
              <a:rPr lang="en-US" smtClean="0"/>
              <a:pPr/>
              <a:t>1</a:t>
            </a:fld>
            <a:endParaRPr lang="en-US" dirty="0"/>
          </a:p>
        </p:txBody>
      </p:sp>
      <p:sp>
        <p:nvSpPr>
          <p:cNvPr id="9" name="Footer Placeholder 1">
            <a:extLst>
              <a:ext uri="{FF2B5EF4-FFF2-40B4-BE49-F238E27FC236}">
                <a16:creationId xmlns:a16="http://schemas.microsoft.com/office/drawing/2014/main" id="{4157DF81-5C21-41AA-9BF8-795A4461015E}"/>
              </a:ext>
            </a:extLst>
          </p:cNvPr>
          <p:cNvSpPr txBox="1">
            <a:spLocks/>
          </p:cNvSpPr>
          <p:nvPr/>
        </p:nvSpPr>
        <p:spPr>
          <a:xfrm>
            <a:off x="542925" y="6356349"/>
            <a:ext cx="4114800" cy="365125"/>
          </a:xfrm>
          <a:prstGeom prst="rect">
            <a:avLst/>
          </a:prstGeom>
        </p:spPr>
        <p:txBody>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GB" sz="1200" dirty="0">
                <a:solidFill>
                  <a:schemeClr val="bg1">
                    <a:lumMod val="50000"/>
                  </a:schemeClr>
                </a:solidFill>
              </a:rPr>
              <a:t>© Brandon Hall Group 2022. Not for distribution. </a:t>
            </a:r>
            <a:endParaRPr lang="en-US" sz="1200" dirty="0">
              <a:solidFill>
                <a:schemeClr val="bg1">
                  <a:lumMod val="50000"/>
                </a:schemeClr>
              </a:solidFill>
            </a:endParaRPr>
          </a:p>
        </p:txBody>
      </p:sp>
      <p:sp>
        <p:nvSpPr>
          <p:cNvPr id="10" name="Subtitle 4">
            <a:extLst>
              <a:ext uri="{FF2B5EF4-FFF2-40B4-BE49-F238E27FC236}">
                <a16:creationId xmlns:a16="http://schemas.microsoft.com/office/drawing/2014/main" id="{227094A9-9756-711F-0E2E-362A676B1798}"/>
              </a:ext>
            </a:extLst>
          </p:cNvPr>
          <p:cNvSpPr txBox="1">
            <a:spLocks/>
          </p:cNvSpPr>
          <p:nvPr/>
        </p:nvSpPr>
        <p:spPr>
          <a:xfrm>
            <a:off x="684757" y="4916543"/>
            <a:ext cx="6605392" cy="5202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rgbClr val="758589"/>
                </a:solidFill>
                <a:latin typeface="+mj-lt"/>
              </a:rPr>
              <a:t>2022</a:t>
            </a:r>
          </a:p>
        </p:txBody>
      </p:sp>
      <p:sp>
        <p:nvSpPr>
          <p:cNvPr id="4" name="Title 3">
            <a:extLst>
              <a:ext uri="{FF2B5EF4-FFF2-40B4-BE49-F238E27FC236}">
                <a16:creationId xmlns:a16="http://schemas.microsoft.com/office/drawing/2014/main" id="{257FA70F-E877-E2ED-BA18-397F7C7F58FB}"/>
              </a:ext>
            </a:extLst>
          </p:cNvPr>
          <p:cNvSpPr txBox="1">
            <a:spLocks/>
          </p:cNvSpPr>
          <p:nvPr/>
        </p:nvSpPr>
        <p:spPr>
          <a:xfrm>
            <a:off x="684757" y="1544714"/>
            <a:ext cx="4850412" cy="260056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600" kern="1200">
                <a:solidFill>
                  <a:srgbClr val="073763"/>
                </a:solidFill>
                <a:latin typeface="+mj-lt"/>
                <a:ea typeface="+mj-ea"/>
                <a:cs typeface="+mj-cs"/>
              </a:defRPr>
            </a:lvl1pPr>
          </a:lstStyle>
          <a:p>
            <a:pPr>
              <a:lnSpc>
                <a:spcPts val="4880"/>
              </a:lnSpc>
            </a:pPr>
            <a:r>
              <a:rPr lang="en-US" sz="4800" b="1" spc="-15" dirty="0">
                <a:solidFill>
                  <a:srgbClr val="073762"/>
                </a:solidFill>
                <a:latin typeface="Calibri Light"/>
                <a:cs typeface="Calibri Light"/>
              </a:rPr>
              <a:t>Developing </a:t>
            </a:r>
          </a:p>
          <a:p>
            <a:pPr>
              <a:lnSpc>
                <a:spcPts val="4880"/>
              </a:lnSpc>
            </a:pPr>
            <a:r>
              <a:rPr lang="en-US" sz="4800" b="1" spc="-15" dirty="0">
                <a:solidFill>
                  <a:srgbClr val="073762"/>
                </a:solidFill>
                <a:latin typeface="Calibri Light"/>
                <a:cs typeface="Calibri Light"/>
              </a:rPr>
              <a:t>Inclusive Leaders</a:t>
            </a:r>
            <a:endParaRPr lang="en-US" sz="2000" spc="-15" dirty="0">
              <a:solidFill>
                <a:schemeClr val="bg1">
                  <a:lumMod val="50000"/>
                </a:schemeClr>
              </a:solidFill>
              <a:latin typeface="Calibri Light"/>
              <a:cs typeface="Calibri Light"/>
            </a:endParaRPr>
          </a:p>
        </p:txBody>
      </p:sp>
      <p:sp>
        <p:nvSpPr>
          <p:cNvPr id="7" name="TextBox 6">
            <a:extLst>
              <a:ext uri="{FF2B5EF4-FFF2-40B4-BE49-F238E27FC236}">
                <a16:creationId xmlns:a16="http://schemas.microsoft.com/office/drawing/2014/main" id="{E183F72B-EB32-6F30-11FF-822493D8D708}"/>
              </a:ext>
            </a:extLst>
          </p:cNvPr>
          <p:cNvSpPr txBox="1"/>
          <p:nvPr/>
        </p:nvSpPr>
        <p:spPr>
          <a:xfrm>
            <a:off x="684757" y="4208483"/>
            <a:ext cx="6096000" cy="644857"/>
          </a:xfrm>
          <a:prstGeom prst="rect">
            <a:avLst/>
          </a:prstGeom>
          <a:noFill/>
        </p:spPr>
        <p:txBody>
          <a:bodyPr wrap="square">
            <a:spAutoFit/>
          </a:bodyPr>
          <a:lstStyle/>
          <a:p>
            <a:pPr>
              <a:lnSpc>
                <a:spcPts val="4880"/>
              </a:lnSpc>
            </a:pPr>
            <a:r>
              <a:rPr lang="en-US" sz="2400" spc="-15" dirty="0">
                <a:solidFill>
                  <a:srgbClr val="758589"/>
                </a:solidFill>
                <a:latin typeface="+mj-lt"/>
                <a:cs typeface="Calibri Light"/>
              </a:rPr>
              <a:t>Research Data Highlights</a:t>
            </a:r>
            <a:endParaRPr lang="en-US" sz="2000" dirty="0">
              <a:solidFill>
                <a:srgbClr val="758589"/>
              </a:solidFill>
              <a:latin typeface="+mj-lt"/>
            </a:endParaRPr>
          </a:p>
        </p:txBody>
      </p:sp>
    </p:spTree>
    <p:extLst>
      <p:ext uri="{BB962C8B-B14F-4D97-AF65-F5344CB8AC3E}">
        <p14:creationId xmlns:p14="http://schemas.microsoft.com/office/powerpoint/2010/main" val="68485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a:xfrm>
            <a:off x="838200" y="267307"/>
            <a:ext cx="10896600" cy="586133"/>
          </a:xfrm>
        </p:spPr>
        <p:txBody>
          <a:bodyPr>
            <a:normAutofit fontScale="90000"/>
          </a:bodyPr>
          <a:lstStyle/>
          <a:p>
            <a:r>
              <a:rPr lang="en-US" dirty="0"/>
              <a:t>Inclusive Leadership Behaviors Addressed in Leadership Programs</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10</a:t>
            </a:fld>
            <a:endParaRPr lang="en-US" dirty="0"/>
          </a:p>
        </p:txBody>
      </p:sp>
      <p:sp>
        <p:nvSpPr>
          <p:cNvPr id="6" name="TextBox 5">
            <a:extLst>
              <a:ext uri="{FF2B5EF4-FFF2-40B4-BE49-F238E27FC236}">
                <a16:creationId xmlns:a16="http://schemas.microsoft.com/office/drawing/2014/main" id="{35F39EE3-7293-4D93-D162-292DBA309F29}"/>
              </a:ext>
            </a:extLst>
          </p:cNvPr>
          <p:cNvSpPr txBox="1"/>
          <p:nvPr/>
        </p:nvSpPr>
        <p:spPr>
          <a:xfrm>
            <a:off x="1859280" y="1373108"/>
            <a:ext cx="3611880" cy="4401205"/>
          </a:xfrm>
          <a:prstGeom prst="rect">
            <a:avLst/>
          </a:prstGeom>
          <a:noFill/>
        </p:spPr>
        <p:txBody>
          <a:bodyPr wrap="square" rtlCol="0">
            <a:spAutoFit/>
          </a:bodyPr>
          <a:lstStyle/>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Coaching</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Change management</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Leading remote and hybrid workers</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Providing constructive feedback</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Building interpersonal trust</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22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Building an environment of psychological safety</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1200" i="0" u="none" strike="noStrike" kern="1200" dirty="0">
              <a:solidFill>
                <a:schemeClr val="tx1">
                  <a:lumMod val="75000"/>
                  <a:lumOff val="25000"/>
                </a:schemeClr>
              </a:solidFill>
              <a:effectLst/>
              <a:latin typeface="+mj-lt"/>
            </a:endParaRPr>
          </a:p>
          <a:p>
            <a:r>
              <a:rPr lang="en-US" sz="1600" dirty="0">
                <a:solidFill>
                  <a:schemeClr val="tx1">
                    <a:lumMod val="75000"/>
                    <a:lumOff val="25000"/>
                  </a:schemeClr>
                </a:solidFill>
                <a:latin typeface="+mj-lt"/>
              </a:rPr>
              <a:t>Recruiting, interviewing and hiring diverse candidates</a:t>
            </a:r>
          </a:p>
        </p:txBody>
      </p:sp>
      <p:sp>
        <p:nvSpPr>
          <p:cNvPr id="7" name="TextBox 6">
            <a:extLst>
              <a:ext uri="{FF2B5EF4-FFF2-40B4-BE49-F238E27FC236}">
                <a16:creationId xmlns:a16="http://schemas.microsoft.com/office/drawing/2014/main" id="{3ED3C914-0DB8-8E97-1934-123494AB2749}"/>
              </a:ext>
            </a:extLst>
          </p:cNvPr>
          <p:cNvSpPr txBox="1"/>
          <p:nvPr/>
        </p:nvSpPr>
        <p:spPr>
          <a:xfrm>
            <a:off x="7528560" y="1373108"/>
            <a:ext cx="3825240" cy="4154984"/>
          </a:xfrm>
          <a:prstGeom prst="rect">
            <a:avLst/>
          </a:prstGeom>
          <a:noFill/>
        </p:spPr>
        <p:txBody>
          <a:bodyPr wrap="square" rtlCol="0">
            <a:spAutoFit/>
          </a:bodyPr>
          <a:lstStyle/>
          <a:p>
            <a:r>
              <a:rPr lang="en-US" sz="1600" dirty="0">
                <a:solidFill>
                  <a:schemeClr val="tx1">
                    <a:lumMod val="75000"/>
                    <a:lumOff val="25000"/>
                  </a:schemeClr>
                </a:solidFill>
                <a:latin typeface="+mj-lt"/>
              </a:rPr>
              <a:t>Managing conflict and difficult conversations</a:t>
            </a:r>
          </a:p>
          <a:p>
            <a:endParaRPr lang="en-US" dirty="0">
              <a:solidFill>
                <a:schemeClr val="tx1">
                  <a:lumMod val="75000"/>
                  <a:lumOff val="25000"/>
                </a:schemeClr>
              </a:solidFill>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Recognizing the contributions of everyone</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16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Allyship (intentional, positive conscious efforts to advance the culture of inclusion)</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20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Mentoring</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Facilitating inclusive decision-making</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28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Leading during disruption</a:t>
            </a:r>
            <a:endParaRPr lang="en-US" sz="16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1600" i="0" u="none" strike="noStrike" kern="1200" dirty="0">
                <a:solidFill>
                  <a:schemeClr val="tx1">
                    <a:lumMod val="75000"/>
                    <a:lumOff val="25000"/>
                  </a:schemeClr>
                </a:solidFill>
                <a:effectLst/>
                <a:latin typeface="+mj-lt"/>
              </a:rPr>
              <a:t>Reverse mentoring</a:t>
            </a:r>
            <a:endParaRPr lang="en-US" sz="1600" i="0" u="none" strike="noStrike" dirty="0">
              <a:solidFill>
                <a:schemeClr val="tx1">
                  <a:lumMod val="75000"/>
                  <a:lumOff val="25000"/>
                </a:schemeClr>
              </a:solidFill>
              <a:effectLst/>
              <a:latin typeface="+mj-lt"/>
            </a:endParaRPr>
          </a:p>
        </p:txBody>
      </p:sp>
      <p:sp>
        <p:nvSpPr>
          <p:cNvPr id="8" name="TextBox 7">
            <a:extLst>
              <a:ext uri="{FF2B5EF4-FFF2-40B4-BE49-F238E27FC236}">
                <a16:creationId xmlns:a16="http://schemas.microsoft.com/office/drawing/2014/main" id="{403610BB-E49A-878A-9F20-2D159E63950F}"/>
              </a:ext>
            </a:extLst>
          </p:cNvPr>
          <p:cNvSpPr txBox="1"/>
          <p:nvPr/>
        </p:nvSpPr>
        <p:spPr>
          <a:xfrm>
            <a:off x="838200" y="1243340"/>
            <a:ext cx="1036320" cy="4462760"/>
          </a:xfrm>
          <a:prstGeom prst="rect">
            <a:avLst/>
          </a:prstGeom>
          <a:noFill/>
        </p:spPr>
        <p:txBody>
          <a:bodyPr wrap="square" rtlCol="0">
            <a:spAutoFit/>
          </a:bodyPr>
          <a:lstStyle/>
          <a:p>
            <a:pPr marL="0" algn="l" rtl="0" eaLnBrk="1" fontAlgn="t" latinLnBrk="0" hangingPunct="1">
              <a:spcBef>
                <a:spcPts val="0"/>
              </a:spcBef>
              <a:spcAft>
                <a:spcPts val="0"/>
              </a:spcAft>
            </a:pPr>
            <a:r>
              <a:rPr lang="en-US" sz="3200" b="1" i="0" u="none" strike="noStrike" kern="1200" dirty="0">
                <a:solidFill>
                  <a:srgbClr val="D57349"/>
                </a:solidFill>
                <a:effectLst/>
              </a:rPr>
              <a:t>71%</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65%</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65%</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65%</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62%</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59%</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5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59%</a:t>
            </a:r>
            <a:endParaRPr lang="en-US" sz="3200" b="1" i="0" u="none" strike="noStrike" dirty="0">
              <a:solidFill>
                <a:srgbClr val="D57349"/>
              </a:solidFill>
              <a:effectLst/>
            </a:endParaRPr>
          </a:p>
        </p:txBody>
      </p:sp>
      <p:sp>
        <p:nvSpPr>
          <p:cNvPr id="9" name="TextBox 8">
            <a:extLst>
              <a:ext uri="{FF2B5EF4-FFF2-40B4-BE49-F238E27FC236}">
                <a16:creationId xmlns:a16="http://schemas.microsoft.com/office/drawing/2014/main" id="{EEDC5D7C-D7A3-9B95-A660-E1E9CCE82B37}"/>
              </a:ext>
            </a:extLst>
          </p:cNvPr>
          <p:cNvSpPr txBox="1"/>
          <p:nvPr/>
        </p:nvSpPr>
        <p:spPr>
          <a:xfrm>
            <a:off x="6492240" y="1243340"/>
            <a:ext cx="1036320" cy="4462760"/>
          </a:xfrm>
          <a:prstGeom prst="rect">
            <a:avLst/>
          </a:prstGeom>
          <a:noFill/>
        </p:spPr>
        <p:txBody>
          <a:bodyPr wrap="square" rtlCol="0">
            <a:spAutoFit/>
          </a:bodyPr>
          <a:lstStyle/>
          <a:p>
            <a:pPr marL="0" algn="l" rtl="0" eaLnBrk="1" fontAlgn="t" latinLnBrk="0" hangingPunct="1">
              <a:spcBef>
                <a:spcPts val="0"/>
              </a:spcBef>
              <a:spcAft>
                <a:spcPts val="0"/>
              </a:spcAft>
            </a:pPr>
            <a:r>
              <a:rPr lang="en-US" sz="3200" b="1" dirty="0">
                <a:solidFill>
                  <a:srgbClr val="D57349"/>
                </a:solidFill>
              </a:rPr>
              <a:t>57</a:t>
            </a:r>
            <a:r>
              <a:rPr lang="en-US" sz="3200" b="1" i="0" u="none" strike="noStrike" kern="1200" dirty="0">
                <a:solidFill>
                  <a:srgbClr val="D57349"/>
                </a:solidFill>
                <a:effectLst/>
              </a:rPr>
              <a:t>%</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dirty="0">
                <a:solidFill>
                  <a:srgbClr val="D57349"/>
                </a:solidFill>
              </a:rPr>
              <a:t>56</a:t>
            </a:r>
            <a:r>
              <a:rPr lang="en-US" sz="3200" b="1" i="0" u="none" strike="noStrike" kern="1200" dirty="0">
                <a:solidFill>
                  <a:srgbClr val="D57349"/>
                </a:solidFill>
                <a:effectLst/>
              </a:rPr>
              <a:t>%</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5</a:t>
            </a:r>
            <a:r>
              <a:rPr lang="en-US" sz="3200" b="1" dirty="0">
                <a:solidFill>
                  <a:srgbClr val="D57349"/>
                </a:solidFill>
              </a:rPr>
              <a:t>0</a:t>
            </a:r>
            <a:r>
              <a:rPr lang="en-US" sz="3200" b="1" i="0" u="none" strike="noStrike" kern="1200" dirty="0">
                <a:solidFill>
                  <a:srgbClr val="D57349"/>
                </a:solidFill>
                <a:effectLst/>
              </a:rPr>
              <a:t>%</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41%</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i="0" u="none" strike="noStrike" kern="1200" dirty="0">
                <a:solidFill>
                  <a:srgbClr val="D57349"/>
                </a:solidFill>
                <a:effectLst/>
              </a:rPr>
              <a:t>34%</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00" b="1" i="0" u="none" strike="noStrike" kern="1200" dirty="0">
              <a:solidFill>
                <a:srgbClr val="D57349"/>
              </a:solidFill>
              <a:effectLst/>
            </a:endParaRPr>
          </a:p>
          <a:p>
            <a:pPr marL="0" algn="l" rtl="0" eaLnBrk="1" fontAlgn="t" latinLnBrk="0" hangingPunct="1">
              <a:spcBef>
                <a:spcPts val="0"/>
              </a:spcBef>
              <a:spcAft>
                <a:spcPts val="0"/>
              </a:spcAft>
            </a:pPr>
            <a:r>
              <a:rPr lang="en-US" sz="3200" b="1" dirty="0">
                <a:solidFill>
                  <a:srgbClr val="D57349"/>
                </a:solidFill>
              </a:rPr>
              <a:t>2</a:t>
            </a:r>
            <a:r>
              <a:rPr lang="en-US" sz="3200" b="1" i="0" u="none" strike="noStrike" kern="1200" dirty="0">
                <a:solidFill>
                  <a:srgbClr val="D57349"/>
                </a:solidFill>
                <a:effectLst/>
              </a:rPr>
              <a:t>9%</a:t>
            </a:r>
            <a:endParaRPr lang="en-US" sz="3200" b="1" i="0" u="none" strike="noStrike" dirty="0">
              <a:solidFill>
                <a:srgbClr val="D57349"/>
              </a:solidFill>
              <a:effectLst/>
            </a:endParaRPr>
          </a:p>
          <a:p>
            <a:pPr marL="0" algn="l" rtl="0" eaLnBrk="1" fontAlgn="t" latinLnBrk="0" hangingPunct="1">
              <a:spcBef>
                <a:spcPts val="0"/>
              </a:spcBef>
              <a:spcAft>
                <a:spcPts val="0"/>
              </a:spcAft>
            </a:pPr>
            <a:endParaRPr lang="en-US" sz="1050" b="1" i="0" u="none" strike="noStrike" kern="1200" dirty="0">
              <a:solidFill>
                <a:srgbClr val="D57349"/>
              </a:solidFill>
              <a:effectLst/>
            </a:endParaRPr>
          </a:p>
          <a:p>
            <a:pPr marL="0" algn="l" rtl="0" eaLnBrk="1" fontAlgn="t" latinLnBrk="0" hangingPunct="1">
              <a:spcBef>
                <a:spcPts val="0"/>
              </a:spcBef>
              <a:spcAft>
                <a:spcPts val="0"/>
              </a:spcAft>
            </a:pPr>
            <a:r>
              <a:rPr lang="en-US" sz="3200" b="1" dirty="0">
                <a:solidFill>
                  <a:srgbClr val="D57349"/>
                </a:solidFill>
              </a:rPr>
              <a:t>18</a:t>
            </a:r>
            <a:r>
              <a:rPr lang="en-US" sz="3200" b="1" i="0" u="none" strike="noStrike" kern="1200" dirty="0">
                <a:solidFill>
                  <a:srgbClr val="D57349"/>
                </a:solidFill>
                <a:effectLst/>
              </a:rPr>
              <a:t>%</a:t>
            </a:r>
            <a:endParaRPr lang="en-US" sz="3200" b="1" i="0" u="none" strike="noStrike" dirty="0">
              <a:solidFill>
                <a:srgbClr val="D57349"/>
              </a:solidFill>
              <a:effectLst/>
            </a:endParaRPr>
          </a:p>
        </p:txBody>
      </p:sp>
    </p:spTree>
    <p:extLst>
      <p:ext uri="{BB962C8B-B14F-4D97-AF65-F5344CB8AC3E}">
        <p14:creationId xmlns:p14="http://schemas.microsoft.com/office/powerpoint/2010/main" val="63000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p:txBody>
          <a:bodyPr>
            <a:normAutofit/>
          </a:bodyPr>
          <a:lstStyle/>
          <a:p>
            <a:r>
              <a:rPr lang="en-US" sz="2800" dirty="0"/>
              <a:t>Organizations That Educate Leaders on Issues Impacting Traditionally Under-Represented and Excluded Groups</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11</a:t>
            </a:fld>
            <a:endParaRPr lang="en-US" dirty="0"/>
          </a:p>
        </p:txBody>
      </p:sp>
      <p:sp>
        <p:nvSpPr>
          <p:cNvPr id="8" name="TextBox 7">
            <a:extLst>
              <a:ext uri="{FF2B5EF4-FFF2-40B4-BE49-F238E27FC236}">
                <a16:creationId xmlns:a16="http://schemas.microsoft.com/office/drawing/2014/main" id="{61C7E6A9-FBB5-F4D6-839C-BA3ED7F2652E}"/>
              </a:ext>
            </a:extLst>
          </p:cNvPr>
          <p:cNvSpPr txBox="1"/>
          <p:nvPr/>
        </p:nvSpPr>
        <p:spPr>
          <a:xfrm>
            <a:off x="702366" y="3143824"/>
            <a:ext cx="2582438"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People with disabilities</a:t>
            </a:r>
          </a:p>
        </p:txBody>
      </p:sp>
      <p:sp>
        <p:nvSpPr>
          <p:cNvPr id="9" name="TextBox 8">
            <a:extLst>
              <a:ext uri="{FF2B5EF4-FFF2-40B4-BE49-F238E27FC236}">
                <a16:creationId xmlns:a16="http://schemas.microsoft.com/office/drawing/2014/main" id="{14A8AF08-76F2-C24A-0BFB-CD9DCE7087A3}"/>
              </a:ext>
            </a:extLst>
          </p:cNvPr>
          <p:cNvSpPr txBox="1"/>
          <p:nvPr/>
        </p:nvSpPr>
        <p:spPr>
          <a:xfrm>
            <a:off x="3815268" y="3143824"/>
            <a:ext cx="2001638"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People with color</a:t>
            </a:r>
          </a:p>
        </p:txBody>
      </p:sp>
      <p:sp>
        <p:nvSpPr>
          <p:cNvPr id="10" name="TextBox 9">
            <a:extLst>
              <a:ext uri="{FF2B5EF4-FFF2-40B4-BE49-F238E27FC236}">
                <a16:creationId xmlns:a16="http://schemas.microsoft.com/office/drawing/2014/main" id="{0743981F-0379-0652-99F7-843A9E44B223}"/>
              </a:ext>
            </a:extLst>
          </p:cNvPr>
          <p:cNvSpPr txBox="1"/>
          <p:nvPr/>
        </p:nvSpPr>
        <p:spPr>
          <a:xfrm>
            <a:off x="7145110" y="3143824"/>
            <a:ext cx="1004250"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Women</a:t>
            </a:r>
          </a:p>
        </p:txBody>
      </p:sp>
      <p:sp>
        <p:nvSpPr>
          <p:cNvPr id="11" name="TextBox 10">
            <a:extLst>
              <a:ext uri="{FF2B5EF4-FFF2-40B4-BE49-F238E27FC236}">
                <a16:creationId xmlns:a16="http://schemas.microsoft.com/office/drawing/2014/main" id="{DBB39D8B-3574-3BED-FF1A-CCC05FD1F30F}"/>
              </a:ext>
            </a:extLst>
          </p:cNvPr>
          <p:cNvSpPr txBox="1"/>
          <p:nvPr/>
        </p:nvSpPr>
        <p:spPr>
          <a:xfrm>
            <a:off x="10062587" y="3143824"/>
            <a:ext cx="580095"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Age</a:t>
            </a:r>
          </a:p>
        </p:txBody>
      </p:sp>
      <p:sp>
        <p:nvSpPr>
          <p:cNvPr id="12" name="TextBox 11">
            <a:extLst>
              <a:ext uri="{FF2B5EF4-FFF2-40B4-BE49-F238E27FC236}">
                <a16:creationId xmlns:a16="http://schemas.microsoft.com/office/drawing/2014/main" id="{67A6D8F5-605A-56EF-A852-2EC6F1F94DB9}"/>
              </a:ext>
            </a:extLst>
          </p:cNvPr>
          <p:cNvSpPr txBox="1"/>
          <p:nvPr/>
        </p:nvSpPr>
        <p:spPr>
          <a:xfrm>
            <a:off x="1413395" y="5562246"/>
            <a:ext cx="1200137"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LGBTQIA+</a:t>
            </a:r>
          </a:p>
        </p:txBody>
      </p:sp>
      <p:sp>
        <p:nvSpPr>
          <p:cNvPr id="13" name="TextBox 12">
            <a:extLst>
              <a:ext uri="{FF2B5EF4-FFF2-40B4-BE49-F238E27FC236}">
                <a16:creationId xmlns:a16="http://schemas.microsoft.com/office/drawing/2014/main" id="{090F1DCD-BB60-9459-2DAB-AF3F0497CD62}"/>
              </a:ext>
            </a:extLst>
          </p:cNvPr>
          <p:cNvSpPr txBox="1"/>
          <p:nvPr/>
        </p:nvSpPr>
        <p:spPr>
          <a:xfrm>
            <a:off x="4244849" y="5562246"/>
            <a:ext cx="1085105"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Veterans</a:t>
            </a:r>
          </a:p>
        </p:txBody>
      </p:sp>
      <p:sp>
        <p:nvSpPr>
          <p:cNvPr id="14" name="TextBox 13">
            <a:extLst>
              <a:ext uri="{FF2B5EF4-FFF2-40B4-BE49-F238E27FC236}">
                <a16:creationId xmlns:a16="http://schemas.microsoft.com/office/drawing/2014/main" id="{A15B45CF-8B3B-56BA-FB49-1DF04BD4EFCA}"/>
              </a:ext>
            </a:extLst>
          </p:cNvPr>
          <p:cNvSpPr txBox="1"/>
          <p:nvPr/>
        </p:nvSpPr>
        <p:spPr>
          <a:xfrm>
            <a:off x="6127925" y="5562246"/>
            <a:ext cx="3062185"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Economically disadvantaged</a:t>
            </a:r>
          </a:p>
        </p:txBody>
      </p:sp>
      <p:sp>
        <p:nvSpPr>
          <p:cNvPr id="15" name="TextBox 14">
            <a:extLst>
              <a:ext uri="{FF2B5EF4-FFF2-40B4-BE49-F238E27FC236}">
                <a16:creationId xmlns:a16="http://schemas.microsoft.com/office/drawing/2014/main" id="{BE4DA03C-629E-E44E-BD9C-2C474E95B4D0}"/>
              </a:ext>
            </a:extLst>
          </p:cNvPr>
          <p:cNvSpPr txBox="1"/>
          <p:nvPr/>
        </p:nvSpPr>
        <p:spPr>
          <a:xfrm>
            <a:off x="9574728" y="5562246"/>
            <a:ext cx="1555812" cy="400110"/>
          </a:xfrm>
          <a:prstGeom prst="rect">
            <a:avLst/>
          </a:prstGeom>
          <a:noFill/>
        </p:spPr>
        <p:txBody>
          <a:bodyPr wrap="none" rtlCol="0">
            <a:spAutoFit/>
          </a:bodyPr>
          <a:lstStyle/>
          <a:p>
            <a:pPr algn="ctr"/>
            <a:r>
              <a:rPr lang="en-US" sz="2000" dirty="0">
                <a:solidFill>
                  <a:schemeClr val="tx1">
                    <a:lumMod val="75000"/>
                    <a:lumOff val="25000"/>
                  </a:schemeClr>
                </a:solidFill>
                <a:latin typeface="+mj-lt"/>
              </a:rPr>
              <a:t>Religion/faith</a:t>
            </a:r>
          </a:p>
        </p:txBody>
      </p:sp>
      <p:graphicFrame>
        <p:nvGraphicFramePr>
          <p:cNvPr id="21" name="Chart 20">
            <a:extLst>
              <a:ext uri="{FF2B5EF4-FFF2-40B4-BE49-F238E27FC236}">
                <a16:creationId xmlns:a16="http://schemas.microsoft.com/office/drawing/2014/main" id="{B4A12430-97A5-F952-37BB-F80B2D5F23EF}"/>
              </a:ext>
            </a:extLst>
          </p:cNvPr>
          <p:cNvGraphicFramePr/>
          <p:nvPr>
            <p:extLst>
              <p:ext uri="{D42A27DB-BD31-4B8C-83A1-F6EECF244321}">
                <p14:modId xmlns:p14="http://schemas.microsoft.com/office/powerpoint/2010/main" val="628696606"/>
              </p:ext>
            </p:extLst>
          </p:nvPr>
        </p:nvGraphicFramePr>
        <p:xfrm>
          <a:off x="1131543" y="1317209"/>
          <a:ext cx="1724084" cy="1980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a:extLst>
              <a:ext uri="{FF2B5EF4-FFF2-40B4-BE49-F238E27FC236}">
                <a16:creationId xmlns:a16="http://schemas.microsoft.com/office/drawing/2014/main" id="{87ADF213-C146-C932-2E0F-4E0832E2505A}"/>
              </a:ext>
            </a:extLst>
          </p:cNvPr>
          <p:cNvGraphicFramePr/>
          <p:nvPr>
            <p:extLst>
              <p:ext uri="{D42A27DB-BD31-4B8C-83A1-F6EECF244321}">
                <p14:modId xmlns:p14="http://schemas.microsoft.com/office/powerpoint/2010/main" val="2729216957"/>
              </p:ext>
            </p:extLst>
          </p:nvPr>
        </p:nvGraphicFramePr>
        <p:xfrm>
          <a:off x="3954045" y="1317209"/>
          <a:ext cx="1724084" cy="1980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D7F4A088-6DA3-23D1-96D3-076A0D4E5640}"/>
              </a:ext>
            </a:extLst>
          </p:cNvPr>
          <p:cNvGraphicFramePr/>
          <p:nvPr>
            <p:extLst>
              <p:ext uri="{D42A27DB-BD31-4B8C-83A1-F6EECF244321}">
                <p14:modId xmlns:p14="http://schemas.microsoft.com/office/powerpoint/2010/main" val="2025240626"/>
              </p:ext>
            </p:extLst>
          </p:nvPr>
        </p:nvGraphicFramePr>
        <p:xfrm>
          <a:off x="6785193" y="1317209"/>
          <a:ext cx="1724084" cy="19804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F377C882-9097-8F14-FF98-9D9E579540C2}"/>
              </a:ext>
            </a:extLst>
          </p:cNvPr>
          <p:cNvGraphicFramePr/>
          <p:nvPr>
            <p:extLst>
              <p:ext uri="{D42A27DB-BD31-4B8C-83A1-F6EECF244321}">
                <p14:modId xmlns:p14="http://schemas.microsoft.com/office/powerpoint/2010/main" val="2383452362"/>
              </p:ext>
            </p:extLst>
          </p:nvPr>
        </p:nvGraphicFramePr>
        <p:xfrm>
          <a:off x="9490593" y="1317209"/>
          <a:ext cx="1724084" cy="19804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4CFA0A95-0380-58B2-DE5B-36D0E01B53B5}"/>
              </a:ext>
            </a:extLst>
          </p:cNvPr>
          <p:cNvGraphicFramePr/>
          <p:nvPr>
            <p:extLst>
              <p:ext uri="{D42A27DB-BD31-4B8C-83A1-F6EECF244321}">
                <p14:modId xmlns:p14="http://schemas.microsoft.com/office/powerpoint/2010/main" val="2521091092"/>
              </p:ext>
            </p:extLst>
          </p:nvPr>
        </p:nvGraphicFramePr>
        <p:xfrm>
          <a:off x="1131543" y="3742357"/>
          <a:ext cx="1724084" cy="19804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 25">
            <a:extLst>
              <a:ext uri="{FF2B5EF4-FFF2-40B4-BE49-F238E27FC236}">
                <a16:creationId xmlns:a16="http://schemas.microsoft.com/office/drawing/2014/main" id="{234F7B63-DCA3-5B9F-AD1D-A2B77F32DC6B}"/>
              </a:ext>
            </a:extLst>
          </p:cNvPr>
          <p:cNvGraphicFramePr/>
          <p:nvPr>
            <p:extLst>
              <p:ext uri="{D42A27DB-BD31-4B8C-83A1-F6EECF244321}">
                <p14:modId xmlns:p14="http://schemas.microsoft.com/office/powerpoint/2010/main" val="3812909060"/>
              </p:ext>
            </p:extLst>
          </p:nvPr>
        </p:nvGraphicFramePr>
        <p:xfrm>
          <a:off x="3954045" y="3742357"/>
          <a:ext cx="1724084" cy="19804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Chart 26">
            <a:extLst>
              <a:ext uri="{FF2B5EF4-FFF2-40B4-BE49-F238E27FC236}">
                <a16:creationId xmlns:a16="http://schemas.microsoft.com/office/drawing/2014/main" id="{0B4AEAAC-4F7D-CE33-C900-0A4A451399B6}"/>
              </a:ext>
            </a:extLst>
          </p:cNvPr>
          <p:cNvGraphicFramePr/>
          <p:nvPr>
            <p:extLst>
              <p:ext uri="{D42A27DB-BD31-4B8C-83A1-F6EECF244321}">
                <p14:modId xmlns:p14="http://schemas.microsoft.com/office/powerpoint/2010/main" val="3261203983"/>
              </p:ext>
            </p:extLst>
          </p:nvPr>
        </p:nvGraphicFramePr>
        <p:xfrm>
          <a:off x="6785193" y="3742357"/>
          <a:ext cx="1724084" cy="198049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27">
            <a:extLst>
              <a:ext uri="{FF2B5EF4-FFF2-40B4-BE49-F238E27FC236}">
                <a16:creationId xmlns:a16="http://schemas.microsoft.com/office/drawing/2014/main" id="{C81C2473-4B51-65DE-B2A3-74E058477E19}"/>
              </a:ext>
            </a:extLst>
          </p:cNvPr>
          <p:cNvGraphicFramePr/>
          <p:nvPr>
            <p:extLst>
              <p:ext uri="{D42A27DB-BD31-4B8C-83A1-F6EECF244321}">
                <p14:modId xmlns:p14="http://schemas.microsoft.com/office/powerpoint/2010/main" val="1890842370"/>
              </p:ext>
            </p:extLst>
          </p:nvPr>
        </p:nvGraphicFramePr>
        <p:xfrm>
          <a:off x="9490593" y="3742357"/>
          <a:ext cx="1724084" cy="198049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100994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BBF4-D86E-44D6-A0A9-1332590C7669}"/>
              </a:ext>
            </a:extLst>
          </p:cNvPr>
          <p:cNvSpPr>
            <a:spLocks noGrp="1"/>
          </p:cNvSpPr>
          <p:nvPr>
            <p:ph type="title"/>
          </p:nvPr>
        </p:nvSpPr>
        <p:spPr/>
        <p:txBody>
          <a:bodyPr/>
          <a:lstStyle/>
          <a:p>
            <a:r>
              <a:rPr lang="en-US" dirty="0"/>
              <a:t>Consequences</a:t>
            </a:r>
          </a:p>
        </p:txBody>
      </p:sp>
      <p:sp>
        <p:nvSpPr>
          <p:cNvPr id="6" name="Footer Placeholder 5">
            <a:extLst>
              <a:ext uri="{FF2B5EF4-FFF2-40B4-BE49-F238E27FC236}">
                <a16:creationId xmlns:a16="http://schemas.microsoft.com/office/drawing/2014/main" id="{9BB6A21C-DD23-2D48-AD01-C61335F65464}"/>
              </a:ext>
            </a:extLst>
          </p:cNvPr>
          <p:cNvSpPr>
            <a:spLocks noGrp="1"/>
          </p:cNvSpPr>
          <p:nvPr>
            <p:ph type="ftr" sz="quarter" idx="11"/>
          </p:nvPr>
        </p:nvSpPr>
        <p:spPr/>
        <p:txBody>
          <a:bodyPr/>
          <a:lstStyle/>
          <a:p>
            <a:pPr algn="l"/>
            <a:r>
              <a:rPr lang="en-US" dirty="0"/>
              <a:t>© Brandon Hall Group 2022</a:t>
            </a:r>
          </a:p>
        </p:txBody>
      </p:sp>
      <p:sp>
        <p:nvSpPr>
          <p:cNvPr id="5" name="Slide Number Placeholder 4">
            <a:extLst>
              <a:ext uri="{FF2B5EF4-FFF2-40B4-BE49-F238E27FC236}">
                <a16:creationId xmlns:a16="http://schemas.microsoft.com/office/drawing/2014/main" id="{E03703A7-D10C-4F10-9A93-F70293F5978D}"/>
              </a:ext>
            </a:extLst>
          </p:cNvPr>
          <p:cNvSpPr>
            <a:spLocks noGrp="1"/>
          </p:cNvSpPr>
          <p:nvPr>
            <p:ph type="sldNum" sz="quarter" idx="12"/>
          </p:nvPr>
        </p:nvSpPr>
        <p:spPr/>
        <p:txBody>
          <a:bodyPr/>
          <a:lstStyle/>
          <a:p>
            <a:fld id="{27AAD8D9-46E4-EB4E-865F-E5AC3B85113C}" type="slidenum">
              <a:rPr lang="en-US" smtClean="0"/>
              <a:t>12</a:t>
            </a:fld>
            <a:endParaRPr lang="en-US" dirty="0"/>
          </a:p>
        </p:txBody>
      </p:sp>
      <p:sp>
        <p:nvSpPr>
          <p:cNvPr id="3" name="Content Placeholder 2">
            <a:extLst>
              <a:ext uri="{FF2B5EF4-FFF2-40B4-BE49-F238E27FC236}">
                <a16:creationId xmlns:a16="http://schemas.microsoft.com/office/drawing/2014/main" id="{71778241-FEFB-43DD-B305-20885CD29E2F}"/>
              </a:ext>
            </a:extLst>
          </p:cNvPr>
          <p:cNvSpPr>
            <a:spLocks noGrp="1"/>
          </p:cNvSpPr>
          <p:nvPr>
            <p:ph idx="4294967295"/>
          </p:nvPr>
        </p:nvSpPr>
        <p:spPr>
          <a:xfrm>
            <a:off x="5216273" y="1232452"/>
            <a:ext cx="6402913" cy="4386053"/>
          </a:xfrm>
        </p:spPr>
        <p:txBody>
          <a:bodyPr wrap="square" numCol="2" spcCol="822960">
            <a:noAutofit/>
          </a:bodyPr>
          <a:lstStyle/>
          <a:p>
            <a:pPr marL="0" lvl="1" indent="0">
              <a:lnSpc>
                <a:spcPct val="100000"/>
              </a:lnSpc>
              <a:spcBef>
                <a:spcPts val="0"/>
              </a:spcBef>
              <a:spcAft>
                <a:spcPts val="1600"/>
              </a:spcAft>
              <a:buNone/>
            </a:pPr>
            <a:r>
              <a:rPr lang="en-US" sz="1600" dirty="0"/>
              <a:t>In addition, when measuring the inclusion of under-represented groups, most organizations focus on measuring demographic diversity rather equity in engagement scores performance ratings, recognition, participation in cross-functional team projects, or participation in various forms of training. </a:t>
            </a:r>
          </a:p>
          <a:p>
            <a:pPr marL="0" lvl="1" indent="0">
              <a:lnSpc>
                <a:spcPct val="100000"/>
              </a:lnSpc>
              <a:spcBef>
                <a:spcPts val="0"/>
              </a:spcBef>
              <a:spcAft>
                <a:spcPts val="1600"/>
              </a:spcAft>
              <a:buNone/>
            </a:pPr>
            <a:r>
              <a:rPr lang="en-US" sz="1600" dirty="0"/>
              <a:t>The success of inclusive leadership depends on expanding inclusion across the enterprise. While that may be happening in some organizations, it is important to measure specific outcomes of inclusion to see where you are and where progress is still needed.</a:t>
            </a:r>
          </a:p>
          <a:p>
            <a:pPr marL="0" lvl="1" indent="0">
              <a:lnSpc>
                <a:spcPct val="100000"/>
              </a:lnSpc>
              <a:spcBef>
                <a:spcPts val="0"/>
              </a:spcBef>
              <a:spcAft>
                <a:spcPts val="1600"/>
              </a:spcAft>
              <a:buNone/>
            </a:pPr>
            <a:r>
              <a:rPr lang="en-US" sz="1600" dirty="0"/>
              <a:t>Real inclusion also is not possible without fully embedding the principles of inclusion across the enterprise in many ways. </a:t>
            </a:r>
          </a:p>
          <a:p>
            <a:pPr marL="0" lvl="1" indent="0">
              <a:lnSpc>
                <a:spcPct val="100000"/>
              </a:lnSpc>
              <a:spcBef>
                <a:spcPts val="0"/>
              </a:spcBef>
              <a:spcAft>
                <a:spcPts val="1600"/>
              </a:spcAft>
              <a:buNone/>
            </a:pPr>
            <a:r>
              <a:rPr lang="en-US" sz="1600" dirty="0"/>
              <a:t>Two-thirds of organizations embed the principles of inclusion into their vision and mission statements, which is good, but less than half do so with their career development and succession policies and only 30% do so with compensation policies.</a:t>
            </a:r>
          </a:p>
        </p:txBody>
      </p:sp>
      <p:sp>
        <p:nvSpPr>
          <p:cNvPr id="8" name="TextBox 7">
            <a:extLst>
              <a:ext uri="{FF2B5EF4-FFF2-40B4-BE49-F238E27FC236}">
                <a16:creationId xmlns:a16="http://schemas.microsoft.com/office/drawing/2014/main" id="{4094C9E4-1BF7-E17F-1215-BD9346172132}"/>
              </a:ext>
            </a:extLst>
          </p:cNvPr>
          <p:cNvSpPr txBox="1"/>
          <p:nvPr/>
        </p:nvSpPr>
        <p:spPr>
          <a:xfrm>
            <a:off x="838199" y="1232452"/>
            <a:ext cx="3323897" cy="2246769"/>
          </a:xfrm>
          <a:prstGeom prst="rect">
            <a:avLst/>
          </a:prstGeom>
          <a:noFill/>
        </p:spPr>
        <p:txBody>
          <a:bodyPr wrap="square">
            <a:spAutoFit/>
          </a:bodyPr>
          <a:lstStyle/>
          <a:p>
            <a:pPr marL="0" lvl="1" indent="0">
              <a:lnSpc>
                <a:spcPct val="100000"/>
              </a:lnSpc>
              <a:buNone/>
            </a:pPr>
            <a:r>
              <a:rPr lang="en-US" sz="2000" dirty="0">
                <a:latin typeface="+mj-lt"/>
              </a:rPr>
              <a:t>It is difficult to get too excited about the rise of inclusive leadership when, in </a:t>
            </a:r>
            <a:r>
              <a:rPr lang="en-US" sz="2000" dirty="0">
                <a:solidFill>
                  <a:srgbClr val="D57349"/>
                </a:solidFill>
                <a:latin typeface="+mj-lt"/>
              </a:rPr>
              <a:t>57% of organizations</a:t>
            </a:r>
            <a:r>
              <a:rPr lang="en-US" sz="2000" dirty="0">
                <a:latin typeface="+mj-lt"/>
              </a:rPr>
              <a:t>, less than one-fifth of high-level leaders are from diverse and traditionally under-represented groups.</a:t>
            </a:r>
          </a:p>
        </p:txBody>
      </p:sp>
      <p:pic>
        <p:nvPicPr>
          <p:cNvPr id="9" name="Picture 8">
            <a:extLst>
              <a:ext uri="{FF2B5EF4-FFF2-40B4-BE49-F238E27FC236}">
                <a16:creationId xmlns:a16="http://schemas.microsoft.com/office/drawing/2014/main" id="{BAA525B7-B886-FC0F-310B-30A8AB50A82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93062" y="3593679"/>
            <a:ext cx="2686580" cy="2592550"/>
          </a:xfrm>
          <a:prstGeom prst="rect">
            <a:avLst/>
          </a:prstGeom>
        </p:spPr>
      </p:pic>
    </p:spTree>
    <p:extLst>
      <p:ext uri="{BB962C8B-B14F-4D97-AF65-F5344CB8AC3E}">
        <p14:creationId xmlns:p14="http://schemas.microsoft.com/office/powerpoint/2010/main" val="1362732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a:xfrm>
            <a:off x="838200" y="236827"/>
            <a:ext cx="10654862" cy="995625"/>
          </a:xfrm>
        </p:spPr>
        <p:txBody>
          <a:bodyPr>
            <a:normAutofit fontScale="90000"/>
          </a:bodyPr>
          <a:lstStyle/>
          <a:p>
            <a:r>
              <a:rPr lang="en-US" dirty="0"/>
              <a:t>Metrics Used to Evaluate Inclusion of Women, People of Color and Other Traditionally Under-Represented Groups</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13</a:t>
            </a:fld>
            <a:endParaRPr lang="en-US" dirty="0"/>
          </a:p>
        </p:txBody>
      </p:sp>
      <p:pic>
        <p:nvPicPr>
          <p:cNvPr id="6" name="Picture 5">
            <a:extLst>
              <a:ext uri="{FF2B5EF4-FFF2-40B4-BE49-F238E27FC236}">
                <a16:creationId xmlns:a16="http://schemas.microsoft.com/office/drawing/2014/main" id="{18323EA0-9552-616E-D2A5-751A061089C4}"/>
              </a:ext>
            </a:extLst>
          </p:cNvPr>
          <p:cNvPicPr>
            <a:picLocks noChangeAspect="1"/>
          </p:cNvPicPr>
          <p:nvPr/>
        </p:nvPicPr>
        <p:blipFill>
          <a:blip r:embed="rId2" cstate="screen">
            <a:extLst>
              <a:ext uri="{28A0092B-C50C-407E-A947-70E740481C1C}">
                <a14:useLocalDpi xmlns:a14="http://schemas.microsoft.com/office/drawing/2010/main"/>
              </a:ext>
            </a:extLst>
          </a:blip>
          <a:srcRect l="2121" r="2121"/>
          <a:stretch/>
        </p:blipFill>
        <p:spPr>
          <a:xfrm>
            <a:off x="497714" y="1744933"/>
            <a:ext cx="11481652" cy="4050981"/>
          </a:xfrm>
          <a:prstGeom prst="rect">
            <a:avLst/>
          </a:prstGeom>
        </p:spPr>
      </p:pic>
    </p:spTree>
    <p:extLst>
      <p:ext uri="{BB962C8B-B14F-4D97-AF65-F5344CB8AC3E}">
        <p14:creationId xmlns:p14="http://schemas.microsoft.com/office/powerpoint/2010/main" val="280175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a:xfrm>
            <a:off x="838200" y="236827"/>
            <a:ext cx="9929648" cy="995625"/>
          </a:xfrm>
        </p:spPr>
        <p:txBody>
          <a:bodyPr>
            <a:normAutofit fontScale="90000"/>
          </a:bodyPr>
          <a:lstStyle/>
          <a:p>
            <a:r>
              <a:rPr lang="en-US" dirty="0"/>
              <a:t>How Inclusive Leadership Principles are Embedded in Business Practices</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14</a:t>
            </a:fld>
            <a:endParaRPr lang="en-US" dirty="0"/>
          </a:p>
        </p:txBody>
      </p:sp>
      <p:graphicFrame>
        <p:nvGraphicFramePr>
          <p:cNvPr id="5" name="Table 5">
            <a:extLst>
              <a:ext uri="{FF2B5EF4-FFF2-40B4-BE49-F238E27FC236}">
                <a16:creationId xmlns:a16="http://schemas.microsoft.com/office/drawing/2014/main" id="{AC4E53CE-2CB2-ECA5-F841-1553434A6D4E}"/>
              </a:ext>
            </a:extLst>
          </p:cNvPr>
          <p:cNvGraphicFramePr>
            <a:graphicFrameLocks noGrp="1"/>
          </p:cNvGraphicFramePr>
          <p:nvPr>
            <p:extLst>
              <p:ext uri="{D42A27DB-BD31-4B8C-83A1-F6EECF244321}">
                <p14:modId xmlns:p14="http://schemas.microsoft.com/office/powerpoint/2010/main" val="2917808260"/>
              </p:ext>
            </p:extLst>
          </p:nvPr>
        </p:nvGraphicFramePr>
        <p:xfrm>
          <a:off x="1277007" y="7084937"/>
          <a:ext cx="7000626" cy="4053126"/>
        </p:xfrm>
        <a:graphic>
          <a:graphicData uri="http://schemas.openxmlformats.org/drawingml/2006/table">
            <a:tbl>
              <a:tblPr firstRow="1" bandRow="1">
                <a:tableStyleId>{5C22544A-7EE6-4342-B048-85BDC9FD1C3A}</a:tableStyleId>
              </a:tblPr>
              <a:tblGrid>
                <a:gridCol w="4976689">
                  <a:extLst>
                    <a:ext uri="{9D8B030D-6E8A-4147-A177-3AD203B41FA5}">
                      <a16:colId xmlns:a16="http://schemas.microsoft.com/office/drawing/2014/main" val="3016578009"/>
                    </a:ext>
                  </a:extLst>
                </a:gridCol>
                <a:gridCol w="2023937">
                  <a:extLst>
                    <a:ext uri="{9D8B030D-6E8A-4147-A177-3AD203B41FA5}">
                      <a16:colId xmlns:a16="http://schemas.microsoft.com/office/drawing/2014/main" val="1122024145"/>
                    </a:ext>
                  </a:extLst>
                </a:gridCol>
              </a:tblGrid>
              <a:tr h="339013">
                <a:tc>
                  <a:txBody>
                    <a:bodyPr/>
                    <a:lstStyle/>
                    <a:p>
                      <a:r>
                        <a:rPr lang="en-US" dirty="0"/>
                        <a:t>Principles</a:t>
                      </a:r>
                    </a:p>
                  </a:txBody>
                  <a:tcPr/>
                </a:tc>
                <a:tc>
                  <a:txBody>
                    <a:bodyPr/>
                    <a:lstStyle/>
                    <a:p>
                      <a:r>
                        <a:rPr lang="en-US" dirty="0"/>
                        <a:t>Percentage of organizations</a:t>
                      </a:r>
                    </a:p>
                  </a:txBody>
                  <a:tcPr/>
                </a:tc>
                <a:extLst>
                  <a:ext uri="{0D108BD9-81ED-4DB2-BD59-A6C34878D82A}">
                    <a16:rowId xmlns:a16="http://schemas.microsoft.com/office/drawing/2014/main" val="1812957501"/>
                  </a:ext>
                </a:extLst>
              </a:tr>
              <a:tr h="339013">
                <a:tc>
                  <a:txBody>
                    <a:bodyPr/>
                    <a:lstStyle/>
                    <a:p>
                      <a:r>
                        <a:rPr lang="en-US" sz="1200" dirty="0"/>
                        <a:t>Vision and mission statements</a:t>
                      </a:r>
                    </a:p>
                  </a:txBody>
                  <a:tcPr/>
                </a:tc>
                <a:tc>
                  <a:txBody>
                    <a:bodyPr/>
                    <a:lstStyle/>
                    <a:p>
                      <a:r>
                        <a:rPr lang="en-US" sz="1200" dirty="0"/>
                        <a:t>68%</a:t>
                      </a:r>
                    </a:p>
                  </a:txBody>
                  <a:tcPr/>
                </a:tc>
                <a:extLst>
                  <a:ext uri="{0D108BD9-81ED-4DB2-BD59-A6C34878D82A}">
                    <a16:rowId xmlns:a16="http://schemas.microsoft.com/office/drawing/2014/main" val="4084838581"/>
                  </a:ext>
                </a:extLst>
              </a:tr>
              <a:tr h="361929">
                <a:tc>
                  <a:txBody>
                    <a:bodyPr/>
                    <a:lstStyle/>
                    <a:p>
                      <a:r>
                        <a:rPr lang="en-US" sz="1200" dirty="0"/>
                        <a:t>Recruitment and hiring policies</a:t>
                      </a:r>
                    </a:p>
                  </a:txBody>
                  <a:tcPr/>
                </a:tc>
                <a:tc>
                  <a:txBody>
                    <a:bodyPr/>
                    <a:lstStyle/>
                    <a:p>
                      <a:r>
                        <a:rPr lang="en-US" sz="1200" dirty="0"/>
                        <a:t>60%</a:t>
                      </a:r>
                    </a:p>
                  </a:txBody>
                  <a:tcPr/>
                </a:tc>
                <a:extLst>
                  <a:ext uri="{0D108BD9-81ED-4DB2-BD59-A6C34878D82A}">
                    <a16:rowId xmlns:a16="http://schemas.microsoft.com/office/drawing/2014/main" val="4112058828"/>
                  </a:ext>
                </a:extLst>
              </a:tr>
              <a:tr h="339013">
                <a:tc>
                  <a:txBody>
                    <a:bodyPr/>
                    <a:lstStyle/>
                    <a:p>
                      <a:r>
                        <a:rPr lang="en-US" sz="1200" dirty="0"/>
                        <a:t>Learning initiatives</a:t>
                      </a:r>
                    </a:p>
                  </a:txBody>
                  <a:tcPr/>
                </a:tc>
                <a:tc>
                  <a:txBody>
                    <a:bodyPr/>
                    <a:lstStyle/>
                    <a:p>
                      <a:r>
                        <a:rPr lang="en-US" sz="1200" dirty="0"/>
                        <a:t>59%</a:t>
                      </a:r>
                    </a:p>
                  </a:txBody>
                  <a:tcPr/>
                </a:tc>
                <a:extLst>
                  <a:ext uri="{0D108BD9-81ED-4DB2-BD59-A6C34878D82A}">
                    <a16:rowId xmlns:a16="http://schemas.microsoft.com/office/drawing/2014/main" val="202038172"/>
                  </a:ext>
                </a:extLst>
              </a:tr>
              <a:tr h="339013">
                <a:tc>
                  <a:txBody>
                    <a:bodyPr/>
                    <a:lstStyle/>
                    <a:p>
                      <a:r>
                        <a:rPr lang="en-US" sz="1200" dirty="0"/>
                        <a:t>Onboarding</a:t>
                      </a:r>
                    </a:p>
                  </a:txBody>
                  <a:tcPr/>
                </a:tc>
                <a:tc>
                  <a:txBody>
                    <a:bodyPr/>
                    <a:lstStyle/>
                    <a:p>
                      <a:r>
                        <a:rPr lang="en-US" sz="1200" dirty="0"/>
                        <a:t>59%</a:t>
                      </a:r>
                    </a:p>
                  </a:txBody>
                  <a:tcPr/>
                </a:tc>
                <a:extLst>
                  <a:ext uri="{0D108BD9-81ED-4DB2-BD59-A6C34878D82A}">
                    <a16:rowId xmlns:a16="http://schemas.microsoft.com/office/drawing/2014/main" val="3983860344"/>
                  </a:ext>
                </a:extLst>
              </a:tr>
              <a:tr h="339013">
                <a:tc>
                  <a:txBody>
                    <a:bodyPr/>
                    <a:lstStyle/>
                    <a:p>
                      <a:r>
                        <a:rPr lang="en-US" sz="1200" dirty="0"/>
                        <a:t>DE&amp;I organization-wide strategic plan</a:t>
                      </a:r>
                    </a:p>
                  </a:txBody>
                  <a:tcPr/>
                </a:tc>
                <a:tc>
                  <a:txBody>
                    <a:bodyPr/>
                    <a:lstStyle/>
                    <a:p>
                      <a:r>
                        <a:rPr lang="en-US" sz="1200" dirty="0"/>
                        <a:t>57%</a:t>
                      </a:r>
                    </a:p>
                  </a:txBody>
                  <a:tcPr/>
                </a:tc>
                <a:extLst>
                  <a:ext uri="{0D108BD9-81ED-4DB2-BD59-A6C34878D82A}">
                    <a16:rowId xmlns:a16="http://schemas.microsoft.com/office/drawing/2014/main" val="3675687690"/>
                  </a:ext>
                </a:extLst>
              </a:tr>
              <a:tr h="339013">
                <a:tc>
                  <a:txBody>
                    <a:bodyPr/>
                    <a:lstStyle/>
                    <a:p>
                      <a:r>
                        <a:rPr lang="en-US" sz="1200" dirty="0"/>
                        <a:t>Annual business objectives/plans</a:t>
                      </a:r>
                    </a:p>
                  </a:txBody>
                  <a:tcPr/>
                </a:tc>
                <a:tc>
                  <a:txBody>
                    <a:bodyPr/>
                    <a:lstStyle/>
                    <a:p>
                      <a:r>
                        <a:rPr lang="en-US" sz="1200" dirty="0"/>
                        <a:t>51%</a:t>
                      </a:r>
                    </a:p>
                  </a:txBody>
                  <a:tcPr/>
                </a:tc>
                <a:extLst>
                  <a:ext uri="{0D108BD9-81ED-4DB2-BD59-A6C34878D82A}">
                    <a16:rowId xmlns:a16="http://schemas.microsoft.com/office/drawing/2014/main" val="196158835"/>
                  </a:ext>
                </a:extLst>
              </a:tr>
              <a:tr h="339013">
                <a:tc>
                  <a:txBody>
                    <a:bodyPr/>
                    <a:lstStyle/>
                    <a:p>
                      <a:r>
                        <a:rPr lang="en-US" sz="1200" dirty="0"/>
                        <a:t>Career development and succession practices</a:t>
                      </a:r>
                    </a:p>
                  </a:txBody>
                  <a:tcPr/>
                </a:tc>
                <a:tc>
                  <a:txBody>
                    <a:bodyPr/>
                    <a:lstStyle/>
                    <a:p>
                      <a:r>
                        <a:rPr lang="en-US" sz="1200" dirty="0"/>
                        <a:t>43%</a:t>
                      </a:r>
                    </a:p>
                  </a:txBody>
                  <a:tcPr/>
                </a:tc>
                <a:extLst>
                  <a:ext uri="{0D108BD9-81ED-4DB2-BD59-A6C34878D82A}">
                    <a16:rowId xmlns:a16="http://schemas.microsoft.com/office/drawing/2014/main" val="593050271"/>
                  </a:ext>
                </a:extLst>
              </a:tr>
              <a:tr h="339013">
                <a:tc>
                  <a:txBody>
                    <a:bodyPr/>
                    <a:lstStyle/>
                    <a:p>
                      <a:r>
                        <a:rPr lang="en-US" sz="1200" dirty="0"/>
                        <a:t>Supplier and vendor selection</a:t>
                      </a:r>
                    </a:p>
                  </a:txBody>
                  <a:tcPr/>
                </a:tc>
                <a:tc>
                  <a:txBody>
                    <a:bodyPr/>
                    <a:lstStyle/>
                    <a:p>
                      <a:r>
                        <a:rPr lang="en-US" sz="1200" dirty="0"/>
                        <a:t>35%</a:t>
                      </a:r>
                    </a:p>
                  </a:txBody>
                  <a:tcPr/>
                </a:tc>
                <a:extLst>
                  <a:ext uri="{0D108BD9-81ED-4DB2-BD59-A6C34878D82A}">
                    <a16:rowId xmlns:a16="http://schemas.microsoft.com/office/drawing/2014/main" val="1225334508"/>
                  </a:ext>
                </a:extLst>
              </a:tr>
              <a:tr h="339013">
                <a:tc>
                  <a:txBody>
                    <a:bodyPr/>
                    <a:lstStyle/>
                    <a:p>
                      <a:r>
                        <a:rPr lang="en-US" sz="1200" dirty="0"/>
                        <a:t>Performance evaluations</a:t>
                      </a:r>
                    </a:p>
                  </a:txBody>
                  <a:tcPr/>
                </a:tc>
                <a:tc>
                  <a:txBody>
                    <a:bodyPr/>
                    <a:lstStyle/>
                    <a:p>
                      <a:r>
                        <a:rPr lang="en-US" sz="1200" dirty="0"/>
                        <a:t>32%</a:t>
                      </a:r>
                    </a:p>
                  </a:txBody>
                  <a:tcPr/>
                </a:tc>
                <a:extLst>
                  <a:ext uri="{0D108BD9-81ED-4DB2-BD59-A6C34878D82A}">
                    <a16:rowId xmlns:a16="http://schemas.microsoft.com/office/drawing/2014/main" val="4004596356"/>
                  </a:ext>
                </a:extLst>
              </a:tr>
              <a:tr h="339013">
                <a:tc>
                  <a:txBody>
                    <a:bodyPr/>
                    <a:lstStyle/>
                    <a:p>
                      <a:r>
                        <a:rPr lang="en-US" sz="1200" dirty="0"/>
                        <a:t>Compensation policies</a:t>
                      </a:r>
                    </a:p>
                  </a:txBody>
                  <a:tcPr/>
                </a:tc>
                <a:tc>
                  <a:txBody>
                    <a:bodyPr/>
                    <a:lstStyle/>
                    <a:p>
                      <a:r>
                        <a:rPr lang="en-US" sz="1200" dirty="0"/>
                        <a:t>30%</a:t>
                      </a:r>
                    </a:p>
                  </a:txBody>
                  <a:tcPr/>
                </a:tc>
                <a:extLst>
                  <a:ext uri="{0D108BD9-81ED-4DB2-BD59-A6C34878D82A}">
                    <a16:rowId xmlns:a16="http://schemas.microsoft.com/office/drawing/2014/main" val="3520811716"/>
                  </a:ext>
                </a:extLst>
              </a:tr>
            </a:tbl>
          </a:graphicData>
        </a:graphic>
      </p:graphicFrame>
      <p:sp>
        <p:nvSpPr>
          <p:cNvPr id="6" name="TextBox 5">
            <a:extLst>
              <a:ext uri="{FF2B5EF4-FFF2-40B4-BE49-F238E27FC236}">
                <a16:creationId xmlns:a16="http://schemas.microsoft.com/office/drawing/2014/main" id="{D6527C93-ACDA-02DC-CEEE-E8A5FEDD7BF7}"/>
              </a:ext>
            </a:extLst>
          </p:cNvPr>
          <p:cNvSpPr txBox="1"/>
          <p:nvPr/>
        </p:nvSpPr>
        <p:spPr>
          <a:xfrm>
            <a:off x="1969109" y="1857110"/>
            <a:ext cx="3438459" cy="3385542"/>
          </a:xfrm>
          <a:prstGeom prst="rect">
            <a:avLst/>
          </a:prstGeom>
          <a:noFill/>
        </p:spPr>
        <p:txBody>
          <a:bodyPr wrap="square" rtlCol="0">
            <a:spAutoFit/>
          </a:bodyPr>
          <a:lstStyle/>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Vision and mission statements</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Recruitment and hiring policies</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26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Learning initiatives</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Onboarding</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20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DE&amp;I organization-wide strategic plan</a:t>
            </a:r>
            <a:endParaRPr lang="en-US" sz="2000" i="0" u="none" strike="noStrike" dirty="0">
              <a:solidFill>
                <a:schemeClr val="tx1">
                  <a:lumMod val="75000"/>
                  <a:lumOff val="25000"/>
                </a:schemeClr>
              </a:solidFill>
              <a:effectLst/>
              <a:latin typeface="+mj-lt"/>
            </a:endParaRPr>
          </a:p>
        </p:txBody>
      </p:sp>
      <p:sp>
        <p:nvSpPr>
          <p:cNvPr id="7" name="TextBox 6">
            <a:extLst>
              <a:ext uri="{FF2B5EF4-FFF2-40B4-BE49-F238E27FC236}">
                <a16:creationId xmlns:a16="http://schemas.microsoft.com/office/drawing/2014/main" id="{5F8AD694-91C4-2606-F21F-61E81A614F02}"/>
              </a:ext>
            </a:extLst>
          </p:cNvPr>
          <p:cNvSpPr txBox="1"/>
          <p:nvPr/>
        </p:nvSpPr>
        <p:spPr>
          <a:xfrm>
            <a:off x="838200" y="1720896"/>
            <a:ext cx="1036320" cy="3477875"/>
          </a:xfrm>
          <a:prstGeom prst="rect">
            <a:avLst/>
          </a:prstGeom>
          <a:noFill/>
        </p:spPr>
        <p:txBody>
          <a:bodyPr wrap="square" rtlCol="0">
            <a:spAutoFit/>
          </a:bodyPr>
          <a:lstStyle/>
          <a:p>
            <a:pPr marL="0" algn="l" rtl="0" eaLnBrk="1" fontAlgn="t" latinLnBrk="0" hangingPunct="1">
              <a:spcBef>
                <a:spcPts val="0"/>
              </a:spcBef>
              <a:spcAft>
                <a:spcPts val="1200"/>
              </a:spcAft>
            </a:pPr>
            <a:r>
              <a:rPr lang="en-US" sz="3600" b="1" i="0" u="none" strike="noStrike" kern="1200" dirty="0">
                <a:solidFill>
                  <a:srgbClr val="D57349"/>
                </a:solidFill>
                <a:effectLst/>
              </a:rPr>
              <a:t>68%</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i="0" u="none" strike="noStrike" kern="1200" dirty="0">
                <a:solidFill>
                  <a:srgbClr val="D57349"/>
                </a:solidFill>
                <a:effectLst/>
              </a:rPr>
              <a:t>60%</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i="0" u="none" strike="noStrike" kern="1200" dirty="0">
                <a:solidFill>
                  <a:srgbClr val="D57349"/>
                </a:solidFill>
                <a:effectLst/>
              </a:rPr>
              <a:t>59%</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i="0" u="none" strike="noStrike" kern="1200" dirty="0">
                <a:solidFill>
                  <a:srgbClr val="D57349"/>
                </a:solidFill>
                <a:effectLst/>
              </a:rPr>
              <a:t>59%</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i="0" u="none" strike="noStrike" kern="1200" dirty="0">
                <a:solidFill>
                  <a:srgbClr val="D57349"/>
                </a:solidFill>
                <a:effectLst/>
              </a:rPr>
              <a:t>57%</a:t>
            </a:r>
            <a:endParaRPr lang="en-US" sz="3600" b="1" i="0" u="none" strike="noStrike" dirty="0">
              <a:solidFill>
                <a:srgbClr val="D57349"/>
              </a:solidFill>
              <a:effectLst/>
            </a:endParaRPr>
          </a:p>
        </p:txBody>
      </p:sp>
      <p:sp>
        <p:nvSpPr>
          <p:cNvPr id="8" name="TextBox 7">
            <a:extLst>
              <a:ext uri="{FF2B5EF4-FFF2-40B4-BE49-F238E27FC236}">
                <a16:creationId xmlns:a16="http://schemas.microsoft.com/office/drawing/2014/main" id="{726ACBBD-F399-51A4-0668-7FF5B045939F}"/>
              </a:ext>
            </a:extLst>
          </p:cNvPr>
          <p:cNvSpPr txBox="1"/>
          <p:nvPr/>
        </p:nvSpPr>
        <p:spPr>
          <a:xfrm>
            <a:off x="7818114" y="1857110"/>
            <a:ext cx="3627649" cy="3262432"/>
          </a:xfrm>
          <a:prstGeom prst="rect">
            <a:avLst/>
          </a:prstGeom>
          <a:noFill/>
        </p:spPr>
        <p:txBody>
          <a:bodyPr wrap="square" rtlCol="0">
            <a:spAutoFit/>
          </a:bodyPr>
          <a:lstStyle/>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Annual business objectives/plans</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16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Career development and succession practices</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18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Supplier and vendor selection</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Performance evaluations</a:t>
            </a:r>
            <a:endParaRPr lang="en-US" sz="2000" i="0" u="none" strike="noStrike" dirty="0">
              <a:solidFill>
                <a:schemeClr val="tx1">
                  <a:lumMod val="75000"/>
                  <a:lumOff val="25000"/>
                </a:schemeClr>
              </a:solidFill>
              <a:effectLst/>
              <a:latin typeface="+mj-lt"/>
            </a:endParaRPr>
          </a:p>
          <a:p>
            <a:pPr marL="0" algn="l" rtl="0" eaLnBrk="1" fontAlgn="t" latinLnBrk="0" hangingPunct="1">
              <a:spcBef>
                <a:spcPts val="0"/>
              </a:spcBef>
              <a:spcAft>
                <a:spcPts val="0"/>
              </a:spcAft>
            </a:pPr>
            <a:endParaRPr lang="en-US" sz="2800" i="0" u="none" strike="noStrike" kern="1200" dirty="0">
              <a:solidFill>
                <a:schemeClr val="tx1">
                  <a:lumMod val="75000"/>
                  <a:lumOff val="25000"/>
                </a:schemeClr>
              </a:solidFill>
              <a:effectLst/>
              <a:latin typeface="+mj-lt"/>
            </a:endParaRPr>
          </a:p>
          <a:p>
            <a:pPr marL="0" algn="l" rtl="0" eaLnBrk="1" fontAlgn="t" latinLnBrk="0" hangingPunct="1">
              <a:spcBef>
                <a:spcPts val="0"/>
              </a:spcBef>
              <a:spcAft>
                <a:spcPts val="0"/>
              </a:spcAft>
            </a:pPr>
            <a:r>
              <a:rPr lang="en-US" sz="2000" i="0" u="none" strike="noStrike" kern="1200" dirty="0">
                <a:solidFill>
                  <a:schemeClr val="tx1">
                    <a:lumMod val="75000"/>
                    <a:lumOff val="25000"/>
                  </a:schemeClr>
                </a:solidFill>
                <a:effectLst/>
                <a:latin typeface="+mj-lt"/>
              </a:rPr>
              <a:t>Compensation policies</a:t>
            </a:r>
            <a:endParaRPr lang="en-US" sz="2000" i="0" u="none" strike="noStrike" dirty="0">
              <a:solidFill>
                <a:schemeClr val="tx1">
                  <a:lumMod val="75000"/>
                  <a:lumOff val="25000"/>
                </a:schemeClr>
              </a:solidFill>
              <a:effectLst/>
              <a:latin typeface="+mj-lt"/>
            </a:endParaRPr>
          </a:p>
        </p:txBody>
      </p:sp>
      <p:sp>
        <p:nvSpPr>
          <p:cNvPr id="9" name="TextBox 8">
            <a:extLst>
              <a:ext uri="{FF2B5EF4-FFF2-40B4-BE49-F238E27FC236}">
                <a16:creationId xmlns:a16="http://schemas.microsoft.com/office/drawing/2014/main" id="{E125235F-D934-1CBD-12DF-E86BDDD8147F}"/>
              </a:ext>
            </a:extLst>
          </p:cNvPr>
          <p:cNvSpPr txBox="1"/>
          <p:nvPr/>
        </p:nvSpPr>
        <p:spPr>
          <a:xfrm>
            <a:off x="6687205" y="1720896"/>
            <a:ext cx="1036320" cy="3477875"/>
          </a:xfrm>
          <a:prstGeom prst="rect">
            <a:avLst/>
          </a:prstGeom>
          <a:noFill/>
        </p:spPr>
        <p:txBody>
          <a:bodyPr wrap="square" rtlCol="0">
            <a:spAutoFit/>
          </a:bodyPr>
          <a:lstStyle/>
          <a:p>
            <a:pPr marL="0" algn="l" rtl="0" eaLnBrk="1" fontAlgn="t" latinLnBrk="0" hangingPunct="1">
              <a:spcBef>
                <a:spcPts val="0"/>
              </a:spcBef>
              <a:spcAft>
                <a:spcPts val="1200"/>
              </a:spcAft>
            </a:pPr>
            <a:r>
              <a:rPr lang="en-US" sz="3600" b="1" dirty="0">
                <a:solidFill>
                  <a:srgbClr val="D57349"/>
                </a:solidFill>
              </a:rPr>
              <a:t>51</a:t>
            </a:r>
            <a:r>
              <a:rPr lang="en-US" sz="3600" b="1" i="0" u="none" strike="noStrike" kern="1200" dirty="0">
                <a:solidFill>
                  <a:srgbClr val="D57349"/>
                </a:solidFill>
                <a:effectLst/>
              </a:rPr>
              <a:t>%</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dirty="0">
                <a:solidFill>
                  <a:srgbClr val="D57349"/>
                </a:solidFill>
              </a:rPr>
              <a:t>43</a:t>
            </a:r>
            <a:r>
              <a:rPr lang="en-US" sz="3600" b="1" i="0" u="none" strike="noStrike" kern="1200" dirty="0">
                <a:solidFill>
                  <a:srgbClr val="D57349"/>
                </a:solidFill>
                <a:effectLst/>
              </a:rPr>
              <a:t>%</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dirty="0">
                <a:solidFill>
                  <a:srgbClr val="D57349"/>
                </a:solidFill>
              </a:rPr>
              <a:t>35</a:t>
            </a:r>
            <a:r>
              <a:rPr lang="en-US" sz="3600" b="1" i="0" u="none" strike="noStrike" kern="1200" dirty="0">
                <a:solidFill>
                  <a:srgbClr val="D57349"/>
                </a:solidFill>
                <a:effectLst/>
              </a:rPr>
              <a:t>%</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dirty="0">
                <a:solidFill>
                  <a:srgbClr val="D57349"/>
                </a:solidFill>
              </a:rPr>
              <a:t>32</a:t>
            </a:r>
            <a:r>
              <a:rPr lang="en-US" sz="3600" b="1" i="0" u="none" strike="noStrike" kern="1200" dirty="0">
                <a:solidFill>
                  <a:srgbClr val="D57349"/>
                </a:solidFill>
                <a:effectLst/>
              </a:rPr>
              <a:t>%</a:t>
            </a:r>
            <a:endParaRPr lang="en-US" sz="3600" b="1" i="0" u="none" strike="noStrike" dirty="0">
              <a:solidFill>
                <a:srgbClr val="D57349"/>
              </a:solidFill>
              <a:effectLst/>
            </a:endParaRPr>
          </a:p>
          <a:p>
            <a:pPr marL="0" algn="l" rtl="0" eaLnBrk="1" fontAlgn="t" latinLnBrk="0" hangingPunct="1">
              <a:spcBef>
                <a:spcPts val="0"/>
              </a:spcBef>
              <a:spcAft>
                <a:spcPts val="1200"/>
              </a:spcAft>
            </a:pPr>
            <a:r>
              <a:rPr lang="en-US" sz="3600" b="1" dirty="0">
                <a:solidFill>
                  <a:srgbClr val="D57349"/>
                </a:solidFill>
              </a:rPr>
              <a:t>30</a:t>
            </a:r>
            <a:r>
              <a:rPr lang="en-US" sz="3600" b="1" i="0" u="none" strike="noStrike" kern="1200" dirty="0">
                <a:solidFill>
                  <a:srgbClr val="D57349"/>
                </a:solidFill>
                <a:effectLst/>
              </a:rPr>
              <a:t>%</a:t>
            </a:r>
            <a:endParaRPr lang="en-US" sz="3600" b="1" i="0" u="none" strike="noStrike" dirty="0">
              <a:solidFill>
                <a:srgbClr val="D57349"/>
              </a:solidFill>
              <a:effectLst/>
            </a:endParaRPr>
          </a:p>
        </p:txBody>
      </p:sp>
    </p:spTree>
    <p:extLst>
      <p:ext uri="{BB962C8B-B14F-4D97-AF65-F5344CB8AC3E}">
        <p14:creationId xmlns:p14="http://schemas.microsoft.com/office/powerpoint/2010/main" val="149461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a:xfrm>
            <a:off x="838200" y="171511"/>
            <a:ext cx="10527628" cy="995625"/>
          </a:xfrm>
        </p:spPr>
        <p:txBody>
          <a:bodyPr>
            <a:normAutofit fontScale="90000"/>
          </a:bodyPr>
          <a:lstStyle/>
          <a:p>
            <a:pPr>
              <a:lnSpc>
                <a:spcPct val="100000"/>
              </a:lnSpc>
            </a:pPr>
            <a:r>
              <a:rPr lang="en-US" dirty="0">
                <a:effectLst/>
              </a:rPr>
              <a:t>Representation of Leaders, VP and Above, from Diverse Groups </a:t>
            </a:r>
            <a:r>
              <a:rPr lang="en-US" sz="2700" i="1" dirty="0">
                <a:effectLst/>
              </a:rPr>
              <a:t>(Women, People of Color, People with Disabilities, etc.)</a:t>
            </a:r>
            <a:endParaRPr lang="en-US" i="1" dirty="0">
              <a:effectLst/>
            </a:endParaRP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15</a:t>
            </a:fld>
            <a:endParaRPr lang="en-US" dirty="0"/>
          </a:p>
        </p:txBody>
      </p:sp>
      <p:graphicFrame>
        <p:nvGraphicFramePr>
          <p:cNvPr id="5" name="Table 5">
            <a:extLst>
              <a:ext uri="{FF2B5EF4-FFF2-40B4-BE49-F238E27FC236}">
                <a16:creationId xmlns:a16="http://schemas.microsoft.com/office/drawing/2014/main" id="{AC4E53CE-2CB2-ECA5-F841-1553434A6D4E}"/>
              </a:ext>
            </a:extLst>
          </p:cNvPr>
          <p:cNvGraphicFramePr>
            <a:graphicFrameLocks noGrp="1"/>
          </p:cNvGraphicFramePr>
          <p:nvPr>
            <p:extLst>
              <p:ext uri="{D42A27DB-BD31-4B8C-83A1-F6EECF244321}">
                <p14:modId xmlns:p14="http://schemas.microsoft.com/office/powerpoint/2010/main" val="2933043418"/>
              </p:ext>
            </p:extLst>
          </p:nvPr>
        </p:nvGraphicFramePr>
        <p:xfrm>
          <a:off x="1492223" y="7203547"/>
          <a:ext cx="7289325" cy="2358061"/>
        </p:xfrm>
        <a:graphic>
          <a:graphicData uri="http://schemas.openxmlformats.org/drawingml/2006/table">
            <a:tbl>
              <a:tblPr firstRow="1" bandRow="1">
                <a:tableStyleId>{5C22544A-7EE6-4342-B048-85BDC9FD1C3A}</a:tableStyleId>
              </a:tblPr>
              <a:tblGrid>
                <a:gridCol w="5265388">
                  <a:extLst>
                    <a:ext uri="{9D8B030D-6E8A-4147-A177-3AD203B41FA5}">
                      <a16:colId xmlns:a16="http://schemas.microsoft.com/office/drawing/2014/main" val="3016578009"/>
                    </a:ext>
                  </a:extLst>
                </a:gridCol>
                <a:gridCol w="2023937">
                  <a:extLst>
                    <a:ext uri="{9D8B030D-6E8A-4147-A177-3AD203B41FA5}">
                      <a16:colId xmlns:a16="http://schemas.microsoft.com/office/drawing/2014/main" val="1122024145"/>
                    </a:ext>
                  </a:extLst>
                </a:gridCol>
              </a:tblGrid>
              <a:tr h="339013">
                <a:tc>
                  <a:txBody>
                    <a:bodyPr/>
                    <a:lstStyle/>
                    <a:p>
                      <a:r>
                        <a:rPr lang="en-US" dirty="0"/>
                        <a:t>Range</a:t>
                      </a:r>
                    </a:p>
                  </a:txBody>
                  <a:tcPr/>
                </a:tc>
                <a:tc>
                  <a:txBody>
                    <a:bodyPr/>
                    <a:lstStyle/>
                    <a:p>
                      <a:r>
                        <a:rPr lang="en-US" dirty="0"/>
                        <a:t>Percentage of organizations</a:t>
                      </a:r>
                    </a:p>
                  </a:txBody>
                  <a:tcPr/>
                </a:tc>
                <a:extLst>
                  <a:ext uri="{0D108BD9-81ED-4DB2-BD59-A6C34878D82A}">
                    <a16:rowId xmlns:a16="http://schemas.microsoft.com/office/drawing/2014/main" val="1812957501"/>
                  </a:ext>
                </a:extLst>
              </a:tr>
              <a:tr h="339013">
                <a:tc>
                  <a:txBody>
                    <a:bodyPr/>
                    <a:lstStyle/>
                    <a:p>
                      <a:r>
                        <a:rPr lang="en-US" sz="1200" dirty="0"/>
                        <a:t>10% and less</a:t>
                      </a:r>
                    </a:p>
                  </a:txBody>
                  <a:tcPr/>
                </a:tc>
                <a:tc>
                  <a:txBody>
                    <a:bodyPr/>
                    <a:lstStyle/>
                    <a:p>
                      <a:r>
                        <a:rPr lang="en-US" sz="1200" dirty="0"/>
                        <a:t>29%</a:t>
                      </a:r>
                    </a:p>
                  </a:txBody>
                  <a:tcPr/>
                </a:tc>
                <a:extLst>
                  <a:ext uri="{0D108BD9-81ED-4DB2-BD59-A6C34878D82A}">
                    <a16:rowId xmlns:a16="http://schemas.microsoft.com/office/drawing/2014/main" val="4084838581"/>
                  </a:ext>
                </a:extLst>
              </a:tr>
              <a:tr h="361929">
                <a:tc>
                  <a:txBody>
                    <a:bodyPr/>
                    <a:lstStyle/>
                    <a:p>
                      <a:r>
                        <a:rPr lang="en-US" sz="1200" dirty="0"/>
                        <a:t>11-20%</a:t>
                      </a:r>
                    </a:p>
                  </a:txBody>
                  <a:tcPr/>
                </a:tc>
                <a:tc>
                  <a:txBody>
                    <a:bodyPr/>
                    <a:lstStyle/>
                    <a:p>
                      <a:r>
                        <a:rPr lang="en-US" sz="1200" dirty="0"/>
                        <a:t>28%</a:t>
                      </a:r>
                    </a:p>
                  </a:txBody>
                  <a:tcPr/>
                </a:tc>
                <a:extLst>
                  <a:ext uri="{0D108BD9-81ED-4DB2-BD59-A6C34878D82A}">
                    <a16:rowId xmlns:a16="http://schemas.microsoft.com/office/drawing/2014/main" val="4112058828"/>
                  </a:ext>
                </a:extLst>
              </a:tr>
              <a:tr h="339013">
                <a:tc>
                  <a:txBody>
                    <a:bodyPr/>
                    <a:lstStyle/>
                    <a:p>
                      <a:r>
                        <a:rPr lang="en-US" sz="1200" dirty="0"/>
                        <a:t>21-30%</a:t>
                      </a:r>
                    </a:p>
                  </a:txBody>
                  <a:tcPr/>
                </a:tc>
                <a:tc>
                  <a:txBody>
                    <a:bodyPr/>
                    <a:lstStyle/>
                    <a:p>
                      <a:r>
                        <a:rPr lang="en-US" sz="1200" dirty="0"/>
                        <a:t>25%</a:t>
                      </a:r>
                    </a:p>
                  </a:txBody>
                  <a:tcPr/>
                </a:tc>
                <a:extLst>
                  <a:ext uri="{0D108BD9-81ED-4DB2-BD59-A6C34878D82A}">
                    <a16:rowId xmlns:a16="http://schemas.microsoft.com/office/drawing/2014/main" val="202038172"/>
                  </a:ext>
                </a:extLst>
              </a:tr>
              <a:tr h="339013">
                <a:tc>
                  <a:txBody>
                    <a:bodyPr/>
                    <a:lstStyle/>
                    <a:p>
                      <a:r>
                        <a:rPr lang="en-US" sz="1200" dirty="0"/>
                        <a:t>31-40%</a:t>
                      </a:r>
                    </a:p>
                  </a:txBody>
                  <a:tcPr/>
                </a:tc>
                <a:tc>
                  <a:txBody>
                    <a:bodyPr/>
                    <a:lstStyle/>
                    <a:p>
                      <a:r>
                        <a:rPr lang="en-US" sz="1200" dirty="0"/>
                        <a:t>9%</a:t>
                      </a:r>
                    </a:p>
                  </a:txBody>
                  <a:tcPr/>
                </a:tc>
                <a:extLst>
                  <a:ext uri="{0D108BD9-81ED-4DB2-BD59-A6C34878D82A}">
                    <a16:rowId xmlns:a16="http://schemas.microsoft.com/office/drawing/2014/main" val="3675687690"/>
                  </a:ext>
                </a:extLst>
              </a:tr>
              <a:tr h="339013">
                <a:tc>
                  <a:txBody>
                    <a:bodyPr/>
                    <a:lstStyle/>
                    <a:p>
                      <a:r>
                        <a:rPr lang="en-US" sz="1200" dirty="0"/>
                        <a:t>More than 40%</a:t>
                      </a:r>
                    </a:p>
                  </a:txBody>
                  <a:tcPr/>
                </a:tc>
                <a:tc>
                  <a:txBody>
                    <a:bodyPr/>
                    <a:lstStyle/>
                    <a:p>
                      <a:r>
                        <a:rPr lang="en-US" sz="1200" dirty="0"/>
                        <a:t>9%</a:t>
                      </a:r>
                    </a:p>
                  </a:txBody>
                  <a:tcPr/>
                </a:tc>
                <a:extLst>
                  <a:ext uri="{0D108BD9-81ED-4DB2-BD59-A6C34878D82A}">
                    <a16:rowId xmlns:a16="http://schemas.microsoft.com/office/drawing/2014/main" val="2253674690"/>
                  </a:ext>
                </a:extLst>
              </a:tr>
            </a:tbl>
          </a:graphicData>
        </a:graphic>
      </p:graphicFrame>
      <p:grpSp>
        <p:nvGrpSpPr>
          <p:cNvPr id="6" name="Group 5">
            <a:extLst>
              <a:ext uri="{FF2B5EF4-FFF2-40B4-BE49-F238E27FC236}">
                <a16:creationId xmlns:a16="http://schemas.microsoft.com/office/drawing/2014/main" id="{EA4AB963-EFC3-7804-F647-014D3F5B51E2}"/>
              </a:ext>
            </a:extLst>
          </p:cNvPr>
          <p:cNvGrpSpPr/>
          <p:nvPr/>
        </p:nvGrpSpPr>
        <p:grpSpPr>
          <a:xfrm flipV="1">
            <a:off x="-1" y="4053314"/>
            <a:ext cx="12192001" cy="119784"/>
            <a:chOff x="0" y="4107305"/>
            <a:chExt cx="9503764" cy="239843"/>
          </a:xfrm>
        </p:grpSpPr>
        <p:sp>
          <p:nvSpPr>
            <p:cNvPr id="7" name="Rectangle 6">
              <a:extLst>
                <a:ext uri="{FF2B5EF4-FFF2-40B4-BE49-F238E27FC236}">
                  <a16:creationId xmlns:a16="http://schemas.microsoft.com/office/drawing/2014/main" id="{EF74040C-191E-AF4D-5573-FA8A896D7BF1}"/>
                </a:ext>
              </a:extLst>
            </p:cNvPr>
            <p:cNvSpPr/>
            <p:nvPr/>
          </p:nvSpPr>
          <p:spPr>
            <a:xfrm>
              <a:off x="0" y="4107305"/>
              <a:ext cx="1903751" cy="239843"/>
            </a:xfrm>
            <a:prstGeom prst="rect">
              <a:avLst/>
            </a:prstGeom>
            <a:solidFill>
              <a:srgbClr val="D5734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2792929-7EF5-E062-FF8A-D0B69190070D}"/>
                </a:ext>
              </a:extLst>
            </p:cNvPr>
            <p:cNvSpPr/>
            <p:nvPr/>
          </p:nvSpPr>
          <p:spPr>
            <a:xfrm>
              <a:off x="1903751" y="4107305"/>
              <a:ext cx="1903751" cy="239843"/>
            </a:xfrm>
            <a:prstGeom prst="rect">
              <a:avLst/>
            </a:prstGeom>
            <a:solidFill>
              <a:srgbClr val="D5734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574A375-DFF0-240D-1971-0ADE1CAB2DA2}"/>
                </a:ext>
              </a:extLst>
            </p:cNvPr>
            <p:cNvSpPr/>
            <p:nvPr/>
          </p:nvSpPr>
          <p:spPr>
            <a:xfrm>
              <a:off x="3807502" y="4107305"/>
              <a:ext cx="1903751" cy="239843"/>
            </a:xfrm>
            <a:prstGeom prst="rect">
              <a:avLst/>
            </a:prstGeom>
            <a:solidFill>
              <a:srgbClr val="D573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AED5FD4-AFB8-1E70-E4BE-599717CF1972}"/>
                </a:ext>
              </a:extLst>
            </p:cNvPr>
            <p:cNvSpPr/>
            <p:nvPr/>
          </p:nvSpPr>
          <p:spPr>
            <a:xfrm>
              <a:off x="5711252" y="4107305"/>
              <a:ext cx="1903751" cy="239843"/>
            </a:xfrm>
            <a:prstGeom prst="rect">
              <a:avLst/>
            </a:prstGeom>
            <a:solidFill>
              <a:srgbClr val="D573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53BD1C4-24B4-6629-BE3A-699331BFD67B}"/>
                </a:ext>
              </a:extLst>
            </p:cNvPr>
            <p:cNvSpPr/>
            <p:nvPr/>
          </p:nvSpPr>
          <p:spPr>
            <a:xfrm>
              <a:off x="7600013" y="4107305"/>
              <a:ext cx="1903751" cy="239843"/>
            </a:xfrm>
            <a:prstGeom prst="rect">
              <a:avLst/>
            </a:prstGeom>
            <a:solidFill>
              <a:srgbClr val="D57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Marker with solid fill">
            <a:extLst>
              <a:ext uri="{FF2B5EF4-FFF2-40B4-BE49-F238E27FC236}">
                <a16:creationId xmlns:a16="http://schemas.microsoft.com/office/drawing/2014/main" id="{C63AB974-E77E-1CB0-D1F3-CC052D51CC52}"/>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772" r="21167"/>
          <a:stretch/>
        </p:blipFill>
        <p:spPr>
          <a:xfrm>
            <a:off x="463639" y="1730853"/>
            <a:ext cx="1442434" cy="2442245"/>
          </a:xfrm>
          <a:prstGeom prst="rect">
            <a:avLst/>
          </a:prstGeom>
        </p:spPr>
      </p:pic>
      <p:sp>
        <p:nvSpPr>
          <p:cNvPr id="13" name="Oval 12">
            <a:extLst>
              <a:ext uri="{FF2B5EF4-FFF2-40B4-BE49-F238E27FC236}">
                <a16:creationId xmlns:a16="http://schemas.microsoft.com/office/drawing/2014/main" id="{EC164B50-8440-B1F3-B96B-ED38ACC5985D}"/>
              </a:ext>
            </a:extLst>
          </p:cNvPr>
          <p:cNvSpPr/>
          <p:nvPr/>
        </p:nvSpPr>
        <p:spPr>
          <a:xfrm>
            <a:off x="807251" y="224690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29%</a:t>
            </a:r>
          </a:p>
        </p:txBody>
      </p:sp>
      <p:pic>
        <p:nvPicPr>
          <p:cNvPr id="14" name="Graphic 13" descr="Marker with solid fill">
            <a:extLst>
              <a:ext uri="{FF2B5EF4-FFF2-40B4-BE49-F238E27FC236}">
                <a16:creationId xmlns:a16="http://schemas.microsoft.com/office/drawing/2014/main" id="{9E8EFD25-705E-4D51-F41A-12451ABF678C}"/>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772" r="21167"/>
          <a:stretch/>
        </p:blipFill>
        <p:spPr>
          <a:xfrm>
            <a:off x="2949262" y="1730853"/>
            <a:ext cx="1442434" cy="2442245"/>
          </a:xfrm>
          <a:prstGeom prst="rect">
            <a:avLst/>
          </a:prstGeom>
        </p:spPr>
      </p:pic>
      <p:sp>
        <p:nvSpPr>
          <p:cNvPr id="15" name="Oval 14">
            <a:extLst>
              <a:ext uri="{FF2B5EF4-FFF2-40B4-BE49-F238E27FC236}">
                <a16:creationId xmlns:a16="http://schemas.microsoft.com/office/drawing/2014/main" id="{EA7B1C47-A92E-BF71-9F1D-3BCAF7F728FC}"/>
              </a:ext>
            </a:extLst>
          </p:cNvPr>
          <p:cNvSpPr/>
          <p:nvPr/>
        </p:nvSpPr>
        <p:spPr>
          <a:xfrm>
            <a:off x="3292874" y="224690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28%</a:t>
            </a:r>
          </a:p>
        </p:txBody>
      </p:sp>
      <p:pic>
        <p:nvPicPr>
          <p:cNvPr id="18" name="Graphic 17" descr="Marker with solid fill">
            <a:extLst>
              <a:ext uri="{FF2B5EF4-FFF2-40B4-BE49-F238E27FC236}">
                <a16:creationId xmlns:a16="http://schemas.microsoft.com/office/drawing/2014/main" id="{10BB917C-D2DE-CAA8-B1F8-CDF17292A438}"/>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9772" r="21167"/>
          <a:stretch/>
        </p:blipFill>
        <p:spPr>
          <a:xfrm>
            <a:off x="5298324" y="1730853"/>
            <a:ext cx="1442434" cy="2442245"/>
          </a:xfrm>
          <a:prstGeom prst="rect">
            <a:avLst/>
          </a:prstGeom>
        </p:spPr>
      </p:pic>
      <p:sp>
        <p:nvSpPr>
          <p:cNvPr id="19" name="Oval 18">
            <a:extLst>
              <a:ext uri="{FF2B5EF4-FFF2-40B4-BE49-F238E27FC236}">
                <a16:creationId xmlns:a16="http://schemas.microsoft.com/office/drawing/2014/main" id="{0D9130FC-99E0-1750-6D6E-63BD8E5CBE51}"/>
              </a:ext>
            </a:extLst>
          </p:cNvPr>
          <p:cNvSpPr/>
          <p:nvPr/>
        </p:nvSpPr>
        <p:spPr>
          <a:xfrm>
            <a:off x="5641936" y="224690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25%</a:t>
            </a:r>
          </a:p>
        </p:txBody>
      </p:sp>
      <p:pic>
        <p:nvPicPr>
          <p:cNvPr id="21" name="Graphic 20" descr="Marker with solid fill">
            <a:extLst>
              <a:ext uri="{FF2B5EF4-FFF2-40B4-BE49-F238E27FC236}">
                <a16:creationId xmlns:a16="http://schemas.microsoft.com/office/drawing/2014/main" id="{E5AFE6C9-1532-7D4E-8F19-B6224F53D16D}"/>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9772" r="21167"/>
          <a:stretch/>
        </p:blipFill>
        <p:spPr>
          <a:xfrm>
            <a:off x="7741979" y="1730853"/>
            <a:ext cx="1442434" cy="2442245"/>
          </a:xfrm>
          <a:prstGeom prst="rect">
            <a:avLst/>
          </a:prstGeom>
        </p:spPr>
      </p:pic>
      <p:sp>
        <p:nvSpPr>
          <p:cNvPr id="22" name="Oval 21">
            <a:extLst>
              <a:ext uri="{FF2B5EF4-FFF2-40B4-BE49-F238E27FC236}">
                <a16:creationId xmlns:a16="http://schemas.microsoft.com/office/drawing/2014/main" id="{5CF26322-19AB-3CC3-A214-F31B998BF988}"/>
              </a:ext>
            </a:extLst>
          </p:cNvPr>
          <p:cNvSpPr/>
          <p:nvPr/>
        </p:nvSpPr>
        <p:spPr>
          <a:xfrm>
            <a:off x="8085591" y="224690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9%</a:t>
            </a:r>
          </a:p>
        </p:txBody>
      </p:sp>
      <p:pic>
        <p:nvPicPr>
          <p:cNvPr id="24" name="Graphic 23" descr="Marker with solid fill">
            <a:extLst>
              <a:ext uri="{FF2B5EF4-FFF2-40B4-BE49-F238E27FC236}">
                <a16:creationId xmlns:a16="http://schemas.microsoft.com/office/drawing/2014/main" id="{EDE556F0-E418-964C-4AF0-6C2BF8B9BF38}"/>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19772" r="21167"/>
          <a:stretch/>
        </p:blipFill>
        <p:spPr>
          <a:xfrm>
            <a:off x="10232930" y="1730853"/>
            <a:ext cx="1442434" cy="2442245"/>
          </a:xfrm>
          <a:prstGeom prst="rect">
            <a:avLst/>
          </a:prstGeom>
        </p:spPr>
      </p:pic>
      <p:sp>
        <p:nvSpPr>
          <p:cNvPr id="25" name="Oval 24">
            <a:extLst>
              <a:ext uri="{FF2B5EF4-FFF2-40B4-BE49-F238E27FC236}">
                <a16:creationId xmlns:a16="http://schemas.microsoft.com/office/drawing/2014/main" id="{E2F0A270-7E70-2A76-35D5-AE6A7A748994}"/>
              </a:ext>
            </a:extLst>
          </p:cNvPr>
          <p:cNvSpPr/>
          <p:nvPr/>
        </p:nvSpPr>
        <p:spPr>
          <a:xfrm>
            <a:off x="10576542" y="224690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9%</a:t>
            </a:r>
          </a:p>
        </p:txBody>
      </p:sp>
      <p:sp>
        <p:nvSpPr>
          <p:cNvPr id="27" name="TextBox 26">
            <a:extLst>
              <a:ext uri="{FF2B5EF4-FFF2-40B4-BE49-F238E27FC236}">
                <a16:creationId xmlns:a16="http://schemas.microsoft.com/office/drawing/2014/main" id="{3D5BBA0D-1F7A-43A6-B909-BD76770C8FA9}"/>
              </a:ext>
            </a:extLst>
          </p:cNvPr>
          <p:cNvSpPr txBox="1"/>
          <p:nvPr/>
        </p:nvSpPr>
        <p:spPr>
          <a:xfrm>
            <a:off x="583854" y="4421079"/>
            <a:ext cx="1202003" cy="707886"/>
          </a:xfrm>
          <a:prstGeom prst="rect">
            <a:avLst/>
          </a:prstGeom>
          <a:noFill/>
        </p:spPr>
        <p:txBody>
          <a:bodyPr wrap="square" rtlCol="0">
            <a:spAutoFit/>
          </a:bodyPr>
          <a:lstStyle/>
          <a:p>
            <a:pPr algn="ctr"/>
            <a:r>
              <a:rPr lang="en-US" sz="2000" b="1" dirty="0"/>
              <a:t>10% and less</a:t>
            </a:r>
          </a:p>
        </p:txBody>
      </p:sp>
      <p:sp>
        <p:nvSpPr>
          <p:cNvPr id="28" name="TextBox 27">
            <a:extLst>
              <a:ext uri="{FF2B5EF4-FFF2-40B4-BE49-F238E27FC236}">
                <a16:creationId xmlns:a16="http://schemas.microsoft.com/office/drawing/2014/main" id="{6569FD17-A6A5-8F25-9BFA-AEF17158AF33}"/>
              </a:ext>
            </a:extLst>
          </p:cNvPr>
          <p:cNvSpPr txBox="1"/>
          <p:nvPr/>
        </p:nvSpPr>
        <p:spPr>
          <a:xfrm>
            <a:off x="3069477" y="4421079"/>
            <a:ext cx="1202003" cy="400110"/>
          </a:xfrm>
          <a:prstGeom prst="rect">
            <a:avLst/>
          </a:prstGeom>
          <a:noFill/>
        </p:spPr>
        <p:txBody>
          <a:bodyPr wrap="square" rtlCol="0">
            <a:spAutoFit/>
          </a:bodyPr>
          <a:lstStyle/>
          <a:p>
            <a:pPr algn="ctr"/>
            <a:r>
              <a:rPr lang="en-US" sz="2000" b="1" dirty="0"/>
              <a:t>11-20%</a:t>
            </a:r>
          </a:p>
        </p:txBody>
      </p:sp>
      <p:sp>
        <p:nvSpPr>
          <p:cNvPr id="29" name="TextBox 28">
            <a:extLst>
              <a:ext uri="{FF2B5EF4-FFF2-40B4-BE49-F238E27FC236}">
                <a16:creationId xmlns:a16="http://schemas.microsoft.com/office/drawing/2014/main" id="{FFE0D7E5-6ADE-E3C3-2869-64E003416E5E}"/>
              </a:ext>
            </a:extLst>
          </p:cNvPr>
          <p:cNvSpPr txBox="1"/>
          <p:nvPr/>
        </p:nvSpPr>
        <p:spPr>
          <a:xfrm>
            <a:off x="5418539" y="4421079"/>
            <a:ext cx="1202003" cy="400110"/>
          </a:xfrm>
          <a:prstGeom prst="rect">
            <a:avLst/>
          </a:prstGeom>
          <a:noFill/>
        </p:spPr>
        <p:txBody>
          <a:bodyPr wrap="square" rtlCol="0">
            <a:spAutoFit/>
          </a:bodyPr>
          <a:lstStyle/>
          <a:p>
            <a:pPr algn="ctr"/>
            <a:r>
              <a:rPr lang="en-US" sz="2000" b="1" dirty="0"/>
              <a:t>21-30%</a:t>
            </a:r>
          </a:p>
        </p:txBody>
      </p:sp>
      <p:sp>
        <p:nvSpPr>
          <p:cNvPr id="30" name="TextBox 29">
            <a:extLst>
              <a:ext uri="{FF2B5EF4-FFF2-40B4-BE49-F238E27FC236}">
                <a16:creationId xmlns:a16="http://schemas.microsoft.com/office/drawing/2014/main" id="{735FADA3-9808-392A-1F37-EC16E1C9E72C}"/>
              </a:ext>
            </a:extLst>
          </p:cNvPr>
          <p:cNvSpPr txBox="1"/>
          <p:nvPr/>
        </p:nvSpPr>
        <p:spPr>
          <a:xfrm>
            <a:off x="7879232" y="4421079"/>
            <a:ext cx="1202003" cy="400110"/>
          </a:xfrm>
          <a:prstGeom prst="rect">
            <a:avLst/>
          </a:prstGeom>
          <a:noFill/>
        </p:spPr>
        <p:txBody>
          <a:bodyPr wrap="square" rtlCol="0">
            <a:spAutoFit/>
          </a:bodyPr>
          <a:lstStyle/>
          <a:p>
            <a:pPr algn="ctr"/>
            <a:r>
              <a:rPr lang="en-US" sz="2000" b="1" dirty="0"/>
              <a:t>31-40%</a:t>
            </a:r>
          </a:p>
        </p:txBody>
      </p:sp>
      <p:sp>
        <p:nvSpPr>
          <p:cNvPr id="31" name="TextBox 30">
            <a:extLst>
              <a:ext uri="{FF2B5EF4-FFF2-40B4-BE49-F238E27FC236}">
                <a16:creationId xmlns:a16="http://schemas.microsoft.com/office/drawing/2014/main" id="{8E058824-A128-78DA-B047-FE1B6D49ED52}"/>
              </a:ext>
            </a:extLst>
          </p:cNvPr>
          <p:cNvSpPr txBox="1"/>
          <p:nvPr/>
        </p:nvSpPr>
        <p:spPr>
          <a:xfrm>
            <a:off x="10301402" y="4421079"/>
            <a:ext cx="1305489" cy="707886"/>
          </a:xfrm>
          <a:prstGeom prst="rect">
            <a:avLst/>
          </a:prstGeom>
          <a:noFill/>
        </p:spPr>
        <p:txBody>
          <a:bodyPr wrap="square" rtlCol="0">
            <a:spAutoFit/>
          </a:bodyPr>
          <a:lstStyle/>
          <a:p>
            <a:pPr algn="ctr"/>
            <a:r>
              <a:rPr lang="en-US" sz="2000" b="1" dirty="0"/>
              <a:t>More than 40%</a:t>
            </a:r>
          </a:p>
        </p:txBody>
      </p:sp>
    </p:spTree>
    <p:extLst>
      <p:ext uri="{BB962C8B-B14F-4D97-AF65-F5344CB8AC3E}">
        <p14:creationId xmlns:p14="http://schemas.microsoft.com/office/powerpoint/2010/main" val="2481709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BBF4-D86E-44D6-A0A9-1332590C7669}"/>
              </a:ext>
            </a:extLst>
          </p:cNvPr>
          <p:cNvSpPr>
            <a:spLocks noGrp="1"/>
          </p:cNvSpPr>
          <p:nvPr>
            <p:ph type="title"/>
          </p:nvPr>
        </p:nvSpPr>
        <p:spPr/>
        <p:txBody>
          <a:bodyPr/>
          <a:lstStyle/>
          <a:p>
            <a:r>
              <a:rPr lang="en-US" dirty="0"/>
              <a:t>Critical Questions</a:t>
            </a:r>
          </a:p>
        </p:txBody>
      </p:sp>
      <p:sp>
        <p:nvSpPr>
          <p:cNvPr id="4" name="Footer Placeholder 3">
            <a:extLst>
              <a:ext uri="{FF2B5EF4-FFF2-40B4-BE49-F238E27FC236}">
                <a16:creationId xmlns:a16="http://schemas.microsoft.com/office/drawing/2014/main" id="{23E46619-568A-4B94-839B-3EE5CACA2EAD}"/>
              </a:ext>
            </a:extLst>
          </p:cNvPr>
          <p:cNvSpPr>
            <a:spLocks noGrp="1"/>
          </p:cNvSpPr>
          <p:nvPr>
            <p:ph type="ftr" sz="quarter" idx="11"/>
          </p:nvPr>
        </p:nvSpPr>
        <p:spPr/>
        <p:txBody>
          <a:bodyPr/>
          <a:lstStyle/>
          <a:p>
            <a:pPr algn="l"/>
            <a:r>
              <a:rPr lang="en-US" dirty="0"/>
              <a:t>© Brandon Hall Group 2022</a:t>
            </a:r>
          </a:p>
        </p:txBody>
      </p:sp>
      <p:sp>
        <p:nvSpPr>
          <p:cNvPr id="5" name="Slide Number Placeholder 4">
            <a:extLst>
              <a:ext uri="{FF2B5EF4-FFF2-40B4-BE49-F238E27FC236}">
                <a16:creationId xmlns:a16="http://schemas.microsoft.com/office/drawing/2014/main" id="{E03703A7-D10C-4F10-9A93-F70293F5978D}"/>
              </a:ext>
            </a:extLst>
          </p:cNvPr>
          <p:cNvSpPr>
            <a:spLocks noGrp="1"/>
          </p:cNvSpPr>
          <p:nvPr>
            <p:ph type="sldNum" sz="quarter" idx="12"/>
          </p:nvPr>
        </p:nvSpPr>
        <p:spPr/>
        <p:txBody>
          <a:bodyPr/>
          <a:lstStyle/>
          <a:p>
            <a:fld id="{27AAD8D9-46E4-EB4E-865F-E5AC3B85113C}" type="slidenum">
              <a:rPr lang="en-US" smtClean="0"/>
              <a:t>16</a:t>
            </a:fld>
            <a:endParaRPr lang="en-US" dirty="0"/>
          </a:p>
        </p:txBody>
      </p:sp>
      <p:sp>
        <p:nvSpPr>
          <p:cNvPr id="3" name="Content Placeholder 2">
            <a:extLst>
              <a:ext uri="{FF2B5EF4-FFF2-40B4-BE49-F238E27FC236}">
                <a16:creationId xmlns:a16="http://schemas.microsoft.com/office/drawing/2014/main" id="{71778241-FEFB-43DD-B305-20885CD29E2F}"/>
              </a:ext>
            </a:extLst>
          </p:cNvPr>
          <p:cNvSpPr>
            <a:spLocks noGrp="1"/>
          </p:cNvSpPr>
          <p:nvPr>
            <p:ph idx="4294967295"/>
          </p:nvPr>
        </p:nvSpPr>
        <p:spPr>
          <a:xfrm>
            <a:off x="838200" y="990600"/>
            <a:ext cx="10515600" cy="817418"/>
          </a:xfrm>
        </p:spPr>
        <p:txBody>
          <a:bodyPr>
            <a:noAutofit/>
          </a:bodyPr>
          <a:lstStyle/>
          <a:p>
            <a:pPr marL="0" marR="0" lvl="0" indent="0">
              <a:lnSpc>
                <a:spcPct val="100000"/>
              </a:lnSpc>
              <a:spcBef>
                <a:spcPts val="600"/>
              </a:spcBef>
              <a:spcAft>
                <a:spcPts val="600"/>
              </a:spcAft>
              <a:buNone/>
            </a:pPr>
            <a:r>
              <a:rPr lang="en-US" sz="1800" b="1" kern="1800" dirty="0">
                <a:effectLst/>
                <a:latin typeface="+mn-lt"/>
                <a:ea typeface="Times New Roman" panose="02020603050405020304" pitchFamily="18" charset="0"/>
                <a:cs typeface="Times New Roman" panose="02020603050405020304" pitchFamily="18" charset="0"/>
              </a:rPr>
              <a:t>Organizations that want to develop more inclusive leaders as a strategy toward becoming a more diverse, equitable and inclusive organization must consider several questions. They include:</a:t>
            </a:r>
          </a:p>
        </p:txBody>
      </p:sp>
      <p:sp>
        <p:nvSpPr>
          <p:cNvPr id="6" name="Content Placeholder 2">
            <a:extLst>
              <a:ext uri="{FF2B5EF4-FFF2-40B4-BE49-F238E27FC236}">
                <a16:creationId xmlns:a16="http://schemas.microsoft.com/office/drawing/2014/main" id="{AC1E5968-E323-D54E-A25D-8666C6C9D157}"/>
              </a:ext>
            </a:extLst>
          </p:cNvPr>
          <p:cNvSpPr txBox="1">
            <a:spLocks/>
          </p:cNvSpPr>
          <p:nvPr/>
        </p:nvSpPr>
        <p:spPr>
          <a:xfrm>
            <a:off x="838201" y="1805389"/>
            <a:ext cx="4800601" cy="4211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buClr>
                <a:srgbClr val="D57349"/>
              </a:buClr>
              <a:buSzPct val="100000"/>
              <a:buFont typeface="Chalkboard Bold" panose="03050602040202020205" pitchFamily="66" charset="77"/>
              <a:buChar char="›"/>
            </a:pPr>
            <a:r>
              <a:rPr lang="en-US" sz="1800" kern="1800" dirty="0">
                <a:solidFill>
                  <a:srgbClr val="1A1A1A"/>
                </a:solidFill>
                <a:ea typeface="Times New Roman" panose="02020603050405020304" pitchFamily="18" charset="0"/>
                <a:cs typeface="Times New Roman" panose="02020603050405020304" pitchFamily="18" charset="0"/>
              </a:rPr>
              <a:t>What are our greatest barriers to having a more inclusive culture?</a:t>
            </a:r>
          </a:p>
          <a:p>
            <a:pPr>
              <a:lnSpc>
                <a:spcPct val="100000"/>
              </a:lnSpc>
              <a:spcBef>
                <a:spcPts val="0"/>
              </a:spcBef>
              <a:spcAft>
                <a:spcPts val="1400"/>
              </a:spcAft>
              <a:buClr>
                <a:srgbClr val="D57349"/>
              </a:buClr>
              <a:buSzPct val="100000"/>
              <a:buFont typeface="Chalkboard Bold" panose="03050602040202020205" pitchFamily="66" charset="77"/>
              <a:buChar char="›"/>
            </a:pPr>
            <a:r>
              <a:rPr lang="en-US" sz="1800" kern="1800" dirty="0">
                <a:solidFill>
                  <a:srgbClr val="1A1A1A"/>
                </a:solidFill>
                <a:ea typeface="Times New Roman" panose="02020603050405020304" pitchFamily="18" charset="0"/>
                <a:cs typeface="Times New Roman" panose="02020603050405020304" pitchFamily="18" charset="0"/>
              </a:rPr>
              <a:t>Do our leaders consistently demonstrate the values of our organization?</a:t>
            </a:r>
          </a:p>
          <a:p>
            <a:pPr>
              <a:lnSpc>
                <a:spcPct val="100000"/>
              </a:lnSpc>
              <a:spcBef>
                <a:spcPts val="0"/>
              </a:spcBef>
              <a:spcAft>
                <a:spcPts val="1400"/>
              </a:spcAft>
              <a:buClr>
                <a:srgbClr val="D57349"/>
              </a:buClr>
              <a:buSzPct val="100000"/>
              <a:buFont typeface="Chalkboard Bold" panose="03050602040202020205" pitchFamily="66" charset="77"/>
              <a:buChar char="›"/>
            </a:pPr>
            <a:r>
              <a:rPr lang="en-US" sz="1800" dirty="0">
                <a:ea typeface="Cambria" panose="02040503050406030204" pitchFamily="18" charset="0"/>
                <a:cs typeface="Times New Roman" panose="02020603050405020304" pitchFamily="18" charset="0"/>
              </a:rPr>
              <a:t>Do we have leaders with the interest and ability to truly tap into the talents and motivations of their teams to collaborate, empower and inspire rather than wield their authority?</a:t>
            </a:r>
          </a:p>
          <a:p>
            <a:pPr>
              <a:lnSpc>
                <a:spcPct val="100000"/>
              </a:lnSpc>
              <a:spcBef>
                <a:spcPts val="0"/>
              </a:spcBef>
              <a:spcAft>
                <a:spcPts val="1400"/>
              </a:spcAft>
              <a:buClr>
                <a:srgbClr val="D57349"/>
              </a:buClr>
              <a:buSzPct val="100000"/>
              <a:buFont typeface="Chalkboard Bold" panose="03050602040202020205" pitchFamily="66" charset="77"/>
              <a:buChar char="›"/>
            </a:pPr>
            <a:r>
              <a:rPr lang="en-US" sz="1800" kern="1800" dirty="0">
                <a:solidFill>
                  <a:srgbClr val="1A1A1A"/>
                </a:solidFill>
                <a:ea typeface="Times New Roman" panose="02020603050405020304" pitchFamily="18" charset="0"/>
                <a:cs typeface="Times New Roman" panose="02020603050405020304" pitchFamily="18" charset="0"/>
              </a:rPr>
              <a:t>Do we have leaders who consistently demonstrate their commitment to diversity, equity and inclusion and will challenge the status quo when necessary?</a:t>
            </a:r>
          </a:p>
        </p:txBody>
      </p:sp>
      <p:sp>
        <p:nvSpPr>
          <p:cNvPr id="7" name="Content Placeholder 2">
            <a:extLst>
              <a:ext uri="{FF2B5EF4-FFF2-40B4-BE49-F238E27FC236}">
                <a16:creationId xmlns:a16="http://schemas.microsoft.com/office/drawing/2014/main" id="{B8A1EF66-70AC-4542-8FA8-E87F62A5B24D}"/>
              </a:ext>
            </a:extLst>
          </p:cNvPr>
          <p:cNvSpPr txBox="1">
            <a:spLocks/>
          </p:cNvSpPr>
          <p:nvPr/>
        </p:nvSpPr>
        <p:spPr>
          <a:xfrm>
            <a:off x="6553199" y="1805389"/>
            <a:ext cx="4800601" cy="42117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400"/>
              </a:spcAft>
              <a:buClr>
                <a:srgbClr val="D57349"/>
              </a:buClr>
              <a:buFont typeface="Chalkboard Bold" panose="03050602040202020205" pitchFamily="66" charset="77"/>
              <a:buChar char="›"/>
            </a:pPr>
            <a:r>
              <a:rPr lang="en-US" sz="1800" kern="1800" dirty="0">
                <a:solidFill>
                  <a:srgbClr val="1A1A1A"/>
                </a:solidFill>
                <a:ea typeface="Cambria" panose="02040503050406030204" pitchFamily="18" charset="0"/>
                <a:cs typeface="Times New Roman" panose="02020603050405020304" pitchFamily="18" charset="0"/>
              </a:rPr>
              <a:t>Do we have leaders who actively seek to understand those around them — including people from different cultures and backgrounds — and listen, empathize and adapt to their points of view?</a:t>
            </a:r>
          </a:p>
          <a:p>
            <a:pPr>
              <a:lnSpc>
                <a:spcPct val="100000"/>
              </a:lnSpc>
              <a:spcBef>
                <a:spcPts val="0"/>
              </a:spcBef>
              <a:spcAft>
                <a:spcPts val="1400"/>
              </a:spcAft>
              <a:buClr>
                <a:srgbClr val="D57349"/>
              </a:buClr>
              <a:buFont typeface="Chalkboard Bold" panose="03050602040202020205" pitchFamily="66" charset="77"/>
              <a:buChar char="›"/>
            </a:pPr>
            <a:r>
              <a:rPr lang="en-US" sz="1800" kern="1800" dirty="0">
                <a:solidFill>
                  <a:srgbClr val="1A1A1A"/>
                </a:solidFill>
                <a:ea typeface="Times New Roman" panose="02020603050405020304" pitchFamily="18" charset="0"/>
                <a:cs typeface="Times New Roman" panose="02020603050405020304" pitchFamily="18" charset="0"/>
              </a:rPr>
              <a:t>Are there particular strategies or behaviors that are in the most serious need of attention?</a:t>
            </a:r>
          </a:p>
          <a:p>
            <a:pPr>
              <a:lnSpc>
                <a:spcPct val="100000"/>
              </a:lnSpc>
              <a:spcBef>
                <a:spcPts val="0"/>
              </a:spcBef>
              <a:spcAft>
                <a:spcPts val="1400"/>
              </a:spcAft>
              <a:buClr>
                <a:srgbClr val="D57349"/>
              </a:buClr>
              <a:buFont typeface="Chalkboard Bold" panose="03050602040202020205" pitchFamily="66" charset="77"/>
              <a:buChar char="›"/>
            </a:pPr>
            <a:r>
              <a:rPr lang="en-US" sz="1800" kern="1800" dirty="0">
                <a:solidFill>
                  <a:srgbClr val="1A1A1A"/>
                </a:solidFill>
                <a:ea typeface="Times New Roman" panose="02020603050405020304" pitchFamily="18" charset="0"/>
                <a:cs typeface="Times New Roman" panose="02020603050405020304" pitchFamily="18" charset="0"/>
              </a:rPr>
              <a:t>How can we make inclusive leadership and diversity, equity and inclusion a bigger priority without sacrificing other business goals?</a:t>
            </a:r>
          </a:p>
        </p:txBody>
      </p:sp>
    </p:spTree>
    <p:extLst>
      <p:ext uri="{BB962C8B-B14F-4D97-AF65-F5344CB8AC3E}">
        <p14:creationId xmlns:p14="http://schemas.microsoft.com/office/powerpoint/2010/main" val="1131696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54EF0F5-E128-9641-998D-4379230305FF}"/>
              </a:ext>
            </a:extLst>
          </p:cNvPr>
          <p:cNvSpPr/>
          <p:nvPr/>
        </p:nvSpPr>
        <p:spPr>
          <a:xfrm>
            <a:off x="4337028" y="1974055"/>
            <a:ext cx="1049483" cy="1049483"/>
          </a:xfrm>
          <a:prstGeom prst="ellipse">
            <a:avLst/>
          </a:prstGeom>
          <a:solidFill>
            <a:srgbClr val="EBA63B">
              <a:alpha val="1425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EBA63B"/>
                </a:solidFill>
              </a:rPr>
              <a:t>2</a:t>
            </a:r>
          </a:p>
        </p:txBody>
      </p:sp>
      <p:sp>
        <p:nvSpPr>
          <p:cNvPr id="9" name="Oval 8">
            <a:extLst>
              <a:ext uri="{FF2B5EF4-FFF2-40B4-BE49-F238E27FC236}">
                <a16:creationId xmlns:a16="http://schemas.microsoft.com/office/drawing/2014/main" id="{4E4C5869-2D60-C240-9F45-1C08BB537710}"/>
              </a:ext>
            </a:extLst>
          </p:cNvPr>
          <p:cNvSpPr/>
          <p:nvPr/>
        </p:nvSpPr>
        <p:spPr>
          <a:xfrm>
            <a:off x="461335" y="1974055"/>
            <a:ext cx="1049483" cy="1049483"/>
          </a:xfrm>
          <a:prstGeom prst="ellipse">
            <a:avLst/>
          </a:prstGeom>
          <a:solidFill>
            <a:srgbClr val="D57349">
              <a:alpha val="1607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D57349"/>
                </a:solidFill>
              </a:rPr>
              <a:t>1</a:t>
            </a:r>
          </a:p>
        </p:txBody>
      </p:sp>
      <p:sp>
        <p:nvSpPr>
          <p:cNvPr id="5" name="Title 4">
            <a:extLst>
              <a:ext uri="{FF2B5EF4-FFF2-40B4-BE49-F238E27FC236}">
                <a16:creationId xmlns:a16="http://schemas.microsoft.com/office/drawing/2014/main" id="{C9907FB6-512C-4546-9BD0-4BCF36E94037}"/>
              </a:ext>
            </a:extLst>
          </p:cNvPr>
          <p:cNvSpPr>
            <a:spLocks noGrp="1"/>
          </p:cNvSpPr>
          <p:nvPr>
            <p:ph type="title"/>
          </p:nvPr>
        </p:nvSpPr>
        <p:spPr/>
        <p:txBody>
          <a:bodyPr/>
          <a:lstStyle/>
          <a:p>
            <a:r>
              <a:rPr lang="en-US" dirty="0"/>
              <a:t>Brandon Hall Group Point of View</a:t>
            </a:r>
          </a:p>
        </p:txBody>
      </p:sp>
      <p:sp>
        <p:nvSpPr>
          <p:cNvPr id="2" name="Slide Number Placeholder 1">
            <a:extLst>
              <a:ext uri="{FF2B5EF4-FFF2-40B4-BE49-F238E27FC236}">
                <a16:creationId xmlns:a16="http://schemas.microsoft.com/office/drawing/2014/main" id="{B2CCD76B-FA67-4F15-ABB1-F76D8EC8EBF4}"/>
              </a:ext>
            </a:extLst>
          </p:cNvPr>
          <p:cNvSpPr>
            <a:spLocks noGrp="1"/>
          </p:cNvSpPr>
          <p:nvPr>
            <p:ph type="sldNum" sz="quarter" idx="12"/>
          </p:nvPr>
        </p:nvSpPr>
        <p:spPr/>
        <p:txBody>
          <a:bodyPr/>
          <a:lstStyle/>
          <a:p>
            <a:fld id="{15EE09D5-3188-8E4F-BB68-B726B0193435}" type="slidenum">
              <a:rPr lang="en-US" smtClean="0"/>
              <a:t>17</a:t>
            </a:fld>
            <a:endParaRPr lang="en-US" dirty="0"/>
          </a:p>
        </p:txBody>
      </p:sp>
      <p:sp>
        <p:nvSpPr>
          <p:cNvPr id="6" name="Content Placeholder 5">
            <a:extLst>
              <a:ext uri="{FF2B5EF4-FFF2-40B4-BE49-F238E27FC236}">
                <a16:creationId xmlns:a16="http://schemas.microsoft.com/office/drawing/2014/main" id="{28F164F1-9CB1-4FC4-8EE7-72EAE5C614F5}"/>
              </a:ext>
            </a:extLst>
          </p:cNvPr>
          <p:cNvSpPr>
            <a:spLocks noGrp="1"/>
          </p:cNvSpPr>
          <p:nvPr>
            <p:ph idx="4294967295"/>
          </p:nvPr>
        </p:nvSpPr>
        <p:spPr>
          <a:xfrm>
            <a:off x="689935" y="2143845"/>
            <a:ext cx="3371850" cy="1262426"/>
          </a:xfrm>
        </p:spPr>
        <p:txBody>
          <a:bodyPr numCol="1" spcCol="914400">
            <a:noAutofit/>
          </a:bodyPr>
          <a:lstStyle/>
          <a:p>
            <a:pPr marL="457200" lvl="1" indent="0">
              <a:lnSpc>
                <a:spcPct val="100000"/>
              </a:lnSpc>
              <a:spcBef>
                <a:spcPts val="0"/>
              </a:spcBef>
              <a:spcAft>
                <a:spcPts val="400"/>
              </a:spcAft>
              <a:buNone/>
            </a:pPr>
            <a:r>
              <a:rPr lang="en-US" sz="2000" b="1" dirty="0">
                <a:solidFill>
                  <a:srgbClr val="D57349"/>
                </a:solidFill>
                <a:latin typeface="+mn-lt"/>
              </a:rPr>
              <a:t>Understand the greatest barriers to inclusive leadership</a:t>
            </a:r>
            <a:r>
              <a:rPr lang="en-GB" sz="2000" b="1" dirty="0">
                <a:solidFill>
                  <a:srgbClr val="D57349"/>
                </a:solidFill>
                <a:latin typeface="+mn-lt"/>
              </a:rPr>
              <a:t>. </a:t>
            </a:r>
            <a:r>
              <a:rPr lang="en-US" sz="2000" dirty="0"/>
              <a:t>Actively listen to all diverse groups within your organization.</a:t>
            </a:r>
          </a:p>
        </p:txBody>
      </p:sp>
      <p:sp>
        <p:nvSpPr>
          <p:cNvPr id="4" name="Footer Placeholder 3">
            <a:extLst>
              <a:ext uri="{FF2B5EF4-FFF2-40B4-BE49-F238E27FC236}">
                <a16:creationId xmlns:a16="http://schemas.microsoft.com/office/drawing/2014/main" id="{3831DA93-D1AA-0247-A5EF-52CEF5348C34}"/>
              </a:ext>
            </a:extLst>
          </p:cNvPr>
          <p:cNvSpPr>
            <a:spLocks noGrp="1"/>
          </p:cNvSpPr>
          <p:nvPr>
            <p:ph type="ftr" sz="quarter" idx="11"/>
          </p:nvPr>
        </p:nvSpPr>
        <p:spPr/>
        <p:txBody>
          <a:bodyPr/>
          <a:lstStyle/>
          <a:p>
            <a:pPr algn="l"/>
            <a:r>
              <a:rPr lang="en-US" dirty="0"/>
              <a:t>© Brandon Hall Group 2022</a:t>
            </a:r>
          </a:p>
        </p:txBody>
      </p:sp>
      <p:sp>
        <p:nvSpPr>
          <p:cNvPr id="8" name="Rectangle 7">
            <a:extLst>
              <a:ext uri="{FF2B5EF4-FFF2-40B4-BE49-F238E27FC236}">
                <a16:creationId xmlns:a16="http://schemas.microsoft.com/office/drawing/2014/main" id="{EA2A50E0-0D84-7E4A-AF06-4DA77C90FDCD}"/>
              </a:ext>
            </a:extLst>
          </p:cNvPr>
          <p:cNvSpPr/>
          <p:nvPr/>
        </p:nvSpPr>
        <p:spPr>
          <a:xfrm>
            <a:off x="4493585" y="2143077"/>
            <a:ext cx="3543302" cy="1631216"/>
          </a:xfrm>
          <a:prstGeom prst="rect">
            <a:avLst/>
          </a:prstGeom>
        </p:spPr>
        <p:txBody>
          <a:bodyPr wrap="square">
            <a:spAutoFit/>
          </a:bodyPr>
          <a:lstStyle/>
          <a:p>
            <a:pPr lvl="1">
              <a:spcAft>
                <a:spcPts val="400"/>
              </a:spcAft>
            </a:pPr>
            <a:r>
              <a:rPr lang="en-US" sz="2000" b="1" dirty="0">
                <a:solidFill>
                  <a:srgbClr val="EBA63B"/>
                </a:solidFill>
              </a:rPr>
              <a:t>Commit to training on inclusive leadership at all levels of the organization. </a:t>
            </a:r>
            <a:r>
              <a:rPr lang="en-US" sz="2000" dirty="0">
                <a:solidFill>
                  <a:schemeClr val="tx1">
                    <a:lumMod val="75000"/>
                    <a:lumOff val="25000"/>
                  </a:schemeClr>
                </a:solidFill>
                <a:latin typeface="+mj-lt"/>
              </a:rPr>
              <a:t>Prioritize training based on the greatest need.</a:t>
            </a:r>
          </a:p>
        </p:txBody>
      </p:sp>
      <p:sp>
        <p:nvSpPr>
          <p:cNvPr id="13" name="Oval 12">
            <a:extLst>
              <a:ext uri="{FF2B5EF4-FFF2-40B4-BE49-F238E27FC236}">
                <a16:creationId xmlns:a16="http://schemas.microsoft.com/office/drawing/2014/main" id="{10836513-A943-3D4E-BD69-27EC0CB2C0DB}"/>
              </a:ext>
            </a:extLst>
          </p:cNvPr>
          <p:cNvSpPr/>
          <p:nvPr/>
        </p:nvSpPr>
        <p:spPr>
          <a:xfrm>
            <a:off x="8214249" y="1988979"/>
            <a:ext cx="1049483" cy="1049483"/>
          </a:xfrm>
          <a:prstGeom prst="ellipse">
            <a:avLst/>
          </a:prstGeom>
          <a:solidFill>
            <a:srgbClr val="626F72">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626F72"/>
                </a:solidFill>
              </a:rPr>
              <a:t>3</a:t>
            </a:r>
          </a:p>
        </p:txBody>
      </p:sp>
      <p:sp>
        <p:nvSpPr>
          <p:cNvPr id="14" name="Content Placeholder 5">
            <a:extLst>
              <a:ext uri="{FF2B5EF4-FFF2-40B4-BE49-F238E27FC236}">
                <a16:creationId xmlns:a16="http://schemas.microsoft.com/office/drawing/2014/main" id="{5C9AF2E3-F069-5340-8764-E9DD87583CC6}"/>
              </a:ext>
            </a:extLst>
          </p:cNvPr>
          <p:cNvSpPr txBox="1">
            <a:spLocks/>
          </p:cNvSpPr>
          <p:nvPr/>
        </p:nvSpPr>
        <p:spPr>
          <a:xfrm>
            <a:off x="8366649" y="2195209"/>
            <a:ext cx="3505200" cy="1936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400"/>
              </a:spcAft>
              <a:buNone/>
            </a:pPr>
            <a:r>
              <a:rPr lang="en-US" sz="2000" b="1" dirty="0">
                <a:solidFill>
                  <a:srgbClr val="626F72"/>
                </a:solidFill>
                <a:latin typeface="+mn-lt"/>
              </a:rPr>
              <a:t>Create or strengthen ownership. </a:t>
            </a:r>
            <a:r>
              <a:rPr lang="en-US" sz="2000" dirty="0"/>
              <a:t>Inclusion is a business imperative, so it needs top leaders to own it and drive accountability.</a:t>
            </a:r>
          </a:p>
        </p:txBody>
      </p:sp>
      <p:sp>
        <p:nvSpPr>
          <p:cNvPr id="19" name="Oval 18">
            <a:extLst>
              <a:ext uri="{FF2B5EF4-FFF2-40B4-BE49-F238E27FC236}">
                <a16:creationId xmlns:a16="http://schemas.microsoft.com/office/drawing/2014/main" id="{D944D484-392E-1946-BEEC-E4AA533CD400}"/>
              </a:ext>
            </a:extLst>
          </p:cNvPr>
          <p:cNvSpPr/>
          <p:nvPr/>
        </p:nvSpPr>
        <p:spPr>
          <a:xfrm>
            <a:off x="471033" y="4098850"/>
            <a:ext cx="1049483" cy="1049483"/>
          </a:xfrm>
          <a:prstGeom prst="ellipse">
            <a:avLst/>
          </a:prstGeom>
          <a:solidFill>
            <a:srgbClr val="073763">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073763"/>
                </a:solidFill>
              </a:rPr>
              <a:t>4</a:t>
            </a:r>
          </a:p>
        </p:txBody>
      </p:sp>
      <p:sp>
        <p:nvSpPr>
          <p:cNvPr id="20" name="Oval 19">
            <a:extLst>
              <a:ext uri="{FF2B5EF4-FFF2-40B4-BE49-F238E27FC236}">
                <a16:creationId xmlns:a16="http://schemas.microsoft.com/office/drawing/2014/main" id="{1A2593D3-3770-4547-86EA-1B423E7F46FF}"/>
              </a:ext>
            </a:extLst>
          </p:cNvPr>
          <p:cNvSpPr/>
          <p:nvPr/>
        </p:nvSpPr>
        <p:spPr>
          <a:xfrm>
            <a:off x="6353798" y="4098850"/>
            <a:ext cx="1049483" cy="1049483"/>
          </a:xfrm>
          <a:prstGeom prst="ellipse">
            <a:avLst/>
          </a:prstGeom>
          <a:solidFill>
            <a:srgbClr val="D57349">
              <a:alpha val="1219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t"/>
          <a:lstStyle/>
          <a:p>
            <a:r>
              <a:rPr lang="en-US" sz="4800" b="1" dirty="0">
                <a:solidFill>
                  <a:srgbClr val="D57349"/>
                </a:solidFill>
              </a:rPr>
              <a:t>5</a:t>
            </a:r>
          </a:p>
        </p:txBody>
      </p:sp>
      <p:sp>
        <p:nvSpPr>
          <p:cNvPr id="21" name="Rectangle 20">
            <a:extLst>
              <a:ext uri="{FF2B5EF4-FFF2-40B4-BE49-F238E27FC236}">
                <a16:creationId xmlns:a16="http://schemas.microsoft.com/office/drawing/2014/main" id="{82ECE276-F45D-C04A-9400-46E1BD3EAE58}"/>
              </a:ext>
            </a:extLst>
          </p:cNvPr>
          <p:cNvSpPr/>
          <p:nvPr/>
        </p:nvSpPr>
        <p:spPr>
          <a:xfrm>
            <a:off x="1099682" y="4305079"/>
            <a:ext cx="4435740" cy="1323439"/>
          </a:xfrm>
          <a:prstGeom prst="rect">
            <a:avLst/>
          </a:prstGeom>
        </p:spPr>
        <p:txBody>
          <a:bodyPr wrap="square">
            <a:spAutoFit/>
          </a:bodyPr>
          <a:lstStyle/>
          <a:p>
            <a:pPr marL="0" lvl="1" indent="0">
              <a:buNone/>
            </a:pPr>
            <a:r>
              <a:rPr lang="en-US" sz="2000" b="1" dirty="0">
                <a:solidFill>
                  <a:srgbClr val="073763"/>
                </a:solidFill>
              </a:rPr>
              <a:t>Create or strengthen your Diversity Council and Employee Resource Groups. </a:t>
            </a:r>
            <a:r>
              <a:rPr lang="en-US" sz="2000" b="1" dirty="0">
                <a:solidFill>
                  <a:srgbClr val="073763"/>
                </a:solidFill>
                <a:latin typeface="+mj-lt"/>
              </a:rPr>
              <a:t> </a:t>
            </a:r>
            <a:r>
              <a:rPr lang="en-US" sz="2000" dirty="0">
                <a:solidFill>
                  <a:schemeClr val="tx1">
                    <a:lumMod val="75000"/>
                    <a:lumOff val="25000"/>
                  </a:schemeClr>
                </a:solidFill>
                <a:latin typeface="+mj-lt"/>
              </a:rPr>
              <a:t>Involvement and activism across the organization builds a culture of inclusion.</a:t>
            </a:r>
          </a:p>
        </p:txBody>
      </p:sp>
      <p:sp>
        <p:nvSpPr>
          <p:cNvPr id="22" name="Rectangle 21">
            <a:extLst>
              <a:ext uri="{FF2B5EF4-FFF2-40B4-BE49-F238E27FC236}">
                <a16:creationId xmlns:a16="http://schemas.microsoft.com/office/drawing/2014/main" id="{543F580D-18DF-3445-B703-0E11B128CBDF}"/>
              </a:ext>
            </a:extLst>
          </p:cNvPr>
          <p:cNvSpPr/>
          <p:nvPr/>
        </p:nvSpPr>
        <p:spPr>
          <a:xfrm>
            <a:off x="6982447" y="4343927"/>
            <a:ext cx="4718487" cy="1323439"/>
          </a:xfrm>
          <a:prstGeom prst="rect">
            <a:avLst/>
          </a:prstGeom>
        </p:spPr>
        <p:txBody>
          <a:bodyPr wrap="square">
            <a:spAutoFit/>
          </a:bodyPr>
          <a:lstStyle/>
          <a:p>
            <a:pPr marL="0" lvl="1" indent="0">
              <a:buNone/>
            </a:pPr>
            <a:r>
              <a:rPr lang="en-US" sz="2000" b="1" dirty="0">
                <a:solidFill>
                  <a:srgbClr val="D57349"/>
                </a:solidFill>
              </a:rPr>
              <a:t>Measure inclusively. </a:t>
            </a:r>
            <a:r>
              <a:rPr lang="en-US" sz="2000" dirty="0">
                <a:solidFill>
                  <a:schemeClr val="tx1">
                    <a:lumMod val="75000"/>
                    <a:lumOff val="25000"/>
                  </a:schemeClr>
                </a:solidFill>
                <a:latin typeface="+mj-lt"/>
              </a:rPr>
              <a:t>Assess everything from compensation to recognition and participation in training and cross-function teams.</a:t>
            </a:r>
          </a:p>
        </p:txBody>
      </p:sp>
      <p:sp>
        <p:nvSpPr>
          <p:cNvPr id="3" name="Rectangle 2">
            <a:extLst>
              <a:ext uri="{FF2B5EF4-FFF2-40B4-BE49-F238E27FC236}">
                <a16:creationId xmlns:a16="http://schemas.microsoft.com/office/drawing/2014/main" id="{AFA509FC-3449-8F45-860F-DD1084A17404}"/>
              </a:ext>
            </a:extLst>
          </p:cNvPr>
          <p:cNvSpPr/>
          <p:nvPr/>
        </p:nvSpPr>
        <p:spPr>
          <a:xfrm>
            <a:off x="867927" y="924595"/>
            <a:ext cx="10515600" cy="707886"/>
          </a:xfrm>
          <a:prstGeom prst="rect">
            <a:avLst/>
          </a:prstGeom>
        </p:spPr>
        <p:txBody>
          <a:bodyPr wrap="square">
            <a:spAutoFit/>
          </a:bodyPr>
          <a:lstStyle/>
          <a:p>
            <a:pPr marL="0" lvl="1" indent="0">
              <a:buNone/>
            </a:pPr>
            <a:r>
              <a:rPr lang="en-US" sz="2000" b="1" dirty="0">
                <a:solidFill>
                  <a:schemeClr val="tx1">
                    <a:lumMod val="75000"/>
                    <a:lumOff val="25000"/>
                  </a:schemeClr>
                </a:solidFill>
              </a:rPr>
              <a:t>From our research, Brandon Hall Group developed recommendations to help organizations improve. Here are five high-level strategies to consider regarding inclusive leadership:</a:t>
            </a:r>
          </a:p>
        </p:txBody>
      </p:sp>
    </p:spTree>
    <p:extLst>
      <p:ext uri="{BB962C8B-B14F-4D97-AF65-F5344CB8AC3E}">
        <p14:creationId xmlns:p14="http://schemas.microsoft.com/office/powerpoint/2010/main" val="113074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3C74-7A3D-FD40-881C-467EC09EF9C2}"/>
              </a:ext>
            </a:extLst>
          </p:cNvPr>
          <p:cNvSpPr>
            <a:spLocks noGrp="1"/>
          </p:cNvSpPr>
          <p:nvPr>
            <p:ph type="title"/>
          </p:nvPr>
        </p:nvSpPr>
        <p:spPr/>
        <p:txBody>
          <a:bodyPr>
            <a:normAutofit/>
          </a:bodyPr>
          <a:lstStyle/>
          <a:p>
            <a:r>
              <a:rPr lang="en-US" sz="4000" dirty="0"/>
              <a:t>Contributors</a:t>
            </a:r>
          </a:p>
        </p:txBody>
      </p:sp>
      <p:sp>
        <p:nvSpPr>
          <p:cNvPr id="6" name="Footer Placeholder 5">
            <a:extLst>
              <a:ext uri="{FF2B5EF4-FFF2-40B4-BE49-F238E27FC236}">
                <a16:creationId xmlns:a16="http://schemas.microsoft.com/office/drawing/2014/main" id="{29005CB6-4A4B-F148-90A9-DA5557396009}"/>
              </a:ext>
            </a:extLst>
          </p:cNvPr>
          <p:cNvSpPr>
            <a:spLocks noGrp="1"/>
          </p:cNvSpPr>
          <p:nvPr>
            <p:ph type="ftr" sz="quarter" idx="11"/>
          </p:nvPr>
        </p:nvSpPr>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5DCDDD6B-6DAF-463D-9203-4F23224E3FF0}"/>
              </a:ext>
            </a:extLst>
          </p:cNvPr>
          <p:cNvSpPr>
            <a:spLocks noGrp="1"/>
          </p:cNvSpPr>
          <p:nvPr>
            <p:ph type="sldNum" sz="quarter" idx="12"/>
          </p:nvPr>
        </p:nvSpPr>
        <p:spPr/>
        <p:txBody>
          <a:bodyPr/>
          <a:lstStyle/>
          <a:p>
            <a:fld id="{15EE09D5-3188-8E4F-BB68-B726B0193435}" type="slidenum">
              <a:rPr lang="en-US" smtClean="0"/>
              <a:pPr/>
              <a:t>18</a:t>
            </a:fld>
            <a:endParaRPr lang="en-US" dirty="0"/>
          </a:p>
        </p:txBody>
      </p:sp>
      <p:sp>
        <p:nvSpPr>
          <p:cNvPr id="8" name="Rectangle 7">
            <a:extLst>
              <a:ext uri="{FF2B5EF4-FFF2-40B4-BE49-F238E27FC236}">
                <a16:creationId xmlns:a16="http://schemas.microsoft.com/office/drawing/2014/main" id="{6AA6D4E2-3CE9-C748-8A8A-31D01D19C828}"/>
              </a:ext>
            </a:extLst>
          </p:cNvPr>
          <p:cNvSpPr/>
          <p:nvPr/>
        </p:nvSpPr>
        <p:spPr>
          <a:xfrm>
            <a:off x="838200" y="2538801"/>
            <a:ext cx="5103368" cy="1731243"/>
          </a:xfrm>
          <a:prstGeom prst="rect">
            <a:avLst/>
          </a:prstGeom>
        </p:spPr>
        <p:txBody>
          <a:bodyPr wrap="square">
            <a:spAutoFit/>
          </a:bodyPr>
          <a:lstStyle/>
          <a:p>
            <a:r>
              <a:rPr lang="en-US" sz="1600" b="1" dirty="0">
                <a:solidFill>
                  <a:srgbClr val="073763"/>
                </a:solidFill>
              </a:rPr>
              <a:t>Mike Cooke, Chief Executive Officer</a:t>
            </a:r>
            <a:br>
              <a:rPr lang="en-US" sz="1600" b="1" dirty="0">
                <a:solidFill>
                  <a:srgbClr val="073763"/>
                </a:solidFill>
              </a:rPr>
            </a:br>
            <a:r>
              <a:rPr lang="en-US" sz="1600" b="1" dirty="0">
                <a:solidFill>
                  <a:srgbClr val="073763"/>
                </a:solidFill>
              </a:rPr>
              <a:t>and Principal HCM Analyst</a:t>
            </a:r>
          </a:p>
          <a:p>
            <a:pPr algn="just">
              <a:spcBef>
                <a:spcPts val="300"/>
              </a:spcBef>
            </a:pPr>
            <a:r>
              <a:rPr lang="en-US" sz="1200" dirty="0">
                <a:solidFill>
                  <a:schemeClr val="tx1">
                    <a:lumMod val="75000"/>
                    <a:lumOff val="25000"/>
                  </a:schemeClr>
                </a:solidFill>
                <a:latin typeface="+mj-lt"/>
              </a:rPr>
              <a:t>Prior to joining Brandon Hall Group, Mike was the Chief Executive Officer and Co-founder of AC Growth. Mike has held leadership and executive positions for the majority of his career, responsible for steering sales and marketing teams to drive results and profitability. His background includes more than 15 years of experience in sales and marketing, management, and operations in the research, consulting, software and technology industries.</a:t>
            </a:r>
          </a:p>
        </p:txBody>
      </p:sp>
      <p:sp>
        <p:nvSpPr>
          <p:cNvPr id="9" name="Rectangle 8">
            <a:extLst>
              <a:ext uri="{FF2B5EF4-FFF2-40B4-BE49-F238E27FC236}">
                <a16:creationId xmlns:a16="http://schemas.microsoft.com/office/drawing/2014/main" id="{594B94D1-C2C7-2949-8007-13AD72986FD1}"/>
              </a:ext>
            </a:extLst>
          </p:cNvPr>
          <p:cNvSpPr/>
          <p:nvPr/>
        </p:nvSpPr>
        <p:spPr>
          <a:xfrm>
            <a:off x="6555232" y="1099679"/>
            <a:ext cx="5105400" cy="2469907"/>
          </a:xfrm>
          <a:prstGeom prst="rect">
            <a:avLst/>
          </a:prstGeom>
        </p:spPr>
        <p:txBody>
          <a:bodyPr wrap="square">
            <a:spAutoFit/>
          </a:bodyPr>
          <a:lstStyle/>
          <a:p>
            <a:r>
              <a:rPr lang="en-US" sz="1600" b="1" dirty="0">
                <a:solidFill>
                  <a:srgbClr val="073763"/>
                </a:solidFill>
              </a:rPr>
              <a:t>Michael Rochelle, Chief Strategy Officer </a:t>
            </a:r>
            <a:br>
              <a:rPr lang="en-US" sz="1600" b="1" dirty="0">
                <a:solidFill>
                  <a:srgbClr val="073763"/>
                </a:solidFill>
              </a:rPr>
            </a:br>
            <a:r>
              <a:rPr lang="en-US" sz="1600" b="1" dirty="0">
                <a:solidFill>
                  <a:srgbClr val="073763"/>
                </a:solidFill>
              </a:rPr>
              <a:t>and Principal HCM Analyst</a:t>
            </a:r>
          </a:p>
          <a:p>
            <a:pPr algn="just">
              <a:spcBef>
                <a:spcPts val="300"/>
              </a:spcBef>
            </a:pPr>
            <a:r>
              <a:rPr lang="en-US" sz="1200" dirty="0">
                <a:solidFill>
                  <a:srgbClr val="2E2E2E"/>
                </a:solidFill>
                <a:latin typeface="+mj-lt"/>
              </a:rPr>
              <a:t>Prior to joining Brandon Hall Group, Michael was the Chief Strategy Officer and co-founder at AC Growth. Michael serves in a variety of roles including overseeing consulting and advisory support for corporations and solution providers. Michael has led a wide range of advisory support and strategic engagements for Fortune 1000 and small- to medium-sized organizations as well as leading and emerging solution providers across the HCM industry. Michael is one of the company’s principal analysts covering the learning and development, talent management, leadership development, workforce management and talent acquisition sectors. Michael also leads the analyst coverage for solution providers in these sectors.</a:t>
            </a:r>
          </a:p>
        </p:txBody>
      </p:sp>
      <p:sp>
        <p:nvSpPr>
          <p:cNvPr id="10" name="Rectangle 9">
            <a:extLst>
              <a:ext uri="{FF2B5EF4-FFF2-40B4-BE49-F238E27FC236}">
                <a16:creationId xmlns:a16="http://schemas.microsoft.com/office/drawing/2014/main" id="{79E38352-D3CB-AF4B-B2DE-FC17C5B06C5F}"/>
              </a:ext>
            </a:extLst>
          </p:cNvPr>
          <p:cNvSpPr/>
          <p:nvPr/>
        </p:nvSpPr>
        <p:spPr>
          <a:xfrm>
            <a:off x="6551168" y="3704901"/>
            <a:ext cx="5105400" cy="1115690"/>
          </a:xfrm>
          <a:prstGeom prst="rect">
            <a:avLst/>
          </a:prstGeom>
        </p:spPr>
        <p:txBody>
          <a:bodyPr wrap="square">
            <a:spAutoFit/>
          </a:bodyPr>
          <a:lstStyle/>
          <a:p>
            <a:r>
              <a:rPr lang="en-US" sz="1600" b="1" dirty="0">
                <a:solidFill>
                  <a:srgbClr val="073763"/>
                </a:solidFill>
              </a:rPr>
              <a:t>Richard Pachter, Content Manager</a:t>
            </a:r>
          </a:p>
          <a:p>
            <a:pPr algn="just">
              <a:spcBef>
                <a:spcPts val="300"/>
              </a:spcBef>
            </a:pPr>
            <a:r>
              <a:rPr lang="en-US" sz="1200" dirty="0">
                <a:solidFill>
                  <a:schemeClr val="tx1">
                    <a:lumMod val="75000"/>
                    <a:lumOff val="25000"/>
                  </a:schemeClr>
                </a:solidFill>
                <a:latin typeface="+mj-lt"/>
              </a:rPr>
              <a:t>Richard Pachter edited this report. He is the Content Manager at Brandon Hall Group and is responsible for editing all research assets and other content. He has experience as a journalist, copywriter, editor, marketer, blogger and social media marketing manager.</a:t>
            </a:r>
          </a:p>
        </p:txBody>
      </p:sp>
      <p:sp>
        <p:nvSpPr>
          <p:cNvPr id="11" name="Rectangle 10">
            <a:extLst>
              <a:ext uri="{FF2B5EF4-FFF2-40B4-BE49-F238E27FC236}">
                <a16:creationId xmlns:a16="http://schemas.microsoft.com/office/drawing/2014/main" id="{4F466A6A-ED77-3B4B-A668-BAB28EC20A77}"/>
              </a:ext>
            </a:extLst>
          </p:cNvPr>
          <p:cNvSpPr/>
          <p:nvPr/>
        </p:nvSpPr>
        <p:spPr>
          <a:xfrm>
            <a:off x="6555232" y="4955906"/>
            <a:ext cx="5097588" cy="561692"/>
          </a:xfrm>
          <a:prstGeom prst="rect">
            <a:avLst/>
          </a:prstGeom>
        </p:spPr>
        <p:txBody>
          <a:bodyPr wrap="square">
            <a:spAutoFit/>
          </a:bodyPr>
          <a:lstStyle/>
          <a:p>
            <a:r>
              <a:rPr lang="en-US" sz="1600" b="1" dirty="0">
                <a:solidFill>
                  <a:srgbClr val="073763"/>
                </a:solidFill>
              </a:rPr>
              <a:t>Emma Bui, Graphic Design Associate</a:t>
            </a:r>
            <a:endParaRPr lang="en-US" sz="1200" b="1" dirty="0">
              <a:solidFill>
                <a:schemeClr val="tx1">
                  <a:lumMod val="75000"/>
                  <a:lumOff val="25000"/>
                </a:schemeClr>
              </a:solidFill>
            </a:endParaRPr>
          </a:p>
          <a:p>
            <a:pPr>
              <a:spcBef>
                <a:spcPts val="300"/>
              </a:spcBef>
            </a:pPr>
            <a:r>
              <a:rPr lang="en-US" sz="1200" dirty="0">
                <a:solidFill>
                  <a:schemeClr val="tx1">
                    <a:lumMod val="75000"/>
                    <a:lumOff val="25000"/>
                  </a:schemeClr>
                </a:solidFill>
                <a:latin typeface="+mj-lt"/>
              </a:rPr>
              <a:t>Emma Bui created the graphics and layout for this report.</a:t>
            </a:r>
            <a:endParaRPr lang="en-US" sz="1600" dirty="0">
              <a:solidFill>
                <a:srgbClr val="073763"/>
              </a:solidFill>
              <a:latin typeface="+mj-lt"/>
            </a:endParaRPr>
          </a:p>
        </p:txBody>
      </p:sp>
      <p:sp>
        <p:nvSpPr>
          <p:cNvPr id="12" name="Rectangle 11">
            <a:extLst>
              <a:ext uri="{FF2B5EF4-FFF2-40B4-BE49-F238E27FC236}">
                <a16:creationId xmlns:a16="http://schemas.microsoft.com/office/drawing/2014/main" id="{CE8DCBEF-C852-964C-9B22-4ACC68BD0E53}"/>
              </a:ext>
            </a:extLst>
          </p:cNvPr>
          <p:cNvSpPr/>
          <p:nvPr/>
        </p:nvSpPr>
        <p:spPr>
          <a:xfrm>
            <a:off x="838200" y="4351905"/>
            <a:ext cx="5105400" cy="1915909"/>
          </a:xfrm>
          <a:prstGeom prst="rect">
            <a:avLst/>
          </a:prstGeom>
        </p:spPr>
        <p:txBody>
          <a:bodyPr wrap="square">
            <a:spAutoFit/>
          </a:bodyPr>
          <a:lstStyle/>
          <a:p>
            <a:r>
              <a:rPr lang="en-US" sz="1600" b="1" dirty="0">
                <a:solidFill>
                  <a:srgbClr val="073763"/>
                </a:solidFill>
              </a:rPr>
              <a:t>Rachel Cooke, Chief Operating Officer </a:t>
            </a:r>
            <a:br>
              <a:rPr lang="en-US" sz="1600" b="1" dirty="0">
                <a:solidFill>
                  <a:srgbClr val="073763"/>
                </a:solidFill>
              </a:rPr>
            </a:br>
            <a:r>
              <a:rPr lang="en-US" sz="1600" b="1" dirty="0">
                <a:solidFill>
                  <a:srgbClr val="073763"/>
                </a:solidFill>
              </a:rPr>
              <a:t>and Principal HCM Analyst</a:t>
            </a:r>
          </a:p>
          <a:p>
            <a:pPr algn="just">
              <a:spcBef>
                <a:spcPts val="300"/>
              </a:spcBef>
            </a:pPr>
            <a:r>
              <a:rPr lang="en-US" sz="1200" dirty="0">
                <a:solidFill>
                  <a:schemeClr val="tx1">
                    <a:lumMod val="75000"/>
                    <a:lumOff val="25000"/>
                  </a:schemeClr>
                </a:solidFill>
                <a:latin typeface="+mj-lt"/>
              </a:rPr>
              <a:t>She is responsible for business operations, including client and member advisory services, marketing design, annual awards programs, conferences and the company’s project management functions. She also leads Advancing Women in the Workplace and Diversity, Equity and Inclusion initiatives, research and events. Rachel worked in the HCM research industry for 15 years and held several key management and executive positions within the Talent and Learning Research, and Performance Improvement industries.</a:t>
            </a:r>
          </a:p>
        </p:txBody>
      </p:sp>
      <p:sp>
        <p:nvSpPr>
          <p:cNvPr id="3" name="Rectangle 2">
            <a:extLst>
              <a:ext uri="{FF2B5EF4-FFF2-40B4-BE49-F238E27FC236}">
                <a16:creationId xmlns:a16="http://schemas.microsoft.com/office/drawing/2014/main" id="{6E844633-6B90-AE26-850E-950EED272DA5}"/>
              </a:ext>
            </a:extLst>
          </p:cNvPr>
          <p:cNvSpPr/>
          <p:nvPr/>
        </p:nvSpPr>
        <p:spPr>
          <a:xfrm>
            <a:off x="838200" y="1141143"/>
            <a:ext cx="5103368" cy="1338828"/>
          </a:xfrm>
          <a:prstGeom prst="rect">
            <a:avLst/>
          </a:prstGeom>
        </p:spPr>
        <p:txBody>
          <a:bodyPr wrap="square">
            <a:spAutoFit/>
          </a:bodyPr>
          <a:lstStyle/>
          <a:p>
            <a:pPr algn="just" defTabSz="2437730" eaLnBrk="1" fontAlgn="auto" hangingPunct="1">
              <a:spcBef>
                <a:spcPts val="0"/>
              </a:spcBef>
              <a:spcAft>
                <a:spcPts val="600"/>
              </a:spcAft>
            </a:pPr>
            <a:r>
              <a:rPr lang="en-US" sz="1600" b="1" dirty="0">
                <a:solidFill>
                  <a:srgbClr val="073763"/>
                </a:solidFill>
              </a:rPr>
              <a:t>Claude Werder, Senior VP and Principal HCM Analyst</a:t>
            </a:r>
          </a:p>
          <a:p>
            <a:pPr algn="just" defTabSz="2437730" eaLnBrk="1" fontAlgn="auto" hangingPunct="1">
              <a:spcBef>
                <a:spcPts val="0"/>
              </a:spcBef>
              <a:spcAft>
                <a:spcPts val="600"/>
              </a:spcAft>
            </a:pPr>
            <a:r>
              <a:rPr lang="en-US" sz="1200" dirty="0">
                <a:solidFill>
                  <a:prstClr val="black">
                    <a:lumMod val="75000"/>
                    <a:lumOff val="25000"/>
                  </a:prstClr>
                </a:solidFill>
                <a:latin typeface="+mj-lt"/>
              </a:rPr>
              <a:t>Claude Werder wrote this report. He runs Brandon Hall Group’s Talent Management, Leadership Development and DE&amp;I practices, focusing on solving corporate’s challenges in developing and retaining talent. He takes a strategic, unified approach, with a keen eye on leveraging technology to drive efficiencies that enable leaders to better engage employees and drive performance. </a:t>
            </a:r>
          </a:p>
        </p:txBody>
      </p:sp>
    </p:spTree>
    <p:extLst>
      <p:ext uri="{BB962C8B-B14F-4D97-AF65-F5344CB8AC3E}">
        <p14:creationId xmlns:p14="http://schemas.microsoft.com/office/powerpoint/2010/main" val="266333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618B35-C018-5F48-A2DA-B14B3F505AFB}"/>
              </a:ext>
            </a:extLst>
          </p:cNvPr>
          <p:cNvSpPr>
            <a:spLocks noGrp="1"/>
          </p:cNvSpPr>
          <p:nvPr>
            <p:ph type="title"/>
          </p:nvPr>
        </p:nvSpPr>
        <p:spPr/>
        <p:txBody>
          <a:bodyPr>
            <a:normAutofit fontScale="90000"/>
          </a:bodyPr>
          <a:lstStyle/>
          <a:p>
            <a:r>
              <a:rPr lang="en-US" sz="1400" dirty="0"/>
              <a:t> </a:t>
            </a:r>
            <a:r>
              <a:rPr lang="en-US" sz="2400" dirty="0"/>
              <a:t>About</a:t>
            </a:r>
            <a:r>
              <a:rPr lang="en-US" sz="2800" dirty="0"/>
              <a:t> </a:t>
            </a:r>
            <a:br>
              <a:rPr lang="en-US" sz="2800" dirty="0"/>
            </a:br>
            <a:r>
              <a:rPr lang="en-US" sz="4000" dirty="0"/>
              <a:t>Brandon Hall Group</a:t>
            </a:r>
          </a:p>
        </p:txBody>
      </p:sp>
      <p:sp>
        <p:nvSpPr>
          <p:cNvPr id="10" name="Footer Placeholder 9">
            <a:extLst>
              <a:ext uri="{FF2B5EF4-FFF2-40B4-BE49-F238E27FC236}">
                <a16:creationId xmlns:a16="http://schemas.microsoft.com/office/drawing/2014/main" id="{C1AC2482-5212-4749-A9B7-BF9920762059}"/>
              </a:ext>
            </a:extLst>
          </p:cNvPr>
          <p:cNvSpPr>
            <a:spLocks noGrp="1"/>
          </p:cNvSpPr>
          <p:nvPr>
            <p:ph type="ftr" sz="quarter" idx="11"/>
          </p:nvPr>
        </p:nvSpPr>
        <p:spPr/>
        <p:txBody>
          <a:bodyPr/>
          <a:lstStyle/>
          <a:p>
            <a:pPr algn="l"/>
            <a:r>
              <a:rPr lang="en-US" dirty="0"/>
              <a:t>© Brandon Hall Group 2022</a:t>
            </a:r>
          </a:p>
        </p:txBody>
      </p:sp>
      <p:sp>
        <p:nvSpPr>
          <p:cNvPr id="4" name="Slide Number Placeholder 3">
            <a:extLst>
              <a:ext uri="{FF2B5EF4-FFF2-40B4-BE49-F238E27FC236}">
                <a16:creationId xmlns:a16="http://schemas.microsoft.com/office/drawing/2014/main" id="{BE3CDA8A-DD1E-A248-885A-B7963E96EBC2}"/>
              </a:ext>
            </a:extLst>
          </p:cNvPr>
          <p:cNvSpPr>
            <a:spLocks noGrp="1"/>
          </p:cNvSpPr>
          <p:nvPr>
            <p:ph type="sldNum" sz="quarter" idx="12"/>
          </p:nvPr>
        </p:nvSpPr>
        <p:spPr/>
        <p:txBody>
          <a:bodyPr/>
          <a:lstStyle/>
          <a:p>
            <a:fld id="{70615984-DE26-B24B-B048-45667392A3F4}" type="slidenum">
              <a:rPr lang="en-US" smtClean="0"/>
              <a:pPr/>
              <a:t>19</a:t>
            </a:fld>
            <a:endParaRPr lang="en-US" dirty="0"/>
          </a:p>
        </p:txBody>
      </p:sp>
      <p:pic>
        <p:nvPicPr>
          <p:cNvPr id="12" name="Picture 11">
            <a:extLst>
              <a:ext uri="{FF2B5EF4-FFF2-40B4-BE49-F238E27FC236}">
                <a16:creationId xmlns:a16="http://schemas.microsoft.com/office/drawing/2014/main" id="{A1279AA3-30C8-564E-9C64-58D4D61DA9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746" t="-2512" r="-3190" b="-3819"/>
          <a:stretch/>
        </p:blipFill>
        <p:spPr>
          <a:xfrm>
            <a:off x="4633190" y="499703"/>
            <a:ext cx="7086600" cy="4702827"/>
          </a:xfrm>
          <a:prstGeom prst="rect">
            <a:avLst/>
          </a:prstGeom>
        </p:spPr>
      </p:pic>
      <p:sp>
        <p:nvSpPr>
          <p:cNvPr id="13" name="TextBox 12">
            <a:extLst>
              <a:ext uri="{FF2B5EF4-FFF2-40B4-BE49-F238E27FC236}">
                <a16:creationId xmlns:a16="http://schemas.microsoft.com/office/drawing/2014/main" id="{E14A69AF-FC55-A442-A269-BAFE800C93CE}"/>
              </a:ext>
            </a:extLst>
          </p:cNvPr>
          <p:cNvSpPr txBox="1"/>
          <p:nvPr/>
        </p:nvSpPr>
        <p:spPr>
          <a:xfrm>
            <a:off x="838200" y="1975915"/>
            <a:ext cx="3356429" cy="2554545"/>
          </a:xfrm>
          <a:prstGeom prst="rect">
            <a:avLst/>
          </a:prstGeom>
          <a:noFill/>
        </p:spPr>
        <p:txBody>
          <a:bodyPr wrap="square" rtlCol="0">
            <a:spAutoFit/>
          </a:bodyPr>
          <a:lstStyle/>
          <a:p>
            <a:r>
              <a:rPr lang="en-US" sz="1600" dirty="0">
                <a:solidFill>
                  <a:schemeClr val="tx1">
                    <a:lumMod val="75000"/>
                    <a:lumOff val="25000"/>
                  </a:schemeClr>
                </a:solidFill>
              </a:rPr>
              <a:t>With more than 10,000 clients globally and 28 years of delivering world-class research and advisory services, Brandon Hall Group is focused on developing research that drives performance in emerging and large organizations and provides strategic insights for executives and practitioners responsible for growth </a:t>
            </a:r>
          </a:p>
          <a:p>
            <a:r>
              <a:rPr lang="en-US" sz="1600" dirty="0">
                <a:solidFill>
                  <a:schemeClr val="tx1">
                    <a:lumMod val="75000"/>
                    <a:lumOff val="25000"/>
                  </a:schemeClr>
                </a:solidFill>
              </a:rPr>
              <a:t>and business results.</a:t>
            </a:r>
            <a:endParaRPr lang="en-US" sz="1600" b="1" dirty="0"/>
          </a:p>
        </p:txBody>
      </p:sp>
      <p:grpSp>
        <p:nvGrpSpPr>
          <p:cNvPr id="18" name="Group 17">
            <a:extLst>
              <a:ext uri="{FF2B5EF4-FFF2-40B4-BE49-F238E27FC236}">
                <a16:creationId xmlns:a16="http://schemas.microsoft.com/office/drawing/2014/main" id="{94710B21-8D97-CE46-AD8D-C6091E363F6E}"/>
              </a:ext>
            </a:extLst>
          </p:cNvPr>
          <p:cNvGrpSpPr/>
          <p:nvPr/>
        </p:nvGrpSpPr>
        <p:grpSpPr>
          <a:xfrm>
            <a:off x="624276" y="5442857"/>
            <a:ext cx="4928479" cy="913492"/>
            <a:chOff x="754155" y="5442857"/>
            <a:chExt cx="4928479" cy="913492"/>
          </a:xfrm>
        </p:grpSpPr>
        <p:sp>
          <p:nvSpPr>
            <p:cNvPr id="14" name="Rounded Rectangle 13">
              <a:extLst>
                <a:ext uri="{FF2B5EF4-FFF2-40B4-BE49-F238E27FC236}">
                  <a16:creationId xmlns:a16="http://schemas.microsoft.com/office/drawing/2014/main" id="{F0458C41-E240-F249-A3BB-F124961CD12D}"/>
                </a:ext>
              </a:extLst>
            </p:cNvPr>
            <p:cNvSpPr/>
            <p:nvPr/>
          </p:nvSpPr>
          <p:spPr>
            <a:xfrm>
              <a:off x="1018968" y="5442857"/>
              <a:ext cx="4663666" cy="913492"/>
            </a:xfrm>
            <a:prstGeom prst="roundRect">
              <a:avLst>
                <a:gd name="adj" fmla="val 13489"/>
              </a:avLst>
            </a:prstGeom>
            <a:solidFill>
              <a:srgbClr val="07376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A088965-DD62-B949-AF45-BB6D917C2671}"/>
                </a:ext>
              </a:extLst>
            </p:cNvPr>
            <p:cNvSpPr txBox="1"/>
            <p:nvPr/>
          </p:nvSpPr>
          <p:spPr>
            <a:xfrm>
              <a:off x="1344026" y="5565193"/>
              <a:ext cx="4281145" cy="646331"/>
            </a:xfrm>
            <a:prstGeom prst="rect">
              <a:avLst/>
            </a:prstGeom>
            <a:noFill/>
          </p:spPr>
          <p:txBody>
            <a:bodyPr wrap="square" rtlCol="0">
              <a:spAutoFit/>
            </a:bodyPr>
            <a:lstStyle/>
            <a:p>
              <a:r>
                <a:rPr lang="en-US" sz="900" b="1" dirty="0">
                  <a:solidFill>
                    <a:schemeClr val="bg1"/>
                  </a:solidFill>
                </a:rPr>
                <a:t>ORGANIZATIONAL EXCELLENCE CERTIFICATION PROGRAM</a:t>
              </a:r>
              <a:endParaRPr lang="en-US" sz="900" dirty="0">
                <a:solidFill>
                  <a:schemeClr val="bg1"/>
                </a:solidFill>
              </a:endParaRPr>
            </a:p>
            <a:p>
              <a:r>
                <a:rPr lang="en-US" sz="900" dirty="0">
                  <a:solidFill>
                    <a:schemeClr val="bg1"/>
                  </a:solidFill>
                </a:rPr>
                <a:t>recognizes world-class HCM programs that transform their organization and achieve breakthrough results. This designation is the next step beyond the HCM Excellence Awards, which focus on a single program, and looks at the department as a whole.</a:t>
              </a:r>
            </a:p>
          </p:txBody>
        </p:sp>
        <p:pic>
          <p:nvPicPr>
            <p:cNvPr id="17" name="Picture 16">
              <a:extLst>
                <a:ext uri="{FF2B5EF4-FFF2-40B4-BE49-F238E27FC236}">
                  <a16:creationId xmlns:a16="http://schemas.microsoft.com/office/drawing/2014/main" id="{F618EC06-51B8-DF47-8953-F252DFA9C7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527"/>
            <a:stretch/>
          </p:blipFill>
          <p:spPr>
            <a:xfrm>
              <a:off x="754155" y="5656290"/>
              <a:ext cx="525515" cy="486626"/>
            </a:xfrm>
            <a:prstGeom prst="rect">
              <a:avLst/>
            </a:prstGeom>
            <a:effectLst>
              <a:outerShdw blurRad="114300" dist="25400" algn="tl" rotWithShape="0">
                <a:schemeClr val="tx1">
                  <a:alpha val="42000"/>
                </a:schemeClr>
              </a:outerShdw>
            </a:effectLst>
          </p:spPr>
        </p:pic>
      </p:grpSp>
      <p:grpSp>
        <p:nvGrpSpPr>
          <p:cNvPr id="19" name="Group 18">
            <a:extLst>
              <a:ext uri="{FF2B5EF4-FFF2-40B4-BE49-F238E27FC236}">
                <a16:creationId xmlns:a16="http://schemas.microsoft.com/office/drawing/2014/main" id="{F9A6E58C-79BB-9040-A555-53B3C63A9558}"/>
              </a:ext>
            </a:extLst>
          </p:cNvPr>
          <p:cNvGrpSpPr/>
          <p:nvPr/>
        </p:nvGrpSpPr>
        <p:grpSpPr>
          <a:xfrm>
            <a:off x="5813283" y="5442857"/>
            <a:ext cx="5825824" cy="913492"/>
            <a:chOff x="5884955" y="5442857"/>
            <a:chExt cx="5825824" cy="913492"/>
          </a:xfrm>
        </p:grpSpPr>
        <p:sp>
          <p:nvSpPr>
            <p:cNvPr id="35" name="Rounded Rectangle 34">
              <a:extLst>
                <a:ext uri="{FF2B5EF4-FFF2-40B4-BE49-F238E27FC236}">
                  <a16:creationId xmlns:a16="http://schemas.microsoft.com/office/drawing/2014/main" id="{824704DA-7124-A444-AF0A-63AC124465F8}"/>
                </a:ext>
              </a:extLst>
            </p:cNvPr>
            <p:cNvSpPr/>
            <p:nvPr/>
          </p:nvSpPr>
          <p:spPr>
            <a:xfrm>
              <a:off x="6112101" y="5442857"/>
              <a:ext cx="5598678" cy="913492"/>
            </a:xfrm>
            <a:prstGeom prst="roundRect">
              <a:avLst>
                <a:gd name="adj" fmla="val 13489"/>
              </a:avLst>
            </a:prstGeom>
            <a:solidFill>
              <a:srgbClr val="073763"/>
            </a:solidFill>
            <a:ln>
              <a:noFill/>
            </a:ln>
            <a:effectLst>
              <a:outerShdw blurRad="76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92601F31-0268-B345-BBE6-6994BC99085A}"/>
                </a:ext>
              </a:extLst>
            </p:cNvPr>
            <p:cNvSpPr txBox="1"/>
            <p:nvPr/>
          </p:nvSpPr>
          <p:spPr>
            <a:xfrm>
              <a:off x="6464742" y="5571485"/>
              <a:ext cx="5043715" cy="646331"/>
            </a:xfrm>
            <a:prstGeom prst="rect">
              <a:avLst/>
            </a:prstGeom>
            <a:noFill/>
          </p:spPr>
          <p:txBody>
            <a:bodyPr wrap="square" rtlCol="0">
              <a:spAutoFit/>
            </a:bodyPr>
            <a:lstStyle/>
            <a:p>
              <a:r>
                <a:rPr lang="en-US" sz="900" b="1" dirty="0">
                  <a:solidFill>
                    <a:schemeClr val="bg1"/>
                  </a:solidFill>
                </a:rPr>
                <a:t>SMARTCHOICE® PREFERRED PROVIDER PROGRAM</a:t>
              </a:r>
              <a:endParaRPr lang="en-US" sz="900" dirty="0">
                <a:solidFill>
                  <a:schemeClr val="bg1"/>
                </a:solidFill>
              </a:endParaRPr>
            </a:p>
            <a:p>
              <a:r>
                <a:rPr lang="en-US" sz="900" dirty="0">
                  <a:solidFill>
                    <a:schemeClr val="bg1"/>
                  </a:solidFill>
                </a:rPr>
                <a:t>uniquely places HCM service and technology companies at the top of organizations’ consideration list of vendors. It adds an unmatched level of credibility based on BHG’s quarter-of-a-century of experience in evaluating and selecting the best solution providers for leading organizations around the world.</a:t>
              </a:r>
            </a:p>
          </p:txBody>
        </p:sp>
        <p:pic>
          <p:nvPicPr>
            <p:cNvPr id="40" name="Picture 39">
              <a:extLst>
                <a:ext uri="{FF2B5EF4-FFF2-40B4-BE49-F238E27FC236}">
                  <a16:creationId xmlns:a16="http://schemas.microsoft.com/office/drawing/2014/main" id="{B9ED9984-D0A4-8F42-9C9C-DC667A367E7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527"/>
            <a:stretch/>
          </p:blipFill>
          <p:spPr>
            <a:xfrm>
              <a:off x="5884955" y="5656290"/>
              <a:ext cx="525515" cy="486626"/>
            </a:xfrm>
            <a:prstGeom prst="rect">
              <a:avLst/>
            </a:prstGeom>
            <a:effectLst>
              <a:outerShdw blurRad="114300" dist="25400" algn="tl" rotWithShape="0">
                <a:schemeClr val="tx1">
                  <a:alpha val="42000"/>
                </a:schemeClr>
              </a:outerShdw>
            </a:effectLst>
          </p:spPr>
        </p:pic>
      </p:grpSp>
    </p:spTree>
    <p:extLst>
      <p:ext uri="{BB962C8B-B14F-4D97-AF65-F5344CB8AC3E}">
        <p14:creationId xmlns:p14="http://schemas.microsoft.com/office/powerpoint/2010/main" val="409088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8B02-8F79-5D48-A405-A024784B1289}"/>
              </a:ext>
            </a:extLst>
          </p:cNvPr>
          <p:cNvSpPr>
            <a:spLocks noGrp="1"/>
          </p:cNvSpPr>
          <p:nvPr>
            <p:ph type="title"/>
          </p:nvPr>
        </p:nvSpPr>
        <p:spPr>
          <a:xfrm>
            <a:off x="838201" y="236827"/>
            <a:ext cx="5526024" cy="995625"/>
          </a:xfrm>
        </p:spPr>
        <p:txBody>
          <a:bodyPr>
            <a:normAutofit/>
          </a:bodyPr>
          <a:lstStyle/>
          <a:p>
            <a:r>
              <a:rPr lang="en-US" sz="4400" dirty="0"/>
              <a:t>Introduction</a:t>
            </a:r>
          </a:p>
        </p:txBody>
      </p:sp>
      <p:sp>
        <p:nvSpPr>
          <p:cNvPr id="7" name="Footer Placeholder 6">
            <a:extLst>
              <a:ext uri="{FF2B5EF4-FFF2-40B4-BE49-F238E27FC236}">
                <a16:creationId xmlns:a16="http://schemas.microsoft.com/office/drawing/2014/main" id="{47082328-E237-4C4A-A42D-716541ABED9C}"/>
              </a:ext>
            </a:extLst>
          </p:cNvPr>
          <p:cNvSpPr>
            <a:spLocks noGrp="1"/>
          </p:cNvSpPr>
          <p:nvPr>
            <p:ph type="ftr" sz="quarter" idx="11"/>
          </p:nvPr>
        </p:nvSpPr>
        <p:spPr/>
        <p:txBody>
          <a:bodyPr/>
          <a:lstStyle/>
          <a:p>
            <a:pPr algn="l"/>
            <a:r>
              <a:rPr lang="en-GB" dirty="0"/>
              <a:t>© Brandon Hall Group 2022</a:t>
            </a:r>
            <a:endParaRPr lang="en-US" dirty="0"/>
          </a:p>
        </p:txBody>
      </p:sp>
      <p:sp>
        <p:nvSpPr>
          <p:cNvPr id="5" name="Slide Number Placeholder 4">
            <a:extLst>
              <a:ext uri="{FF2B5EF4-FFF2-40B4-BE49-F238E27FC236}">
                <a16:creationId xmlns:a16="http://schemas.microsoft.com/office/drawing/2014/main" id="{DC8EA25B-2767-4A4D-A63A-E8329383C3A3}"/>
              </a:ext>
            </a:extLst>
          </p:cNvPr>
          <p:cNvSpPr>
            <a:spLocks noGrp="1"/>
          </p:cNvSpPr>
          <p:nvPr>
            <p:ph type="sldNum" sz="quarter" idx="12"/>
          </p:nvPr>
        </p:nvSpPr>
        <p:spPr/>
        <p:txBody>
          <a:bodyPr/>
          <a:lstStyle/>
          <a:p>
            <a:fld id="{70615984-DE26-B24B-B048-45667392A3F4}" type="slidenum">
              <a:rPr lang="en-US" smtClean="0"/>
              <a:t>2</a:t>
            </a:fld>
            <a:endParaRPr lang="en-US" dirty="0"/>
          </a:p>
        </p:txBody>
      </p:sp>
      <p:sp>
        <p:nvSpPr>
          <p:cNvPr id="6" name="object 3">
            <a:extLst>
              <a:ext uri="{FF2B5EF4-FFF2-40B4-BE49-F238E27FC236}">
                <a16:creationId xmlns:a16="http://schemas.microsoft.com/office/drawing/2014/main" id="{717849FE-1D6E-BC75-E207-CC67486B2F53}"/>
              </a:ext>
            </a:extLst>
          </p:cNvPr>
          <p:cNvSpPr txBox="1"/>
          <p:nvPr/>
        </p:nvSpPr>
        <p:spPr>
          <a:xfrm>
            <a:off x="862584" y="1478386"/>
            <a:ext cx="5233416" cy="4108817"/>
          </a:xfrm>
          <a:prstGeom prst="rect">
            <a:avLst/>
          </a:prstGeom>
        </p:spPr>
        <p:txBody>
          <a:bodyPr vert="horz" wrap="square" lIns="0" tIns="45720" rIns="0" bIns="0" rtlCol="0">
            <a:spAutoFit/>
          </a:bodyPr>
          <a:lstStyle/>
          <a:p>
            <a:pPr marR="5080"/>
            <a:r>
              <a:rPr spc="-5" dirty="0">
                <a:solidFill>
                  <a:schemeClr val="tx1">
                    <a:lumMod val="75000"/>
                    <a:lumOff val="25000"/>
                  </a:schemeClr>
                </a:solidFill>
                <a:latin typeface="+mj-lt"/>
                <a:cs typeface="Calibri-Light"/>
              </a:rPr>
              <a:t>This </a:t>
            </a:r>
            <a:r>
              <a:rPr spc="-15" dirty="0">
                <a:solidFill>
                  <a:schemeClr val="tx1">
                    <a:lumMod val="75000"/>
                    <a:lumOff val="25000"/>
                  </a:schemeClr>
                </a:solidFill>
                <a:latin typeface="+mj-lt"/>
                <a:cs typeface="Calibri-Light"/>
              </a:rPr>
              <a:t>presentation</a:t>
            </a:r>
            <a:r>
              <a:rPr spc="40" dirty="0">
                <a:solidFill>
                  <a:schemeClr val="tx1">
                    <a:lumMod val="75000"/>
                    <a:lumOff val="25000"/>
                  </a:schemeClr>
                </a:solidFill>
                <a:latin typeface="+mj-lt"/>
                <a:cs typeface="Calibri-Light"/>
              </a:rPr>
              <a:t> </a:t>
            </a:r>
            <a:r>
              <a:rPr spc="-15" dirty="0">
                <a:solidFill>
                  <a:schemeClr val="tx1">
                    <a:lumMod val="75000"/>
                    <a:lumOff val="25000"/>
                  </a:schemeClr>
                </a:solidFill>
                <a:latin typeface="+mj-lt"/>
                <a:cs typeface="Calibri-Light"/>
              </a:rPr>
              <a:t>provides</a:t>
            </a:r>
            <a:r>
              <a:rPr spc="10" dirty="0">
                <a:solidFill>
                  <a:schemeClr val="tx1">
                    <a:lumMod val="75000"/>
                    <a:lumOff val="25000"/>
                  </a:schemeClr>
                </a:solidFill>
                <a:latin typeface="+mj-lt"/>
                <a:cs typeface="Calibri-Light"/>
              </a:rPr>
              <a:t> </a:t>
            </a:r>
            <a:r>
              <a:rPr spc="-5" dirty="0">
                <a:solidFill>
                  <a:schemeClr val="tx1">
                    <a:lumMod val="75000"/>
                    <a:lumOff val="25000"/>
                  </a:schemeClr>
                </a:solidFill>
                <a:latin typeface="+mj-lt"/>
                <a:cs typeface="Calibri-Light"/>
              </a:rPr>
              <a:t>an </a:t>
            </a:r>
            <a:r>
              <a:rPr spc="-10" dirty="0">
                <a:solidFill>
                  <a:schemeClr val="tx1">
                    <a:lumMod val="75000"/>
                    <a:lumOff val="25000"/>
                  </a:schemeClr>
                </a:solidFill>
                <a:latin typeface="+mj-lt"/>
                <a:cs typeface="Calibri-Light"/>
              </a:rPr>
              <a:t>overview</a:t>
            </a:r>
            <a:r>
              <a:rPr lang="en-US" spc="20" dirty="0">
                <a:solidFill>
                  <a:schemeClr val="tx1">
                    <a:lumMod val="75000"/>
                    <a:lumOff val="25000"/>
                  </a:schemeClr>
                </a:solidFill>
                <a:latin typeface="+mj-lt"/>
                <a:cs typeface="Calibri-Light"/>
              </a:rPr>
              <a:t> </a:t>
            </a:r>
            <a:r>
              <a:rPr spc="-10" dirty="0">
                <a:solidFill>
                  <a:schemeClr val="tx1">
                    <a:lumMod val="75000"/>
                    <a:lumOff val="25000"/>
                  </a:schemeClr>
                </a:solidFill>
                <a:latin typeface="+mj-lt"/>
                <a:cs typeface="Calibri-Light"/>
              </a:rPr>
              <a:t>of </a:t>
            </a:r>
            <a:r>
              <a:rPr spc="-15" dirty="0">
                <a:solidFill>
                  <a:schemeClr val="tx1">
                    <a:lumMod val="75000"/>
                    <a:lumOff val="25000"/>
                  </a:schemeClr>
                </a:solidFill>
                <a:latin typeface="+mj-lt"/>
                <a:cs typeface="Calibri-Light"/>
              </a:rPr>
              <a:t>Brandon</a:t>
            </a:r>
            <a:r>
              <a:rPr spc="10" dirty="0">
                <a:solidFill>
                  <a:schemeClr val="tx1">
                    <a:lumMod val="75000"/>
                    <a:lumOff val="25000"/>
                  </a:schemeClr>
                </a:solidFill>
                <a:latin typeface="+mj-lt"/>
                <a:cs typeface="Calibri-Light"/>
              </a:rPr>
              <a:t> </a:t>
            </a:r>
            <a:r>
              <a:rPr spc="-10" dirty="0">
                <a:solidFill>
                  <a:schemeClr val="tx1">
                    <a:lumMod val="75000"/>
                    <a:lumOff val="25000"/>
                  </a:schemeClr>
                </a:solidFill>
                <a:latin typeface="+mj-lt"/>
                <a:cs typeface="Calibri-Light"/>
              </a:rPr>
              <a:t>Hall</a:t>
            </a:r>
            <a:r>
              <a:rPr spc="20" dirty="0">
                <a:solidFill>
                  <a:schemeClr val="tx1">
                    <a:lumMod val="75000"/>
                    <a:lumOff val="25000"/>
                  </a:schemeClr>
                </a:solidFill>
                <a:latin typeface="+mj-lt"/>
                <a:cs typeface="Calibri-Light"/>
              </a:rPr>
              <a:t> </a:t>
            </a:r>
            <a:r>
              <a:rPr spc="-35" dirty="0">
                <a:solidFill>
                  <a:schemeClr val="tx1">
                    <a:lumMod val="75000"/>
                    <a:lumOff val="25000"/>
                  </a:schemeClr>
                </a:solidFill>
                <a:latin typeface="+mj-lt"/>
                <a:cs typeface="Calibri-Light"/>
              </a:rPr>
              <a:t>Group’s</a:t>
            </a:r>
            <a:r>
              <a:rPr spc="30" dirty="0">
                <a:solidFill>
                  <a:schemeClr val="tx1">
                    <a:lumMod val="75000"/>
                    <a:lumOff val="25000"/>
                  </a:schemeClr>
                </a:solidFill>
                <a:latin typeface="+mj-lt"/>
                <a:cs typeface="Calibri-Light"/>
              </a:rPr>
              <a:t> </a:t>
            </a:r>
            <a:r>
              <a:rPr lang="en-US" spc="30" dirty="0">
                <a:solidFill>
                  <a:schemeClr val="tx1">
                    <a:lumMod val="75000"/>
                    <a:lumOff val="25000"/>
                  </a:schemeClr>
                </a:solidFill>
                <a:latin typeface="+mj-lt"/>
                <a:cs typeface="Calibri-Light"/>
              </a:rPr>
              <a:t>study, </a:t>
            </a:r>
            <a:r>
              <a:rPr lang="en-US" i="1" spc="30" dirty="0">
                <a:solidFill>
                  <a:schemeClr val="tx1">
                    <a:lumMod val="75000"/>
                    <a:lumOff val="25000"/>
                  </a:schemeClr>
                </a:solidFill>
                <a:latin typeface="+mj-lt"/>
                <a:cs typeface="Calibri-Light"/>
              </a:rPr>
              <a:t>How Do You Develop Inclusive Leaders? </a:t>
            </a:r>
            <a:r>
              <a:rPr spc="-15" dirty="0">
                <a:solidFill>
                  <a:schemeClr val="tx1">
                    <a:lumMod val="75000"/>
                    <a:lumOff val="25000"/>
                  </a:schemeClr>
                </a:solidFill>
                <a:latin typeface="+mj-lt"/>
                <a:cs typeface="Calibri-Light"/>
              </a:rPr>
              <a:t>conducted</a:t>
            </a:r>
            <a:r>
              <a:rPr lang="en-US" spc="-15" dirty="0">
                <a:solidFill>
                  <a:schemeClr val="tx1">
                    <a:lumMod val="75000"/>
                    <a:lumOff val="25000"/>
                  </a:schemeClr>
                </a:solidFill>
                <a:latin typeface="+mj-lt"/>
                <a:cs typeface="Calibri-Light"/>
              </a:rPr>
              <a:t> in October</a:t>
            </a:r>
            <a:r>
              <a:rPr spc="25" dirty="0">
                <a:solidFill>
                  <a:schemeClr val="tx1">
                    <a:lumMod val="75000"/>
                    <a:lumOff val="25000"/>
                  </a:schemeClr>
                </a:solidFill>
                <a:latin typeface="+mj-lt"/>
                <a:cs typeface="Calibri-Light"/>
              </a:rPr>
              <a:t> </a:t>
            </a:r>
            <a:r>
              <a:rPr spc="-5" dirty="0">
                <a:solidFill>
                  <a:schemeClr val="tx1">
                    <a:lumMod val="75000"/>
                    <a:lumOff val="25000"/>
                  </a:schemeClr>
                </a:solidFill>
                <a:latin typeface="+mj-lt"/>
                <a:cs typeface="Calibri-Light"/>
              </a:rPr>
              <a:t>202</a:t>
            </a:r>
            <a:r>
              <a:rPr lang="en-US" spc="-5" dirty="0">
                <a:solidFill>
                  <a:schemeClr val="tx1">
                    <a:lumMod val="75000"/>
                    <a:lumOff val="25000"/>
                  </a:schemeClr>
                </a:solidFill>
                <a:latin typeface="+mj-lt"/>
                <a:cs typeface="Calibri-Light"/>
              </a:rPr>
              <a:t>2</a:t>
            </a:r>
            <a:r>
              <a:rPr spc="-5" dirty="0">
                <a:solidFill>
                  <a:schemeClr val="tx1">
                    <a:lumMod val="75000"/>
                    <a:lumOff val="25000"/>
                  </a:schemeClr>
                </a:solidFill>
                <a:latin typeface="+mj-lt"/>
                <a:cs typeface="Calibri-Light"/>
              </a:rPr>
              <a:t>.</a:t>
            </a:r>
            <a:endParaRPr lang="en-US" spc="-5" dirty="0">
              <a:solidFill>
                <a:schemeClr val="tx1">
                  <a:lumMod val="75000"/>
                  <a:lumOff val="25000"/>
                </a:schemeClr>
              </a:solidFill>
              <a:latin typeface="+mj-lt"/>
              <a:cs typeface="Calibri-Light"/>
            </a:endParaRPr>
          </a:p>
          <a:p>
            <a:pPr marR="5080"/>
            <a:endParaRPr lang="en-US" spc="-5" dirty="0">
              <a:solidFill>
                <a:schemeClr val="tx1">
                  <a:lumMod val="75000"/>
                  <a:lumOff val="25000"/>
                </a:schemeClr>
              </a:solidFill>
              <a:latin typeface="+mj-lt"/>
              <a:cs typeface="Calibri-Light"/>
            </a:endParaRPr>
          </a:p>
          <a:p>
            <a:pPr marR="5080"/>
            <a:r>
              <a:rPr spc="-5" dirty="0">
                <a:solidFill>
                  <a:schemeClr val="tx1">
                    <a:lumMod val="75000"/>
                    <a:lumOff val="25000"/>
                  </a:schemeClr>
                </a:solidFill>
                <a:latin typeface="+mj-lt"/>
                <a:cs typeface="Calibri-Light"/>
              </a:rPr>
              <a:t>It </a:t>
            </a:r>
            <a:r>
              <a:rPr lang="en-US" spc="-5" dirty="0">
                <a:solidFill>
                  <a:schemeClr val="tx1">
                    <a:lumMod val="75000"/>
                    <a:lumOff val="25000"/>
                  </a:schemeClr>
                </a:solidFill>
                <a:latin typeface="+mj-lt"/>
                <a:cs typeface="Calibri-Light"/>
              </a:rPr>
              <a:t>is meant as a targeted survey, conducted over a few days, to understand employers’ approach to developing inclusive leaders.  </a:t>
            </a:r>
          </a:p>
          <a:p>
            <a:pPr marR="5080"/>
            <a:endParaRPr lang="en-US" spc="-5" dirty="0">
              <a:solidFill>
                <a:schemeClr val="tx1">
                  <a:lumMod val="75000"/>
                  <a:lumOff val="25000"/>
                </a:schemeClr>
              </a:solidFill>
              <a:latin typeface="+mj-lt"/>
              <a:cs typeface="Calibri-Light"/>
            </a:endParaRPr>
          </a:p>
          <a:p>
            <a:pPr marR="5080"/>
            <a:r>
              <a:rPr lang="en-US" spc="-5" dirty="0">
                <a:solidFill>
                  <a:schemeClr val="tx1">
                    <a:lumMod val="75000"/>
                    <a:lumOff val="25000"/>
                  </a:schemeClr>
                </a:solidFill>
                <a:latin typeface="+mj-lt"/>
                <a:cs typeface="Calibri-Light"/>
              </a:rPr>
              <a:t>This deck provides the data breakdowns for the entire survey pool.</a:t>
            </a:r>
            <a:endParaRPr dirty="0">
              <a:solidFill>
                <a:schemeClr val="tx1">
                  <a:lumMod val="75000"/>
                  <a:lumOff val="25000"/>
                </a:schemeClr>
              </a:solidFill>
              <a:latin typeface="+mj-lt"/>
              <a:cs typeface="Calibri-Light"/>
            </a:endParaRPr>
          </a:p>
        </p:txBody>
      </p:sp>
      <p:pic>
        <p:nvPicPr>
          <p:cNvPr id="8" name="Picture 7">
            <a:extLst>
              <a:ext uri="{FF2B5EF4-FFF2-40B4-BE49-F238E27FC236}">
                <a16:creationId xmlns:a16="http://schemas.microsoft.com/office/drawing/2014/main" id="{EFC7DA3D-C6A3-7138-A243-55FCBC3365F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73173" y="1232452"/>
            <a:ext cx="5075804" cy="4767056"/>
          </a:xfrm>
          <a:prstGeom prst="rect">
            <a:avLst/>
          </a:prstGeom>
        </p:spPr>
      </p:pic>
    </p:spTree>
    <p:extLst>
      <p:ext uri="{BB962C8B-B14F-4D97-AF65-F5344CB8AC3E}">
        <p14:creationId xmlns:p14="http://schemas.microsoft.com/office/powerpoint/2010/main" val="252400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BBF4-D86E-44D6-A0A9-1332590C7669}"/>
              </a:ext>
            </a:extLst>
          </p:cNvPr>
          <p:cNvSpPr>
            <a:spLocks noGrp="1"/>
          </p:cNvSpPr>
          <p:nvPr>
            <p:ph type="title"/>
          </p:nvPr>
        </p:nvSpPr>
        <p:spPr>
          <a:xfrm>
            <a:off x="838200" y="249382"/>
            <a:ext cx="10515600" cy="2036617"/>
          </a:xfrm>
        </p:spPr>
        <p:txBody>
          <a:bodyPr/>
          <a:lstStyle/>
          <a:p>
            <a:r>
              <a:rPr lang="en-US" dirty="0"/>
              <a:t>Current State</a:t>
            </a:r>
          </a:p>
        </p:txBody>
      </p:sp>
      <p:sp>
        <p:nvSpPr>
          <p:cNvPr id="3" name="Content Placeholder 2">
            <a:extLst>
              <a:ext uri="{FF2B5EF4-FFF2-40B4-BE49-F238E27FC236}">
                <a16:creationId xmlns:a16="http://schemas.microsoft.com/office/drawing/2014/main" id="{71778241-FEFB-43DD-B305-20885CD29E2F}"/>
              </a:ext>
            </a:extLst>
          </p:cNvPr>
          <p:cNvSpPr>
            <a:spLocks noGrp="1"/>
          </p:cNvSpPr>
          <p:nvPr>
            <p:ph idx="1"/>
          </p:nvPr>
        </p:nvSpPr>
        <p:spPr>
          <a:xfrm>
            <a:off x="838200" y="1417039"/>
            <a:ext cx="5769864" cy="4108982"/>
          </a:xfrm>
        </p:spPr>
        <p:txBody>
          <a:bodyPr numCol="1" spcCol="822960">
            <a:normAutofit/>
          </a:bodyPr>
          <a:lstStyle/>
          <a:p>
            <a:pPr marL="0" lvl="1" indent="0">
              <a:buNone/>
            </a:pPr>
            <a:r>
              <a:rPr lang="en-US" sz="1900" dirty="0"/>
              <a:t>About half of organizations believe inclusive leadership is critical or important and about the same percentage believe their leaders demonstrate inclusive leadership behaviors to a high degree.</a:t>
            </a:r>
          </a:p>
          <a:p>
            <a:pPr marL="0" lvl="1" indent="0">
              <a:buNone/>
            </a:pPr>
            <a:endParaRPr lang="en-US" sz="1900" dirty="0"/>
          </a:p>
          <a:p>
            <a:pPr marL="0" lvl="1" indent="0">
              <a:buNone/>
            </a:pPr>
            <a:r>
              <a:rPr lang="en-US" sz="1900" dirty="0"/>
              <a:t>More than 80% of survey respondents indicated that leaders from the frontline to the C-suite receive some sort of learning experience around inclusive leadership.</a:t>
            </a:r>
          </a:p>
          <a:p>
            <a:pPr marL="0" lvl="1" indent="0">
              <a:buNone/>
            </a:pPr>
            <a:endParaRPr lang="en-US" sz="1900" dirty="0"/>
          </a:p>
          <a:p>
            <a:pPr marL="0" lvl="1" indent="0">
              <a:buNone/>
            </a:pPr>
            <a:r>
              <a:rPr lang="en-US" sz="1900" dirty="0"/>
              <a:t>Together, this data suggests that inclusive leadership is more accepted than it was in previous years when we asked these same questions. In 2020 less than half of organizations surveyed were providing training specifically on inclusive leadership.</a:t>
            </a:r>
          </a:p>
        </p:txBody>
      </p:sp>
      <p:sp>
        <p:nvSpPr>
          <p:cNvPr id="4" name="Footer Placeholder 3">
            <a:extLst>
              <a:ext uri="{FF2B5EF4-FFF2-40B4-BE49-F238E27FC236}">
                <a16:creationId xmlns:a16="http://schemas.microsoft.com/office/drawing/2014/main" id="{23E46619-568A-4B94-839B-3EE5CACA2EAD}"/>
              </a:ext>
            </a:extLst>
          </p:cNvPr>
          <p:cNvSpPr>
            <a:spLocks noGrp="1"/>
          </p:cNvSpPr>
          <p:nvPr>
            <p:ph type="ftr" sz="quarter" idx="11"/>
          </p:nvPr>
        </p:nvSpPr>
        <p:spPr/>
        <p:txBody>
          <a:bodyPr/>
          <a:lstStyle/>
          <a:p>
            <a:pPr algn="l"/>
            <a:r>
              <a:rPr lang="en-US" dirty="0"/>
              <a:t>© Brandon Hall Group 2022</a:t>
            </a:r>
          </a:p>
        </p:txBody>
      </p:sp>
      <p:sp>
        <p:nvSpPr>
          <p:cNvPr id="5" name="Slide Number Placeholder 4">
            <a:extLst>
              <a:ext uri="{FF2B5EF4-FFF2-40B4-BE49-F238E27FC236}">
                <a16:creationId xmlns:a16="http://schemas.microsoft.com/office/drawing/2014/main" id="{E03703A7-D10C-4F10-9A93-F70293F5978D}"/>
              </a:ext>
            </a:extLst>
          </p:cNvPr>
          <p:cNvSpPr>
            <a:spLocks noGrp="1"/>
          </p:cNvSpPr>
          <p:nvPr>
            <p:ph type="sldNum" sz="quarter" idx="12"/>
          </p:nvPr>
        </p:nvSpPr>
        <p:spPr/>
        <p:txBody>
          <a:bodyPr/>
          <a:lstStyle/>
          <a:p>
            <a:fld id="{27AAD8D9-46E4-EB4E-865F-E5AC3B85113C}" type="slidenum">
              <a:rPr lang="en-US" smtClean="0"/>
              <a:t>3</a:t>
            </a:fld>
            <a:endParaRPr lang="en-US" dirty="0"/>
          </a:p>
        </p:txBody>
      </p:sp>
      <p:pic>
        <p:nvPicPr>
          <p:cNvPr id="6" name="Picture 5">
            <a:extLst>
              <a:ext uri="{FF2B5EF4-FFF2-40B4-BE49-F238E27FC236}">
                <a16:creationId xmlns:a16="http://schemas.microsoft.com/office/drawing/2014/main" id="{70BDDD5E-E725-EDC1-8F6B-20A22DDD1E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7377" y="1020430"/>
            <a:ext cx="5181600" cy="4902200"/>
          </a:xfrm>
          <a:prstGeom prst="rect">
            <a:avLst/>
          </a:prstGeom>
        </p:spPr>
      </p:pic>
    </p:spTree>
    <p:extLst>
      <p:ext uri="{BB962C8B-B14F-4D97-AF65-F5344CB8AC3E}">
        <p14:creationId xmlns:p14="http://schemas.microsoft.com/office/powerpoint/2010/main" val="728432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p:txBody>
          <a:bodyPr>
            <a:normAutofit/>
          </a:bodyPr>
          <a:lstStyle/>
          <a:p>
            <a:r>
              <a:rPr lang="en-US" dirty="0"/>
              <a:t>Current State</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4</a:t>
            </a:fld>
            <a:endParaRPr lang="en-US" dirty="0"/>
          </a:p>
        </p:txBody>
      </p:sp>
      <p:graphicFrame>
        <p:nvGraphicFramePr>
          <p:cNvPr id="5" name="Table 5">
            <a:extLst>
              <a:ext uri="{FF2B5EF4-FFF2-40B4-BE49-F238E27FC236}">
                <a16:creationId xmlns:a16="http://schemas.microsoft.com/office/drawing/2014/main" id="{AC4E53CE-2CB2-ECA5-F841-1553434A6D4E}"/>
              </a:ext>
            </a:extLst>
          </p:cNvPr>
          <p:cNvGraphicFramePr>
            <a:graphicFrameLocks noGrp="1"/>
          </p:cNvGraphicFramePr>
          <p:nvPr>
            <p:extLst>
              <p:ext uri="{D42A27DB-BD31-4B8C-83A1-F6EECF244321}">
                <p14:modId xmlns:p14="http://schemas.microsoft.com/office/powerpoint/2010/main" val="3026353645"/>
              </p:ext>
            </p:extLst>
          </p:nvPr>
        </p:nvGraphicFramePr>
        <p:xfrm>
          <a:off x="12826453" y="1442733"/>
          <a:ext cx="8128000" cy="741680"/>
        </p:xfrm>
        <a:graphic>
          <a:graphicData uri="http://schemas.openxmlformats.org/drawingml/2006/table">
            <a:tbl>
              <a:tblPr firstRow="1" bandRow="1">
                <a:tableStyleId>{5C22544A-7EE6-4342-B048-85BDC9FD1C3A}</a:tableStyleId>
              </a:tblPr>
              <a:tblGrid>
                <a:gridCol w="2702370">
                  <a:extLst>
                    <a:ext uri="{9D8B030D-6E8A-4147-A177-3AD203B41FA5}">
                      <a16:colId xmlns:a16="http://schemas.microsoft.com/office/drawing/2014/main" val="3016578009"/>
                    </a:ext>
                  </a:extLst>
                </a:gridCol>
                <a:gridCol w="5425630">
                  <a:extLst>
                    <a:ext uri="{9D8B030D-6E8A-4147-A177-3AD203B41FA5}">
                      <a16:colId xmlns:a16="http://schemas.microsoft.com/office/drawing/2014/main" val="1122024145"/>
                    </a:ext>
                  </a:extLst>
                </a:gridCol>
              </a:tblGrid>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12957501"/>
                  </a:ext>
                </a:extLst>
              </a:tr>
              <a:tr h="370840">
                <a:tc>
                  <a:txBody>
                    <a:bodyPr/>
                    <a:lstStyle/>
                    <a:p>
                      <a:r>
                        <a:rPr lang="en-US" dirty="0"/>
                        <a:t>Critical/Important</a:t>
                      </a:r>
                    </a:p>
                  </a:txBody>
                  <a:tcPr/>
                </a:tc>
                <a:tc>
                  <a:txBody>
                    <a:bodyPr/>
                    <a:lstStyle/>
                    <a:p>
                      <a:r>
                        <a:rPr lang="en-US" dirty="0"/>
                        <a:t>52%</a:t>
                      </a:r>
                    </a:p>
                  </a:txBody>
                  <a:tcPr/>
                </a:tc>
                <a:extLst>
                  <a:ext uri="{0D108BD9-81ED-4DB2-BD59-A6C34878D82A}">
                    <a16:rowId xmlns:a16="http://schemas.microsoft.com/office/drawing/2014/main" val="4084838581"/>
                  </a:ext>
                </a:extLst>
              </a:tr>
            </a:tbl>
          </a:graphicData>
        </a:graphic>
      </p:graphicFrame>
      <p:sp>
        <p:nvSpPr>
          <p:cNvPr id="6" name="TextBox 5">
            <a:extLst>
              <a:ext uri="{FF2B5EF4-FFF2-40B4-BE49-F238E27FC236}">
                <a16:creationId xmlns:a16="http://schemas.microsoft.com/office/drawing/2014/main" id="{3357C169-B230-A657-4919-E3ADBA95FB45}"/>
              </a:ext>
            </a:extLst>
          </p:cNvPr>
          <p:cNvSpPr txBox="1"/>
          <p:nvPr/>
        </p:nvSpPr>
        <p:spPr>
          <a:xfrm>
            <a:off x="12806332" y="995640"/>
            <a:ext cx="6981914" cy="461665"/>
          </a:xfrm>
          <a:prstGeom prst="rect">
            <a:avLst/>
          </a:prstGeom>
          <a:noFill/>
        </p:spPr>
        <p:txBody>
          <a:bodyPr wrap="square" rtlCol="0">
            <a:spAutoFit/>
          </a:bodyPr>
          <a:lstStyle/>
          <a:p>
            <a:r>
              <a:rPr lang="en-US" dirty="0"/>
              <a:t>Importance of Developing Inclusive Leaders</a:t>
            </a:r>
          </a:p>
        </p:txBody>
      </p:sp>
      <p:graphicFrame>
        <p:nvGraphicFramePr>
          <p:cNvPr id="7" name="Table 5">
            <a:extLst>
              <a:ext uri="{FF2B5EF4-FFF2-40B4-BE49-F238E27FC236}">
                <a16:creationId xmlns:a16="http://schemas.microsoft.com/office/drawing/2014/main" id="{0BDF5C98-E929-8479-D28F-446F559DB506}"/>
              </a:ext>
            </a:extLst>
          </p:cNvPr>
          <p:cNvGraphicFramePr>
            <a:graphicFrameLocks noGrp="1"/>
          </p:cNvGraphicFramePr>
          <p:nvPr>
            <p:extLst>
              <p:ext uri="{D42A27DB-BD31-4B8C-83A1-F6EECF244321}">
                <p14:modId xmlns:p14="http://schemas.microsoft.com/office/powerpoint/2010/main" val="2698332872"/>
              </p:ext>
            </p:extLst>
          </p:nvPr>
        </p:nvGraphicFramePr>
        <p:xfrm>
          <a:off x="12920695" y="2923427"/>
          <a:ext cx="2702370" cy="741680"/>
        </p:xfrm>
        <a:graphic>
          <a:graphicData uri="http://schemas.openxmlformats.org/drawingml/2006/table">
            <a:tbl>
              <a:tblPr firstRow="1" bandRow="1">
                <a:tableStyleId>{5C22544A-7EE6-4342-B048-85BDC9FD1C3A}</a:tableStyleId>
              </a:tblPr>
              <a:tblGrid>
                <a:gridCol w="2702370">
                  <a:extLst>
                    <a:ext uri="{9D8B030D-6E8A-4147-A177-3AD203B41FA5}">
                      <a16:colId xmlns:a16="http://schemas.microsoft.com/office/drawing/2014/main" val="3016578009"/>
                    </a:ext>
                  </a:extLst>
                </a:gridCol>
              </a:tblGrid>
              <a:tr h="370840">
                <a:tc>
                  <a:txBody>
                    <a:bodyPr/>
                    <a:lstStyle/>
                    <a:p>
                      <a:endParaRPr lang="en-US" dirty="0"/>
                    </a:p>
                  </a:txBody>
                  <a:tcPr/>
                </a:tc>
                <a:extLst>
                  <a:ext uri="{0D108BD9-81ED-4DB2-BD59-A6C34878D82A}">
                    <a16:rowId xmlns:a16="http://schemas.microsoft.com/office/drawing/2014/main" val="1812957501"/>
                  </a:ext>
                </a:extLst>
              </a:tr>
              <a:tr h="370840">
                <a:tc>
                  <a:txBody>
                    <a:bodyPr/>
                    <a:lstStyle/>
                    <a:p>
                      <a:r>
                        <a:rPr lang="en-US" dirty="0"/>
                        <a:t>50%</a:t>
                      </a:r>
                    </a:p>
                  </a:txBody>
                  <a:tcPr/>
                </a:tc>
                <a:extLst>
                  <a:ext uri="{0D108BD9-81ED-4DB2-BD59-A6C34878D82A}">
                    <a16:rowId xmlns:a16="http://schemas.microsoft.com/office/drawing/2014/main" val="4084838581"/>
                  </a:ext>
                </a:extLst>
              </a:tr>
            </a:tbl>
          </a:graphicData>
        </a:graphic>
      </p:graphicFrame>
      <p:sp>
        <p:nvSpPr>
          <p:cNvPr id="8" name="TextBox 7">
            <a:extLst>
              <a:ext uri="{FF2B5EF4-FFF2-40B4-BE49-F238E27FC236}">
                <a16:creationId xmlns:a16="http://schemas.microsoft.com/office/drawing/2014/main" id="{BB910C11-4510-8AB9-3081-390A6F12537D}"/>
              </a:ext>
            </a:extLst>
          </p:cNvPr>
          <p:cNvSpPr txBox="1"/>
          <p:nvPr/>
        </p:nvSpPr>
        <p:spPr>
          <a:xfrm>
            <a:off x="12826453" y="2458849"/>
            <a:ext cx="10631206" cy="461665"/>
          </a:xfrm>
          <a:prstGeom prst="rect">
            <a:avLst/>
          </a:prstGeom>
          <a:noFill/>
        </p:spPr>
        <p:txBody>
          <a:bodyPr wrap="square" rtlCol="0">
            <a:spAutoFit/>
          </a:bodyPr>
          <a:lstStyle/>
          <a:p>
            <a:r>
              <a:rPr lang="en-US" dirty="0"/>
              <a:t>Leaders Demonstrate Traits of Inclusive Leadership to High Degree</a:t>
            </a:r>
          </a:p>
        </p:txBody>
      </p:sp>
      <p:sp>
        <p:nvSpPr>
          <p:cNvPr id="9" name="TextBox 8">
            <a:extLst>
              <a:ext uri="{FF2B5EF4-FFF2-40B4-BE49-F238E27FC236}">
                <a16:creationId xmlns:a16="http://schemas.microsoft.com/office/drawing/2014/main" id="{90D8389A-3D31-9AAB-23A8-8E0769FBD887}"/>
              </a:ext>
            </a:extLst>
          </p:cNvPr>
          <p:cNvSpPr txBox="1"/>
          <p:nvPr/>
        </p:nvSpPr>
        <p:spPr>
          <a:xfrm>
            <a:off x="12826453" y="3851869"/>
            <a:ext cx="10631206" cy="830997"/>
          </a:xfrm>
          <a:prstGeom prst="rect">
            <a:avLst/>
          </a:prstGeom>
          <a:noFill/>
        </p:spPr>
        <p:txBody>
          <a:bodyPr wrap="square" rtlCol="0">
            <a:spAutoFit/>
          </a:bodyPr>
          <a:lstStyle/>
          <a:p>
            <a:r>
              <a:rPr lang="en-US" dirty="0"/>
              <a:t>Leadership Development Approach Includes Experiences Specifically on Inclusive Leaders</a:t>
            </a:r>
          </a:p>
        </p:txBody>
      </p:sp>
      <p:graphicFrame>
        <p:nvGraphicFramePr>
          <p:cNvPr id="10" name="Table 5">
            <a:extLst>
              <a:ext uri="{FF2B5EF4-FFF2-40B4-BE49-F238E27FC236}">
                <a16:creationId xmlns:a16="http://schemas.microsoft.com/office/drawing/2014/main" id="{8C85E73B-C5C6-EDDC-D91C-34A27AF5C5BB}"/>
              </a:ext>
            </a:extLst>
          </p:cNvPr>
          <p:cNvGraphicFramePr>
            <a:graphicFrameLocks noGrp="1"/>
          </p:cNvGraphicFramePr>
          <p:nvPr>
            <p:extLst>
              <p:ext uri="{D42A27DB-BD31-4B8C-83A1-F6EECF244321}">
                <p14:modId xmlns:p14="http://schemas.microsoft.com/office/powerpoint/2010/main" val="4098845311"/>
              </p:ext>
            </p:extLst>
          </p:nvPr>
        </p:nvGraphicFramePr>
        <p:xfrm>
          <a:off x="12826453" y="4650263"/>
          <a:ext cx="2702370" cy="741680"/>
        </p:xfrm>
        <a:graphic>
          <a:graphicData uri="http://schemas.openxmlformats.org/drawingml/2006/table">
            <a:tbl>
              <a:tblPr firstRow="1" bandRow="1">
                <a:tableStyleId>{5C22544A-7EE6-4342-B048-85BDC9FD1C3A}</a:tableStyleId>
              </a:tblPr>
              <a:tblGrid>
                <a:gridCol w="2702370">
                  <a:extLst>
                    <a:ext uri="{9D8B030D-6E8A-4147-A177-3AD203B41FA5}">
                      <a16:colId xmlns:a16="http://schemas.microsoft.com/office/drawing/2014/main" val="3016578009"/>
                    </a:ext>
                  </a:extLst>
                </a:gridCol>
              </a:tblGrid>
              <a:tr h="370840">
                <a:tc>
                  <a:txBody>
                    <a:bodyPr/>
                    <a:lstStyle/>
                    <a:p>
                      <a:endParaRPr lang="en-US" dirty="0"/>
                    </a:p>
                  </a:txBody>
                  <a:tcPr/>
                </a:tc>
                <a:extLst>
                  <a:ext uri="{0D108BD9-81ED-4DB2-BD59-A6C34878D82A}">
                    <a16:rowId xmlns:a16="http://schemas.microsoft.com/office/drawing/2014/main" val="1812957501"/>
                  </a:ext>
                </a:extLst>
              </a:tr>
              <a:tr h="370840">
                <a:tc>
                  <a:txBody>
                    <a:bodyPr/>
                    <a:lstStyle/>
                    <a:p>
                      <a:r>
                        <a:rPr lang="en-US" dirty="0"/>
                        <a:t>42%</a:t>
                      </a:r>
                    </a:p>
                  </a:txBody>
                  <a:tcPr/>
                </a:tc>
                <a:extLst>
                  <a:ext uri="{0D108BD9-81ED-4DB2-BD59-A6C34878D82A}">
                    <a16:rowId xmlns:a16="http://schemas.microsoft.com/office/drawing/2014/main" val="4084838581"/>
                  </a:ext>
                </a:extLst>
              </a:tr>
            </a:tbl>
          </a:graphicData>
        </a:graphic>
      </p:graphicFrame>
      <p:grpSp>
        <p:nvGrpSpPr>
          <p:cNvPr id="21" name="Group 20">
            <a:extLst>
              <a:ext uri="{FF2B5EF4-FFF2-40B4-BE49-F238E27FC236}">
                <a16:creationId xmlns:a16="http://schemas.microsoft.com/office/drawing/2014/main" id="{4195E536-A207-322B-DA17-F1C4BF86B7A2}"/>
              </a:ext>
            </a:extLst>
          </p:cNvPr>
          <p:cNvGrpSpPr/>
          <p:nvPr/>
        </p:nvGrpSpPr>
        <p:grpSpPr>
          <a:xfrm>
            <a:off x="719132" y="1702787"/>
            <a:ext cx="3182959" cy="3182959"/>
            <a:chOff x="5441533" y="421783"/>
            <a:chExt cx="3182959" cy="3182959"/>
          </a:xfrm>
          <a:effectLst>
            <a:reflection blurRad="6350" stA="26000" endPos="12000" dist="101600" dir="5400000" sy="-100000" algn="bl" rotWithShape="0"/>
          </a:effectLst>
        </p:grpSpPr>
        <p:sp>
          <p:nvSpPr>
            <p:cNvPr id="16" name="Oval 15">
              <a:extLst>
                <a:ext uri="{FF2B5EF4-FFF2-40B4-BE49-F238E27FC236}">
                  <a16:creationId xmlns:a16="http://schemas.microsoft.com/office/drawing/2014/main" id="{0A56AB1A-4F8A-7B21-9053-73937A2875B9}"/>
                </a:ext>
              </a:extLst>
            </p:cNvPr>
            <p:cNvSpPr/>
            <p:nvPr/>
          </p:nvSpPr>
          <p:spPr>
            <a:xfrm>
              <a:off x="5441533" y="421783"/>
              <a:ext cx="3182959" cy="3182959"/>
            </a:xfrm>
            <a:prstGeom prst="ellipse">
              <a:avLst/>
            </a:prstGeom>
            <a:solidFill>
              <a:srgbClr val="EBA63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5128505-7FB3-F720-1978-C33F945CAC4E}"/>
                </a:ext>
              </a:extLst>
            </p:cNvPr>
            <p:cNvSpPr txBox="1"/>
            <p:nvPr/>
          </p:nvSpPr>
          <p:spPr>
            <a:xfrm>
              <a:off x="6074735" y="922187"/>
              <a:ext cx="1912020" cy="2092881"/>
            </a:xfrm>
            <a:prstGeom prst="rect">
              <a:avLst/>
            </a:prstGeom>
            <a:noFill/>
          </p:spPr>
          <p:txBody>
            <a:bodyPr wrap="square" rtlCol="0">
              <a:spAutoFit/>
            </a:bodyPr>
            <a:lstStyle/>
            <a:p>
              <a:pPr algn="ctr"/>
              <a:r>
                <a:rPr lang="en-US" sz="4800" b="1" dirty="0">
                  <a:solidFill>
                    <a:schemeClr val="bg1"/>
                  </a:solidFill>
                </a:rPr>
                <a:t>52%</a:t>
              </a:r>
            </a:p>
            <a:p>
              <a:pPr algn="ctr"/>
              <a:r>
                <a:rPr lang="en-US" sz="1800" dirty="0">
                  <a:solidFill>
                    <a:schemeClr val="bg1"/>
                  </a:solidFill>
                  <a:latin typeface="+mj-lt"/>
                </a:rPr>
                <a:t>Importance of Developing Inclusive Leaders</a:t>
              </a:r>
            </a:p>
            <a:p>
              <a:pPr algn="ctr"/>
              <a:endParaRPr lang="en-US" sz="1200" dirty="0">
                <a:solidFill>
                  <a:schemeClr val="bg1"/>
                </a:solidFill>
                <a:latin typeface="+mj-lt"/>
              </a:endParaRPr>
            </a:p>
            <a:p>
              <a:pPr algn="ctr"/>
              <a:r>
                <a:rPr lang="en-US" sz="1400" i="1" dirty="0">
                  <a:solidFill>
                    <a:schemeClr val="bg1"/>
                  </a:solidFill>
                  <a:latin typeface="+mj-lt"/>
                </a:rPr>
                <a:t>(Critically/important)</a:t>
              </a:r>
            </a:p>
          </p:txBody>
        </p:sp>
      </p:grpSp>
      <p:grpSp>
        <p:nvGrpSpPr>
          <p:cNvPr id="22" name="Group 21">
            <a:extLst>
              <a:ext uri="{FF2B5EF4-FFF2-40B4-BE49-F238E27FC236}">
                <a16:creationId xmlns:a16="http://schemas.microsoft.com/office/drawing/2014/main" id="{5325D3F6-C872-806C-7374-6C706E332FEF}"/>
              </a:ext>
            </a:extLst>
          </p:cNvPr>
          <p:cNvGrpSpPr/>
          <p:nvPr/>
        </p:nvGrpSpPr>
        <p:grpSpPr>
          <a:xfrm>
            <a:off x="8503858" y="1988147"/>
            <a:ext cx="2632056" cy="2632056"/>
            <a:chOff x="5809339" y="3313840"/>
            <a:chExt cx="2632056" cy="2632056"/>
          </a:xfrm>
          <a:effectLst>
            <a:reflection blurRad="6350" stA="25860" endPos="12000" dist="101600" dir="5400000" sy="-100000" algn="bl" rotWithShape="0"/>
          </a:effectLst>
        </p:grpSpPr>
        <p:sp>
          <p:nvSpPr>
            <p:cNvPr id="18" name="Oval 17">
              <a:extLst>
                <a:ext uri="{FF2B5EF4-FFF2-40B4-BE49-F238E27FC236}">
                  <a16:creationId xmlns:a16="http://schemas.microsoft.com/office/drawing/2014/main" id="{A05C057C-6E47-0C73-C51E-7FAC543D73DC}"/>
                </a:ext>
              </a:extLst>
            </p:cNvPr>
            <p:cNvSpPr/>
            <p:nvPr/>
          </p:nvSpPr>
          <p:spPr>
            <a:xfrm>
              <a:off x="5809339" y="3313840"/>
              <a:ext cx="2632056" cy="2632056"/>
            </a:xfrm>
            <a:prstGeom prst="ellipse">
              <a:avLst/>
            </a:prstGeom>
            <a:solidFill>
              <a:srgbClr val="073763">
                <a:alpha val="9227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6DCF586-4564-46A0-FCB0-ED8B8272ECAF}"/>
                </a:ext>
              </a:extLst>
            </p:cNvPr>
            <p:cNvSpPr txBox="1"/>
            <p:nvPr/>
          </p:nvSpPr>
          <p:spPr>
            <a:xfrm>
              <a:off x="5912476" y="3729955"/>
              <a:ext cx="2425781" cy="1815882"/>
            </a:xfrm>
            <a:prstGeom prst="rect">
              <a:avLst/>
            </a:prstGeom>
            <a:noFill/>
          </p:spPr>
          <p:txBody>
            <a:bodyPr wrap="square" rtlCol="0">
              <a:spAutoFit/>
            </a:bodyPr>
            <a:lstStyle/>
            <a:p>
              <a:pPr algn="ctr"/>
              <a:r>
                <a:rPr lang="en-US" sz="4000" b="1" dirty="0">
                  <a:solidFill>
                    <a:schemeClr val="bg1"/>
                  </a:solidFill>
                </a:rPr>
                <a:t>42%</a:t>
              </a:r>
            </a:p>
            <a:p>
              <a:pPr algn="ctr"/>
              <a:r>
                <a:rPr lang="en-US" sz="1700" dirty="0">
                  <a:solidFill>
                    <a:schemeClr val="bg1"/>
                  </a:solidFill>
                  <a:latin typeface="+mj-lt"/>
                </a:rPr>
                <a:t>Leadership Development Approach Includes Experiences Specifically on Inclusive Leaders</a:t>
              </a:r>
            </a:p>
          </p:txBody>
        </p:sp>
      </p:grpSp>
      <p:grpSp>
        <p:nvGrpSpPr>
          <p:cNvPr id="23" name="Group 22">
            <a:extLst>
              <a:ext uri="{FF2B5EF4-FFF2-40B4-BE49-F238E27FC236}">
                <a16:creationId xmlns:a16="http://schemas.microsoft.com/office/drawing/2014/main" id="{52E9188F-E1DF-84FE-704C-067938517036}"/>
              </a:ext>
            </a:extLst>
          </p:cNvPr>
          <p:cNvGrpSpPr/>
          <p:nvPr/>
        </p:nvGrpSpPr>
        <p:grpSpPr>
          <a:xfrm>
            <a:off x="4697828" y="1813573"/>
            <a:ext cx="3010293" cy="3010293"/>
            <a:chOff x="7914910" y="1920799"/>
            <a:chExt cx="3010293" cy="3010293"/>
          </a:xfrm>
          <a:effectLst>
            <a:reflection blurRad="6350" stA="26160" endPos="12000" dist="101600" dir="5400000" sy="-100000" algn="bl" rotWithShape="0"/>
          </a:effectLst>
        </p:grpSpPr>
        <p:sp>
          <p:nvSpPr>
            <p:cNvPr id="17" name="Oval 16">
              <a:extLst>
                <a:ext uri="{FF2B5EF4-FFF2-40B4-BE49-F238E27FC236}">
                  <a16:creationId xmlns:a16="http://schemas.microsoft.com/office/drawing/2014/main" id="{E8BECAB2-4DA6-6106-A729-FD1F00A9D432}"/>
                </a:ext>
              </a:extLst>
            </p:cNvPr>
            <p:cNvSpPr/>
            <p:nvPr/>
          </p:nvSpPr>
          <p:spPr>
            <a:xfrm>
              <a:off x="7914910" y="1920799"/>
              <a:ext cx="3010293" cy="3010293"/>
            </a:xfrm>
            <a:prstGeom prst="ellipse">
              <a:avLst/>
            </a:prstGeom>
            <a:solidFill>
              <a:srgbClr val="D57349">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BD392AD-98FC-0790-7F91-BCA5914D47D1}"/>
                </a:ext>
              </a:extLst>
            </p:cNvPr>
            <p:cNvSpPr txBox="1"/>
            <p:nvPr/>
          </p:nvSpPr>
          <p:spPr>
            <a:xfrm>
              <a:off x="8247322" y="2441905"/>
              <a:ext cx="2405427" cy="1938992"/>
            </a:xfrm>
            <a:prstGeom prst="rect">
              <a:avLst/>
            </a:prstGeom>
            <a:noFill/>
          </p:spPr>
          <p:txBody>
            <a:bodyPr wrap="square" rtlCol="0">
              <a:spAutoFit/>
            </a:bodyPr>
            <a:lstStyle/>
            <a:p>
              <a:pPr algn="ctr"/>
              <a:r>
                <a:rPr lang="en-US" sz="4800" b="1" dirty="0">
                  <a:solidFill>
                    <a:schemeClr val="bg1"/>
                  </a:solidFill>
                </a:rPr>
                <a:t>50%</a:t>
              </a:r>
            </a:p>
            <a:p>
              <a:pPr algn="ctr"/>
              <a:r>
                <a:rPr lang="en-US" sz="1800" dirty="0">
                  <a:solidFill>
                    <a:schemeClr val="bg1"/>
                  </a:solidFill>
                  <a:latin typeface="+mj-lt"/>
                </a:rPr>
                <a:t>Leaders Demonstrate Traits of Inclusive Leadership to </a:t>
              </a:r>
            </a:p>
            <a:p>
              <a:pPr algn="ctr"/>
              <a:r>
                <a:rPr lang="en-US" sz="1800" dirty="0">
                  <a:solidFill>
                    <a:schemeClr val="bg1"/>
                  </a:solidFill>
                  <a:latin typeface="+mj-lt"/>
                </a:rPr>
                <a:t>High Degree</a:t>
              </a:r>
            </a:p>
          </p:txBody>
        </p:sp>
      </p:grpSp>
    </p:spTree>
    <p:extLst>
      <p:ext uri="{BB962C8B-B14F-4D97-AF65-F5344CB8AC3E}">
        <p14:creationId xmlns:p14="http://schemas.microsoft.com/office/powerpoint/2010/main" val="387178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a:xfrm>
            <a:off x="838201" y="236827"/>
            <a:ext cx="7061616" cy="995625"/>
          </a:xfrm>
        </p:spPr>
        <p:txBody>
          <a:bodyPr>
            <a:normAutofit fontScale="90000"/>
          </a:bodyPr>
          <a:lstStyle/>
          <a:p>
            <a:r>
              <a:rPr lang="en-US" dirty="0"/>
              <a:t>Who Receives Development Experiences on Inclusive Leadership</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5</a:t>
            </a:fld>
            <a:endParaRPr lang="en-US" dirty="0"/>
          </a:p>
        </p:txBody>
      </p:sp>
      <p:graphicFrame>
        <p:nvGraphicFramePr>
          <p:cNvPr id="6" name="Chart 5">
            <a:extLst>
              <a:ext uri="{FF2B5EF4-FFF2-40B4-BE49-F238E27FC236}">
                <a16:creationId xmlns:a16="http://schemas.microsoft.com/office/drawing/2014/main" id="{D6690FCA-AB61-3135-F99B-8072A58953FA}"/>
              </a:ext>
            </a:extLst>
          </p:cNvPr>
          <p:cNvGraphicFramePr/>
          <p:nvPr>
            <p:extLst>
              <p:ext uri="{D42A27DB-BD31-4B8C-83A1-F6EECF244321}">
                <p14:modId xmlns:p14="http://schemas.microsoft.com/office/powerpoint/2010/main" val="79974908"/>
              </p:ext>
            </p:extLst>
          </p:nvPr>
        </p:nvGraphicFramePr>
        <p:xfrm>
          <a:off x="640208" y="1796243"/>
          <a:ext cx="2248029" cy="2582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F4F348FE-3AF0-27E7-F9CD-27283821A64D}"/>
              </a:ext>
            </a:extLst>
          </p:cNvPr>
          <p:cNvGraphicFramePr/>
          <p:nvPr>
            <p:extLst>
              <p:ext uri="{D42A27DB-BD31-4B8C-83A1-F6EECF244321}">
                <p14:modId xmlns:p14="http://schemas.microsoft.com/office/powerpoint/2010/main" val="105731493"/>
              </p:ext>
            </p:extLst>
          </p:nvPr>
        </p:nvGraphicFramePr>
        <p:xfrm>
          <a:off x="2784083" y="1796243"/>
          <a:ext cx="2248029" cy="2582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7293EB3-95A1-33F4-4C60-A15F161124A7}"/>
              </a:ext>
            </a:extLst>
          </p:cNvPr>
          <p:cNvGraphicFramePr/>
          <p:nvPr>
            <p:extLst>
              <p:ext uri="{D42A27DB-BD31-4B8C-83A1-F6EECF244321}">
                <p14:modId xmlns:p14="http://schemas.microsoft.com/office/powerpoint/2010/main" val="1239176688"/>
              </p:ext>
            </p:extLst>
          </p:nvPr>
        </p:nvGraphicFramePr>
        <p:xfrm>
          <a:off x="4966670" y="1796243"/>
          <a:ext cx="2248029" cy="2582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5113F954-8E8D-9CCD-4D71-A5809727C320}"/>
              </a:ext>
            </a:extLst>
          </p:cNvPr>
          <p:cNvGraphicFramePr/>
          <p:nvPr>
            <p:extLst>
              <p:ext uri="{D42A27DB-BD31-4B8C-83A1-F6EECF244321}">
                <p14:modId xmlns:p14="http://schemas.microsoft.com/office/powerpoint/2010/main" val="1562479393"/>
              </p:ext>
            </p:extLst>
          </p:nvPr>
        </p:nvGraphicFramePr>
        <p:xfrm>
          <a:off x="7116412" y="1796243"/>
          <a:ext cx="2248029" cy="2582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69592922-8237-2FEE-8686-02BF718E5B51}"/>
              </a:ext>
            </a:extLst>
          </p:cNvPr>
          <p:cNvGraphicFramePr/>
          <p:nvPr>
            <p:extLst>
              <p:ext uri="{D42A27DB-BD31-4B8C-83A1-F6EECF244321}">
                <p14:modId xmlns:p14="http://schemas.microsoft.com/office/powerpoint/2010/main" val="1772471361"/>
              </p:ext>
            </p:extLst>
          </p:nvPr>
        </p:nvGraphicFramePr>
        <p:xfrm>
          <a:off x="9266154" y="1796243"/>
          <a:ext cx="2248029" cy="258236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D022246B-E472-EFE5-64CB-86704AEC5834}"/>
              </a:ext>
            </a:extLst>
          </p:cNvPr>
          <p:cNvSpPr txBox="1"/>
          <p:nvPr/>
        </p:nvSpPr>
        <p:spPr>
          <a:xfrm>
            <a:off x="574898" y="4235771"/>
            <a:ext cx="2248029" cy="646331"/>
          </a:xfrm>
          <a:prstGeom prst="rect">
            <a:avLst/>
          </a:prstGeom>
          <a:noFill/>
        </p:spPr>
        <p:txBody>
          <a:bodyPr wrap="square">
            <a:spAutoFit/>
          </a:bodyPr>
          <a:lstStyle/>
          <a:p>
            <a:pPr algn="ctr"/>
            <a:r>
              <a:rPr lang="en-US" sz="1800" dirty="0">
                <a:latin typeface="+mj-lt"/>
              </a:rPr>
              <a:t>Senior leaders</a:t>
            </a:r>
          </a:p>
          <a:p>
            <a:pPr algn="ctr"/>
            <a:r>
              <a:rPr lang="en-US" sz="1800" dirty="0">
                <a:latin typeface="+mj-lt"/>
              </a:rPr>
              <a:t>(director and above)</a:t>
            </a:r>
          </a:p>
        </p:txBody>
      </p:sp>
      <p:sp>
        <p:nvSpPr>
          <p:cNvPr id="8" name="TextBox 7">
            <a:extLst>
              <a:ext uri="{FF2B5EF4-FFF2-40B4-BE49-F238E27FC236}">
                <a16:creationId xmlns:a16="http://schemas.microsoft.com/office/drawing/2014/main" id="{52C303A9-DD09-3CC4-96A0-086B6665E2CD}"/>
              </a:ext>
            </a:extLst>
          </p:cNvPr>
          <p:cNvSpPr txBox="1"/>
          <p:nvPr/>
        </p:nvSpPr>
        <p:spPr>
          <a:xfrm>
            <a:off x="3322409" y="4261019"/>
            <a:ext cx="1144647" cy="646331"/>
          </a:xfrm>
          <a:prstGeom prst="rect">
            <a:avLst/>
          </a:prstGeom>
          <a:noFill/>
        </p:spPr>
        <p:txBody>
          <a:bodyPr wrap="square">
            <a:spAutoFit/>
          </a:bodyPr>
          <a:lstStyle/>
          <a:p>
            <a:pPr algn="ctr"/>
            <a:r>
              <a:rPr lang="en-US" sz="1800" dirty="0">
                <a:latin typeface="+mj-lt"/>
              </a:rPr>
              <a:t>Executives (C-suite)</a:t>
            </a:r>
          </a:p>
        </p:txBody>
      </p:sp>
      <p:sp>
        <p:nvSpPr>
          <p:cNvPr id="9" name="TextBox 8">
            <a:extLst>
              <a:ext uri="{FF2B5EF4-FFF2-40B4-BE49-F238E27FC236}">
                <a16:creationId xmlns:a16="http://schemas.microsoft.com/office/drawing/2014/main" id="{3B16009B-0BF7-337B-135D-8AEF031F8024}"/>
              </a:ext>
            </a:extLst>
          </p:cNvPr>
          <p:cNvSpPr txBox="1"/>
          <p:nvPr/>
        </p:nvSpPr>
        <p:spPr>
          <a:xfrm>
            <a:off x="5182710" y="4261018"/>
            <a:ext cx="1800821" cy="646331"/>
          </a:xfrm>
          <a:prstGeom prst="rect">
            <a:avLst/>
          </a:prstGeom>
          <a:noFill/>
        </p:spPr>
        <p:txBody>
          <a:bodyPr wrap="square">
            <a:spAutoFit/>
          </a:bodyPr>
          <a:lstStyle/>
          <a:p>
            <a:pPr algn="ctr"/>
            <a:r>
              <a:rPr lang="en-US" sz="1800" dirty="0">
                <a:latin typeface="+mj-lt"/>
              </a:rPr>
              <a:t>Mid-level managers </a:t>
            </a:r>
          </a:p>
        </p:txBody>
      </p:sp>
      <p:sp>
        <p:nvSpPr>
          <p:cNvPr id="10" name="TextBox 9">
            <a:extLst>
              <a:ext uri="{FF2B5EF4-FFF2-40B4-BE49-F238E27FC236}">
                <a16:creationId xmlns:a16="http://schemas.microsoft.com/office/drawing/2014/main" id="{6F28A91B-9258-1392-484F-E738782991F1}"/>
              </a:ext>
            </a:extLst>
          </p:cNvPr>
          <p:cNvSpPr txBox="1"/>
          <p:nvPr/>
        </p:nvSpPr>
        <p:spPr>
          <a:xfrm>
            <a:off x="7412430" y="4266548"/>
            <a:ext cx="1612661" cy="646331"/>
          </a:xfrm>
          <a:prstGeom prst="rect">
            <a:avLst/>
          </a:prstGeom>
          <a:noFill/>
        </p:spPr>
        <p:txBody>
          <a:bodyPr wrap="square">
            <a:spAutoFit/>
          </a:bodyPr>
          <a:lstStyle/>
          <a:p>
            <a:pPr algn="ctr"/>
            <a:r>
              <a:rPr lang="en-US" sz="1800" dirty="0">
                <a:latin typeface="+mj-lt"/>
              </a:rPr>
              <a:t>Frontline managers</a:t>
            </a:r>
          </a:p>
        </p:txBody>
      </p:sp>
      <p:sp>
        <p:nvSpPr>
          <p:cNvPr id="15" name="TextBox 14">
            <a:extLst>
              <a:ext uri="{FF2B5EF4-FFF2-40B4-BE49-F238E27FC236}">
                <a16:creationId xmlns:a16="http://schemas.microsoft.com/office/drawing/2014/main" id="{0DF72568-2CA2-4F80-A23A-CFD3F9BAA851}"/>
              </a:ext>
            </a:extLst>
          </p:cNvPr>
          <p:cNvSpPr txBox="1"/>
          <p:nvPr/>
        </p:nvSpPr>
        <p:spPr>
          <a:xfrm>
            <a:off x="9583837" y="4266548"/>
            <a:ext cx="1612661" cy="646331"/>
          </a:xfrm>
          <a:prstGeom prst="rect">
            <a:avLst/>
          </a:prstGeom>
          <a:noFill/>
        </p:spPr>
        <p:txBody>
          <a:bodyPr wrap="square">
            <a:spAutoFit/>
          </a:bodyPr>
          <a:lstStyle/>
          <a:p>
            <a:pPr algn="ctr"/>
            <a:r>
              <a:rPr lang="en-US" sz="1800" dirty="0">
                <a:latin typeface="+mj-lt"/>
              </a:rPr>
              <a:t>Individual contributors</a:t>
            </a:r>
          </a:p>
        </p:txBody>
      </p:sp>
    </p:spTree>
    <p:extLst>
      <p:ext uri="{BB962C8B-B14F-4D97-AF65-F5344CB8AC3E}">
        <p14:creationId xmlns:p14="http://schemas.microsoft.com/office/powerpoint/2010/main" val="193508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p:txBody>
          <a:bodyPr>
            <a:normAutofit/>
          </a:bodyPr>
          <a:lstStyle/>
          <a:p>
            <a:r>
              <a:rPr lang="en-US" dirty="0"/>
              <a:t>Effectiveness of Inclusive Leadership Training</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6</a:t>
            </a:fld>
            <a:endParaRPr lang="en-US" dirty="0"/>
          </a:p>
        </p:txBody>
      </p:sp>
      <p:grpSp>
        <p:nvGrpSpPr>
          <p:cNvPr id="10" name="Group 9">
            <a:extLst>
              <a:ext uri="{FF2B5EF4-FFF2-40B4-BE49-F238E27FC236}">
                <a16:creationId xmlns:a16="http://schemas.microsoft.com/office/drawing/2014/main" id="{D7A71982-B2F2-BFEE-3268-8C142A8A56C9}"/>
              </a:ext>
            </a:extLst>
          </p:cNvPr>
          <p:cNvGrpSpPr/>
          <p:nvPr/>
        </p:nvGrpSpPr>
        <p:grpSpPr>
          <a:xfrm flipV="1">
            <a:off x="-1" y="4469078"/>
            <a:ext cx="12192001" cy="119784"/>
            <a:chOff x="0" y="4107305"/>
            <a:chExt cx="9503764" cy="239843"/>
          </a:xfrm>
        </p:grpSpPr>
        <p:sp>
          <p:nvSpPr>
            <p:cNvPr id="5" name="Rectangle 4">
              <a:extLst>
                <a:ext uri="{FF2B5EF4-FFF2-40B4-BE49-F238E27FC236}">
                  <a16:creationId xmlns:a16="http://schemas.microsoft.com/office/drawing/2014/main" id="{DF6A2926-A851-E2CE-5FE0-CE941F92EE98}"/>
                </a:ext>
              </a:extLst>
            </p:cNvPr>
            <p:cNvSpPr/>
            <p:nvPr/>
          </p:nvSpPr>
          <p:spPr>
            <a:xfrm>
              <a:off x="0" y="4107305"/>
              <a:ext cx="1903751" cy="239843"/>
            </a:xfrm>
            <a:prstGeom prst="rect">
              <a:avLst/>
            </a:prstGeom>
            <a:solidFill>
              <a:srgbClr val="D5734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1346EA2-51CA-2112-97A6-E1A40F27EF68}"/>
                </a:ext>
              </a:extLst>
            </p:cNvPr>
            <p:cNvSpPr/>
            <p:nvPr/>
          </p:nvSpPr>
          <p:spPr>
            <a:xfrm>
              <a:off x="1903751" y="4107305"/>
              <a:ext cx="1903751" cy="239843"/>
            </a:xfrm>
            <a:prstGeom prst="rect">
              <a:avLst/>
            </a:prstGeom>
            <a:solidFill>
              <a:srgbClr val="D5734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35E21EA-E0BA-74B7-C180-4A8C5967441C}"/>
                </a:ext>
              </a:extLst>
            </p:cNvPr>
            <p:cNvSpPr/>
            <p:nvPr/>
          </p:nvSpPr>
          <p:spPr>
            <a:xfrm>
              <a:off x="3807502" y="4107305"/>
              <a:ext cx="1903751" cy="239843"/>
            </a:xfrm>
            <a:prstGeom prst="rect">
              <a:avLst/>
            </a:prstGeom>
            <a:solidFill>
              <a:srgbClr val="D573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6177AF-C817-B8A4-7F07-FD0B1EDF203B}"/>
                </a:ext>
              </a:extLst>
            </p:cNvPr>
            <p:cNvSpPr/>
            <p:nvPr/>
          </p:nvSpPr>
          <p:spPr>
            <a:xfrm>
              <a:off x="5711252" y="4107305"/>
              <a:ext cx="1903751" cy="239843"/>
            </a:xfrm>
            <a:prstGeom prst="rect">
              <a:avLst/>
            </a:prstGeom>
            <a:solidFill>
              <a:srgbClr val="D573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88D8F45-A2F6-DF05-02CC-6191C3882087}"/>
                </a:ext>
              </a:extLst>
            </p:cNvPr>
            <p:cNvSpPr/>
            <p:nvPr/>
          </p:nvSpPr>
          <p:spPr>
            <a:xfrm>
              <a:off x="7600013" y="4107305"/>
              <a:ext cx="1903751" cy="239843"/>
            </a:xfrm>
            <a:prstGeom prst="rect">
              <a:avLst/>
            </a:prstGeom>
            <a:solidFill>
              <a:srgbClr val="D57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Marker with solid fill">
            <a:extLst>
              <a:ext uri="{FF2B5EF4-FFF2-40B4-BE49-F238E27FC236}">
                <a16:creationId xmlns:a16="http://schemas.microsoft.com/office/drawing/2014/main" id="{BCEE9632-4278-7B11-1454-0FF30A332EA7}"/>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772" r="21167"/>
          <a:stretch/>
        </p:blipFill>
        <p:spPr>
          <a:xfrm>
            <a:off x="463639" y="1582423"/>
            <a:ext cx="1442434" cy="2442245"/>
          </a:xfrm>
          <a:prstGeom prst="rect">
            <a:avLst/>
          </a:prstGeom>
        </p:spPr>
      </p:pic>
      <p:sp>
        <p:nvSpPr>
          <p:cNvPr id="13" name="Oval 12">
            <a:extLst>
              <a:ext uri="{FF2B5EF4-FFF2-40B4-BE49-F238E27FC236}">
                <a16:creationId xmlns:a16="http://schemas.microsoft.com/office/drawing/2014/main" id="{197858B6-7087-04E1-8D61-5DC8D252B44A}"/>
              </a:ext>
            </a:extLst>
          </p:cNvPr>
          <p:cNvSpPr/>
          <p:nvPr/>
        </p:nvSpPr>
        <p:spPr>
          <a:xfrm>
            <a:off x="807251" y="209847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6%</a:t>
            </a:r>
          </a:p>
        </p:txBody>
      </p:sp>
      <p:pic>
        <p:nvPicPr>
          <p:cNvPr id="17" name="Graphic 16" descr="Marker with solid fill">
            <a:extLst>
              <a:ext uri="{FF2B5EF4-FFF2-40B4-BE49-F238E27FC236}">
                <a16:creationId xmlns:a16="http://schemas.microsoft.com/office/drawing/2014/main" id="{7DE92CE9-D06A-A0CB-E86E-C3FB80512A9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772" r="21167"/>
          <a:stretch/>
        </p:blipFill>
        <p:spPr>
          <a:xfrm>
            <a:off x="2949262" y="1582423"/>
            <a:ext cx="1442434" cy="2442245"/>
          </a:xfrm>
          <a:prstGeom prst="rect">
            <a:avLst/>
          </a:prstGeom>
        </p:spPr>
      </p:pic>
      <p:sp>
        <p:nvSpPr>
          <p:cNvPr id="18" name="Oval 17">
            <a:extLst>
              <a:ext uri="{FF2B5EF4-FFF2-40B4-BE49-F238E27FC236}">
                <a16:creationId xmlns:a16="http://schemas.microsoft.com/office/drawing/2014/main" id="{EAC2F1A7-9E29-DB7E-3FB5-FC5C609B5C91}"/>
              </a:ext>
            </a:extLst>
          </p:cNvPr>
          <p:cNvSpPr/>
          <p:nvPr/>
        </p:nvSpPr>
        <p:spPr>
          <a:xfrm>
            <a:off x="3292874" y="209847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6%</a:t>
            </a:r>
          </a:p>
        </p:txBody>
      </p:sp>
      <p:sp>
        <p:nvSpPr>
          <p:cNvPr id="21" name="Oval 20">
            <a:extLst>
              <a:ext uri="{FF2B5EF4-FFF2-40B4-BE49-F238E27FC236}">
                <a16:creationId xmlns:a16="http://schemas.microsoft.com/office/drawing/2014/main" id="{A7FA78A4-02AE-9440-2798-97068D9C7EE0}"/>
              </a:ext>
            </a:extLst>
          </p:cNvPr>
          <p:cNvSpPr/>
          <p:nvPr/>
        </p:nvSpPr>
        <p:spPr>
          <a:xfrm>
            <a:off x="1013040" y="3988721"/>
            <a:ext cx="343632" cy="343632"/>
          </a:xfrm>
          <a:prstGeom prst="ellipse">
            <a:avLst/>
          </a:prstGeom>
          <a:solidFill>
            <a:schemeClr val="bg1"/>
          </a:solidFill>
          <a:ln w="381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lumMod val="75000"/>
                    <a:lumOff val="25000"/>
                  </a:schemeClr>
                </a:solidFill>
              </a:rPr>
              <a:t>1</a:t>
            </a:r>
          </a:p>
        </p:txBody>
      </p:sp>
      <p:sp>
        <p:nvSpPr>
          <p:cNvPr id="22" name="Oval 21">
            <a:extLst>
              <a:ext uri="{FF2B5EF4-FFF2-40B4-BE49-F238E27FC236}">
                <a16:creationId xmlns:a16="http://schemas.microsoft.com/office/drawing/2014/main" id="{6CA2F4D8-AA06-99D2-7565-D9C1DF448EBB}"/>
              </a:ext>
            </a:extLst>
          </p:cNvPr>
          <p:cNvSpPr/>
          <p:nvPr/>
        </p:nvSpPr>
        <p:spPr>
          <a:xfrm>
            <a:off x="3519757" y="3988721"/>
            <a:ext cx="343632" cy="343632"/>
          </a:xfrm>
          <a:prstGeom prst="ellipse">
            <a:avLst/>
          </a:prstGeom>
          <a:solidFill>
            <a:schemeClr val="bg1"/>
          </a:solidFill>
          <a:ln w="381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lumMod val="75000"/>
                    <a:lumOff val="25000"/>
                  </a:schemeClr>
                </a:solidFill>
              </a:rPr>
              <a:t>2</a:t>
            </a:r>
          </a:p>
        </p:txBody>
      </p:sp>
      <p:pic>
        <p:nvPicPr>
          <p:cNvPr id="23" name="Graphic 22" descr="Marker with solid fill">
            <a:extLst>
              <a:ext uri="{FF2B5EF4-FFF2-40B4-BE49-F238E27FC236}">
                <a16:creationId xmlns:a16="http://schemas.microsoft.com/office/drawing/2014/main" id="{8ADA88C7-DB44-359E-3B1E-948390736B53}"/>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9772" r="21167"/>
          <a:stretch/>
        </p:blipFill>
        <p:spPr>
          <a:xfrm>
            <a:off x="5298324" y="1582423"/>
            <a:ext cx="1442434" cy="2442245"/>
          </a:xfrm>
          <a:prstGeom prst="rect">
            <a:avLst/>
          </a:prstGeom>
        </p:spPr>
      </p:pic>
      <p:sp>
        <p:nvSpPr>
          <p:cNvPr id="24" name="Oval 23">
            <a:extLst>
              <a:ext uri="{FF2B5EF4-FFF2-40B4-BE49-F238E27FC236}">
                <a16:creationId xmlns:a16="http://schemas.microsoft.com/office/drawing/2014/main" id="{666360FB-1C7D-713A-B65A-BCCEB391290E}"/>
              </a:ext>
            </a:extLst>
          </p:cNvPr>
          <p:cNvSpPr/>
          <p:nvPr/>
        </p:nvSpPr>
        <p:spPr>
          <a:xfrm>
            <a:off x="5641936" y="209847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38%</a:t>
            </a:r>
          </a:p>
        </p:txBody>
      </p:sp>
      <p:sp>
        <p:nvSpPr>
          <p:cNvPr id="25" name="Oval 24">
            <a:extLst>
              <a:ext uri="{FF2B5EF4-FFF2-40B4-BE49-F238E27FC236}">
                <a16:creationId xmlns:a16="http://schemas.microsoft.com/office/drawing/2014/main" id="{BCF49D4C-56F5-8B32-5701-5AA9D29EEF13}"/>
              </a:ext>
            </a:extLst>
          </p:cNvPr>
          <p:cNvSpPr/>
          <p:nvPr/>
        </p:nvSpPr>
        <p:spPr>
          <a:xfrm>
            <a:off x="5868819" y="3988721"/>
            <a:ext cx="343632" cy="343632"/>
          </a:xfrm>
          <a:prstGeom prst="ellipse">
            <a:avLst/>
          </a:prstGeom>
          <a:solidFill>
            <a:schemeClr val="bg1"/>
          </a:solidFill>
          <a:ln w="381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lumMod val="75000"/>
                    <a:lumOff val="25000"/>
                  </a:schemeClr>
                </a:solidFill>
              </a:rPr>
              <a:t>3</a:t>
            </a:r>
          </a:p>
        </p:txBody>
      </p:sp>
      <p:pic>
        <p:nvPicPr>
          <p:cNvPr id="26" name="Graphic 25" descr="Marker with solid fill">
            <a:extLst>
              <a:ext uri="{FF2B5EF4-FFF2-40B4-BE49-F238E27FC236}">
                <a16:creationId xmlns:a16="http://schemas.microsoft.com/office/drawing/2014/main" id="{1AFD6993-8AFC-2F4C-FCAC-5CBFA87723C1}"/>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19772" r="21167"/>
          <a:stretch/>
        </p:blipFill>
        <p:spPr>
          <a:xfrm>
            <a:off x="7741979" y="1582423"/>
            <a:ext cx="1442434" cy="2442245"/>
          </a:xfrm>
          <a:prstGeom prst="rect">
            <a:avLst/>
          </a:prstGeom>
        </p:spPr>
      </p:pic>
      <p:sp>
        <p:nvSpPr>
          <p:cNvPr id="27" name="Oval 26">
            <a:extLst>
              <a:ext uri="{FF2B5EF4-FFF2-40B4-BE49-F238E27FC236}">
                <a16:creationId xmlns:a16="http://schemas.microsoft.com/office/drawing/2014/main" id="{4A9A587E-9094-5CD1-FC99-1E2599D5185C}"/>
              </a:ext>
            </a:extLst>
          </p:cNvPr>
          <p:cNvSpPr/>
          <p:nvPr/>
        </p:nvSpPr>
        <p:spPr>
          <a:xfrm>
            <a:off x="8085591" y="209847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37%</a:t>
            </a:r>
          </a:p>
        </p:txBody>
      </p:sp>
      <p:sp>
        <p:nvSpPr>
          <p:cNvPr id="28" name="Oval 27">
            <a:extLst>
              <a:ext uri="{FF2B5EF4-FFF2-40B4-BE49-F238E27FC236}">
                <a16:creationId xmlns:a16="http://schemas.microsoft.com/office/drawing/2014/main" id="{83F7582E-0BF1-E194-A04B-9A23EE4E77D7}"/>
              </a:ext>
            </a:extLst>
          </p:cNvPr>
          <p:cNvSpPr/>
          <p:nvPr/>
        </p:nvSpPr>
        <p:spPr>
          <a:xfrm>
            <a:off x="8312474" y="3988721"/>
            <a:ext cx="343632" cy="343632"/>
          </a:xfrm>
          <a:prstGeom prst="ellipse">
            <a:avLst/>
          </a:prstGeom>
          <a:solidFill>
            <a:schemeClr val="bg1"/>
          </a:solidFill>
          <a:ln w="381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lumMod val="75000"/>
                    <a:lumOff val="25000"/>
                  </a:schemeClr>
                </a:solidFill>
              </a:rPr>
              <a:t>4</a:t>
            </a:r>
          </a:p>
        </p:txBody>
      </p:sp>
      <p:pic>
        <p:nvPicPr>
          <p:cNvPr id="29" name="Graphic 28" descr="Marker with solid fill">
            <a:extLst>
              <a:ext uri="{FF2B5EF4-FFF2-40B4-BE49-F238E27FC236}">
                <a16:creationId xmlns:a16="http://schemas.microsoft.com/office/drawing/2014/main" id="{A1D86424-1565-4F4E-2F7D-FD1CFCD63D7A}"/>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19772" r="21167"/>
          <a:stretch/>
        </p:blipFill>
        <p:spPr>
          <a:xfrm>
            <a:off x="10232930" y="1582423"/>
            <a:ext cx="1442434" cy="2442245"/>
          </a:xfrm>
          <a:prstGeom prst="rect">
            <a:avLst/>
          </a:prstGeom>
        </p:spPr>
      </p:pic>
      <p:sp>
        <p:nvSpPr>
          <p:cNvPr id="30" name="Oval 29">
            <a:extLst>
              <a:ext uri="{FF2B5EF4-FFF2-40B4-BE49-F238E27FC236}">
                <a16:creationId xmlns:a16="http://schemas.microsoft.com/office/drawing/2014/main" id="{82FB5604-25A9-D773-1EDF-F7105E715443}"/>
              </a:ext>
            </a:extLst>
          </p:cNvPr>
          <p:cNvSpPr/>
          <p:nvPr/>
        </p:nvSpPr>
        <p:spPr>
          <a:xfrm>
            <a:off x="10576542" y="2098471"/>
            <a:ext cx="789286" cy="789286"/>
          </a:xfrm>
          <a:prstGeom prst="ellipse">
            <a:avLst/>
          </a:prstGeom>
          <a:solidFill>
            <a:schemeClr val="bg1"/>
          </a:solidFill>
          <a:ln>
            <a:noFill/>
          </a:ln>
          <a:effectLst>
            <a:outerShdw blurRad="63500" sx="114000" sy="114000" algn="ctr" rotWithShape="0">
              <a:srgbClr val="D57349">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dirty="0">
                <a:solidFill>
                  <a:schemeClr val="tx1">
                    <a:lumMod val="75000"/>
                    <a:lumOff val="25000"/>
                  </a:schemeClr>
                </a:solidFill>
              </a:rPr>
              <a:t>13%</a:t>
            </a:r>
          </a:p>
        </p:txBody>
      </p:sp>
      <p:sp>
        <p:nvSpPr>
          <p:cNvPr id="31" name="Oval 30">
            <a:extLst>
              <a:ext uri="{FF2B5EF4-FFF2-40B4-BE49-F238E27FC236}">
                <a16:creationId xmlns:a16="http://schemas.microsoft.com/office/drawing/2014/main" id="{A4C8CA0A-B526-86C5-B88F-58C58593B6FD}"/>
              </a:ext>
            </a:extLst>
          </p:cNvPr>
          <p:cNvSpPr/>
          <p:nvPr/>
        </p:nvSpPr>
        <p:spPr>
          <a:xfrm>
            <a:off x="10803425" y="3988721"/>
            <a:ext cx="343632" cy="343632"/>
          </a:xfrm>
          <a:prstGeom prst="ellipse">
            <a:avLst/>
          </a:prstGeom>
          <a:solidFill>
            <a:schemeClr val="bg1"/>
          </a:solidFill>
          <a:ln w="381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solidFill>
                  <a:schemeClr val="tx1">
                    <a:lumMod val="75000"/>
                    <a:lumOff val="25000"/>
                  </a:schemeClr>
                </a:solidFill>
              </a:rPr>
              <a:t>5</a:t>
            </a:r>
          </a:p>
        </p:txBody>
      </p:sp>
      <p:sp>
        <p:nvSpPr>
          <p:cNvPr id="11" name="TextBox 10">
            <a:extLst>
              <a:ext uri="{FF2B5EF4-FFF2-40B4-BE49-F238E27FC236}">
                <a16:creationId xmlns:a16="http://schemas.microsoft.com/office/drawing/2014/main" id="{1D90431A-14C0-4EA1-A227-38EE40947456}"/>
              </a:ext>
            </a:extLst>
          </p:cNvPr>
          <p:cNvSpPr txBox="1"/>
          <p:nvPr/>
        </p:nvSpPr>
        <p:spPr>
          <a:xfrm>
            <a:off x="451464" y="4802439"/>
            <a:ext cx="1500860" cy="307777"/>
          </a:xfrm>
          <a:prstGeom prst="rect">
            <a:avLst/>
          </a:prstGeom>
          <a:noFill/>
        </p:spPr>
        <p:txBody>
          <a:bodyPr wrap="none" rtlCol="0">
            <a:spAutoFit/>
          </a:bodyPr>
          <a:lstStyle/>
          <a:p>
            <a:r>
              <a:rPr lang="en-US" sz="1400" i="1" dirty="0">
                <a:latin typeface="+mj-lt"/>
              </a:rPr>
              <a:t>Not at all effective</a:t>
            </a:r>
          </a:p>
        </p:txBody>
      </p:sp>
      <p:sp>
        <p:nvSpPr>
          <p:cNvPr id="14" name="TextBox 13">
            <a:extLst>
              <a:ext uri="{FF2B5EF4-FFF2-40B4-BE49-F238E27FC236}">
                <a16:creationId xmlns:a16="http://schemas.microsoft.com/office/drawing/2014/main" id="{AE23EEB8-0C1C-86E6-3D0D-3B70F3F111E9}"/>
              </a:ext>
            </a:extLst>
          </p:cNvPr>
          <p:cNvSpPr txBox="1"/>
          <p:nvPr/>
        </p:nvSpPr>
        <p:spPr>
          <a:xfrm>
            <a:off x="10215948" y="4802439"/>
            <a:ext cx="1548244" cy="307777"/>
          </a:xfrm>
          <a:prstGeom prst="rect">
            <a:avLst/>
          </a:prstGeom>
          <a:noFill/>
        </p:spPr>
        <p:txBody>
          <a:bodyPr wrap="none" rtlCol="0">
            <a:spAutoFit/>
          </a:bodyPr>
          <a:lstStyle/>
          <a:p>
            <a:r>
              <a:rPr lang="en-US" sz="1400" i="1" dirty="0">
                <a:latin typeface="+mj-lt"/>
              </a:rPr>
              <a:t>Extremely effective</a:t>
            </a:r>
          </a:p>
        </p:txBody>
      </p:sp>
    </p:spTree>
    <p:extLst>
      <p:ext uri="{BB962C8B-B14F-4D97-AF65-F5344CB8AC3E}">
        <p14:creationId xmlns:p14="http://schemas.microsoft.com/office/powerpoint/2010/main" val="339207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BBF4-D86E-44D6-A0A9-1332590C7669}"/>
              </a:ext>
            </a:extLst>
          </p:cNvPr>
          <p:cNvSpPr>
            <a:spLocks noGrp="1"/>
          </p:cNvSpPr>
          <p:nvPr>
            <p:ph type="title"/>
          </p:nvPr>
        </p:nvSpPr>
        <p:spPr>
          <a:xfrm>
            <a:off x="838201" y="236828"/>
            <a:ext cx="3576146" cy="676968"/>
          </a:xfrm>
        </p:spPr>
        <p:txBody>
          <a:bodyPr>
            <a:normAutofit/>
          </a:bodyPr>
          <a:lstStyle/>
          <a:p>
            <a:r>
              <a:rPr lang="en-US" dirty="0"/>
              <a:t>Complexities</a:t>
            </a:r>
          </a:p>
        </p:txBody>
      </p:sp>
      <p:sp>
        <p:nvSpPr>
          <p:cNvPr id="5" name="Footer Placeholder 4">
            <a:extLst>
              <a:ext uri="{FF2B5EF4-FFF2-40B4-BE49-F238E27FC236}">
                <a16:creationId xmlns:a16="http://schemas.microsoft.com/office/drawing/2014/main" id="{08C05BEE-128B-6847-9C1A-EE8AE2E1BDEE}"/>
              </a:ext>
            </a:extLst>
          </p:cNvPr>
          <p:cNvSpPr>
            <a:spLocks noGrp="1"/>
          </p:cNvSpPr>
          <p:nvPr>
            <p:ph type="ftr" sz="quarter" idx="11"/>
          </p:nvPr>
        </p:nvSpPr>
        <p:spPr/>
        <p:txBody>
          <a:bodyPr/>
          <a:lstStyle/>
          <a:p>
            <a:pPr algn="l"/>
            <a:r>
              <a:rPr lang="en-US" dirty="0"/>
              <a:t>© Brandon Hall Group 2022</a:t>
            </a:r>
          </a:p>
        </p:txBody>
      </p:sp>
      <p:sp>
        <p:nvSpPr>
          <p:cNvPr id="6" name="Slide Number Placeholder 5">
            <a:extLst>
              <a:ext uri="{FF2B5EF4-FFF2-40B4-BE49-F238E27FC236}">
                <a16:creationId xmlns:a16="http://schemas.microsoft.com/office/drawing/2014/main" id="{66F9875C-007E-3240-9404-5445F46CEDDC}"/>
              </a:ext>
            </a:extLst>
          </p:cNvPr>
          <p:cNvSpPr>
            <a:spLocks noGrp="1"/>
          </p:cNvSpPr>
          <p:nvPr>
            <p:ph type="sldNum" sz="quarter" idx="12"/>
          </p:nvPr>
        </p:nvSpPr>
        <p:spPr/>
        <p:txBody>
          <a:bodyPr/>
          <a:lstStyle/>
          <a:p>
            <a:fld id="{27AAD8D9-46E4-EB4E-865F-E5AC3B85113C}" type="slidenum">
              <a:rPr lang="en-US" smtClean="0"/>
              <a:t>7</a:t>
            </a:fld>
            <a:endParaRPr lang="en-US" dirty="0"/>
          </a:p>
        </p:txBody>
      </p:sp>
      <p:sp>
        <p:nvSpPr>
          <p:cNvPr id="3" name="Content Placeholder 2">
            <a:extLst>
              <a:ext uri="{FF2B5EF4-FFF2-40B4-BE49-F238E27FC236}">
                <a16:creationId xmlns:a16="http://schemas.microsoft.com/office/drawing/2014/main" id="{71778241-FEFB-43DD-B305-20885CD29E2F}"/>
              </a:ext>
            </a:extLst>
          </p:cNvPr>
          <p:cNvSpPr>
            <a:spLocks noGrp="1"/>
          </p:cNvSpPr>
          <p:nvPr>
            <p:ph idx="4294967295"/>
          </p:nvPr>
        </p:nvSpPr>
        <p:spPr>
          <a:xfrm>
            <a:off x="838200" y="1787968"/>
            <a:ext cx="3576146" cy="995625"/>
          </a:xfrm>
        </p:spPr>
        <p:txBody>
          <a:bodyPr numCol="1" spcCol="731520">
            <a:noAutofit/>
          </a:bodyPr>
          <a:lstStyle/>
          <a:p>
            <a:pPr marL="0" lvl="1" indent="0">
              <a:buNone/>
            </a:pPr>
            <a:r>
              <a:rPr lang="en-US" sz="1600" dirty="0"/>
              <a:t>In previous research, about </a:t>
            </a:r>
            <a:r>
              <a:rPr lang="en-US" sz="1600" b="1" dirty="0">
                <a:solidFill>
                  <a:srgbClr val="D57349"/>
                </a:solidFill>
                <a:latin typeface="+mn-lt"/>
              </a:rPr>
              <a:t>70%</a:t>
            </a:r>
            <a:r>
              <a:rPr lang="en-US" sz="1600" dirty="0">
                <a:latin typeface="+mn-lt"/>
              </a:rPr>
              <a:t> </a:t>
            </a:r>
            <a:r>
              <a:rPr lang="en-US" sz="1600" dirty="0"/>
              <a:t>of organizations indicated </a:t>
            </a:r>
            <a:r>
              <a:rPr lang="en-US" sz="1600" b="1" dirty="0">
                <a:solidFill>
                  <a:srgbClr val="D57349"/>
                </a:solidFill>
                <a:latin typeface="+mn-lt"/>
              </a:rPr>
              <a:t>all employees</a:t>
            </a:r>
            <a:r>
              <a:rPr lang="en-US" sz="1600" dirty="0"/>
              <a:t> – including individual contributors – should </a:t>
            </a:r>
            <a:r>
              <a:rPr lang="en-US" sz="1600" b="1" dirty="0">
                <a:solidFill>
                  <a:srgbClr val="D57349"/>
                </a:solidFill>
                <a:latin typeface="+mn-lt"/>
              </a:rPr>
              <a:t>get some sort of leadership training</a:t>
            </a:r>
            <a:r>
              <a:rPr lang="en-US" sz="1600" dirty="0"/>
              <a:t>.</a:t>
            </a:r>
          </a:p>
        </p:txBody>
      </p:sp>
      <p:sp>
        <p:nvSpPr>
          <p:cNvPr id="7" name="TextBox 6">
            <a:extLst>
              <a:ext uri="{FF2B5EF4-FFF2-40B4-BE49-F238E27FC236}">
                <a16:creationId xmlns:a16="http://schemas.microsoft.com/office/drawing/2014/main" id="{C16D0528-5B1F-44B9-B1D4-A2108CB6AE54}"/>
              </a:ext>
            </a:extLst>
          </p:cNvPr>
          <p:cNvSpPr txBox="1"/>
          <p:nvPr/>
        </p:nvSpPr>
        <p:spPr>
          <a:xfrm>
            <a:off x="5531725" y="1066800"/>
            <a:ext cx="6157749" cy="4338716"/>
          </a:xfrm>
          <a:prstGeom prst="rect">
            <a:avLst/>
          </a:prstGeom>
          <a:noFill/>
        </p:spPr>
        <p:txBody>
          <a:bodyPr wrap="square" numCol="2" spcCol="640080">
            <a:noAutofit/>
          </a:bodyPr>
          <a:lstStyle/>
          <a:p>
            <a:pPr marL="0" lvl="1" indent="0">
              <a:buNone/>
            </a:pPr>
            <a:r>
              <a:rPr lang="en-US" sz="1600" dirty="0">
                <a:latin typeface="+mj-lt"/>
              </a:rPr>
              <a:t>Everyone, even those who may not have formal leadership roles now, can benefit from the principles of inclusive leadership. </a:t>
            </a:r>
          </a:p>
          <a:p>
            <a:pPr marL="0" lvl="1" indent="0">
              <a:buNone/>
            </a:pPr>
            <a:endParaRPr lang="en-US" sz="1600" dirty="0">
              <a:latin typeface="+mj-lt"/>
            </a:endParaRPr>
          </a:p>
          <a:p>
            <a:pPr marL="0" lvl="1" indent="0">
              <a:buNone/>
            </a:pPr>
            <a:r>
              <a:rPr lang="en-US" sz="1600" dirty="0">
                <a:latin typeface="+mj-lt"/>
              </a:rPr>
              <a:t>Among the traits and behaviors that organizations said they address in inclusive leadership training, some of the most powerful inclusion drivers get the least attention. For example, only 18% of organizations indicated thy focus on reverse mentoring, which can be extremely effective in exposing leaders to different viewpoints and help them be more inclusive. Many leaders – especially those at higher levels or with mature careers – can benefit by getting a deeper understanding of the values, beliefs, motivations and capabilities of the emerging workforce. </a:t>
            </a:r>
          </a:p>
          <a:p>
            <a:pPr marL="0" lvl="1" indent="0">
              <a:buNone/>
            </a:pPr>
            <a:endParaRPr lang="en-US" sz="1600" dirty="0">
              <a:latin typeface="+mj-lt"/>
            </a:endParaRPr>
          </a:p>
          <a:p>
            <a:pPr marL="0" lvl="1" indent="0">
              <a:buNone/>
            </a:pPr>
            <a:r>
              <a:rPr lang="en-US" sz="1600" dirty="0">
                <a:latin typeface="+mj-lt"/>
              </a:rPr>
              <a:t>Just 34% of organizations are focusing on inclusive decision-making, which is really the heart and soul of inclusive leadership. If teams believe they have a real role in making decisions, they will be more engaged and feel a greater connection with the organization.</a:t>
            </a:r>
          </a:p>
        </p:txBody>
      </p:sp>
      <p:sp>
        <p:nvSpPr>
          <p:cNvPr id="8" name="Content Placeholder 2">
            <a:extLst>
              <a:ext uri="{FF2B5EF4-FFF2-40B4-BE49-F238E27FC236}">
                <a16:creationId xmlns:a16="http://schemas.microsoft.com/office/drawing/2014/main" id="{3C8B0ED4-EFF8-B953-AF15-93668FDDD787}"/>
              </a:ext>
            </a:extLst>
          </p:cNvPr>
          <p:cNvSpPr txBox="1">
            <a:spLocks/>
          </p:cNvSpPr>
          <p:nvPr/>
        </p:nvSpPr>
        <p:spPr>
          <a:xfrm>
            <a:off x="838200" y="4075625"/>
            <a:ext cx="3921690" cy="1368973"/>
          </a:xfrm>
          <a:prstGeom prst="rect">
            <a:avLst/>
          </a:prstGeom>
        </p:spPr>
        <p:txBody>
          <a:bodyPr vert="horz" lIns="91440" tIns="45720" rIns="91440" bIns="45720" numCol="1" spcCol="7315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US" sz="1600" dirty="0"/>
              <a:t>In this study, </a:t>
            </a:r>
            <a:r>
              <a:rPr lang="en-US" sz="1600" b="1" dirty="0">
                <a:solidFill>
                  <a:srgbClr val="D57349"/>
                </a:solidFill>
                <a:latin typeface="+mn-lt"/>
              </a:rPr>
              <a:t>53%</a:t>
            </a:r>
            <a:r>
              <a:rPr lang="en-US" sz="1600" dirty="0"/>
              <a:t> of organizations said individual contributors were </a:t>
            </a:r>
            <a:r>
              <a:rPr lang="en-US" sz="1600" b="1" dirty="0">
                <a:solidFill>
                  <a:srgbClr val="D57349"/>
                </a:solidFill>
                <a:latin typeface="+mn-lt"/>
              </a:rPr>
              <a:t>provided specific experiences</a:t>
            </a:r>
            <a:r>
              <a:rPr lang="en-US" sz="1600" dirty="0"/>
              <a:t> on inclusive leadership. So this is an area of opportunity for many organizations to further build a culture of inclusive leadership. </a:t>
            </a:r>
          </a:p>
        </p:txBody>
      </p:sp>
      <p:grpSp>
        <p:nvGrpSpPr>
          <p:cNvPr id="20" name="Group 19">
            <a:extLst>
              <a:ext uri="{FF2B5EF4-FFF2-40B4-BE49-F238E27FC236}">
                <a16:creationId xmlns:a16="http://schemas.microsoft.com/office/drawing/2014/main" id="{3410DB15-FD30-CDC9-8A67-228E0B1C2B74}"/>
              </a:ext>
            </a:extLst>
          </p:cNvPr>
          <p:cNvGrpSpPr/>
          <p:nvPr/>
        </p:nvGrpSpPr>
        <p:grpSpPr>
          <a:xfrm>
            <a:off x="860570" y="1172710"/>
            <a:ext cx="3385754" cy="405570"/>
            <a:chOff x="838200" y="1184802"/>
            <a:chExt cx="3816769" cy="457200"/>
          </a:xfrm>
        </p:grpSpPr>
        <p:pic>
          <p:nvPicPr>
            <p:cNvPr id="10" name="Graphic 9" descr="User with solid fill">
              <a:extLst>
                <a:ext uri="{FF2B5EF4-FFF2-40B4-BE49-F238E27FC236}">
                  <a16:creationId xmlns:a16="http://schemas.microsoft.com/office/drawing/2014/main" id="{3F8AC2B8-355B-0748-BC0D-70E33E370B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8200" y="1184802"/>
              <a:ext cx="457200" cy="457200"/>
            </a:xfrm>
            <a:prstGeom prst="rect">
              <a:avLst/>
            </a:prstGeom>
          </p:spPr>
        </p:pic>
        <p:pic>
          <p:nvPicPr>
            <p:cNvPr id="11" name="Graphic 10" descr="User with solid fill">
              <a:extLst>
                <a:ext uri="{FF2B5EF4-FFF2-40B4-BE49-F238E27FC236}">
                  <a16:creationId xmlns:a16="http://schemas.microsoft.com/office/drawing/2014/main" id="{1CF20868-87C1-66D8-681D-A04D1BE32F4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16573" y="1184802"/>
              <a:ext cx="457200" cy="457200"/>
            </a:xfrm>
            <a:prstGeom prst="rect">
              <a:avLst/>
            </a:prstGeom>
          </p:spPr>
        </p:pic>
        <p:pic>
          <p:nvPicPr>
            <p:cNvPr id="12" name="Graphic 11" descr="User with solid fill">
              <a:extLst>
                <a:ext uri="{FF2B5EF4-FFF2-40B4-BE49-F238E27FC236}">
                  <a16:creationId xmlns:a16="http://schemas.microsoft.com/office/drawing/2014/main" id="{1AD9F351-E357-0638-FA63-F7CFC84608D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77236" y="1184802"/>
              <a:ext cx="457200" cy="457200"/>
            </a:xfrm>
            <a:prstGeom prst="rect">
              <a:avLst/>
            </a:prstGeom>
          </p:spPr>
        </p:pic>
        <p:pic>
          <p:nvPicPr>
            <p:cNvPr id="13" name="Graphic 12" descr="User with solid fill">
              <a:extLst>
                <a:ext uri="{FF2B5EF4-FFF2-40B4-BE49-F238E27FC236}">
                  <a16:creationId xmlns:a16="http://schemas.microsoft.com/office/drawing/2014/main" id="{041FFC4D-A4F4-D070-DABE-41C67C49DF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55609" y="1184802"/>
              <a:ext cx="457200" cy="457200"/>
            </a:xfrm>
            <a:prstGeom prst="rect">
              <a:avLst/>
            </a:prstGeom>
          </p:spPr>
        </p:pic>
        <p:pic>
          <p:nvPicPr>
            <p:cNvPr id="14" name="Graphic 13" descr="User with solid fill">
              <a:extLst>
                <a:ext uri="{FF2B5EF4-FFF2-40B4-BE49-F238E27FC236}">
                  <a16:creationId xmlns:a16="http://schemas.microsoft.com/office/drawing/2014/main" id="{DC47D3C7-7618-9E80-BB7C-5E1FB5AC5EB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28798" y="1184802"/>
              <a:ext cx="457200" cy="457200"/>
            </a:xfrm>
            <a:prstGeom prst="rect">
              <a:avLst/>
            </a:prstGeom>
          </p:spPr>
        </p:pic>
        <p:pic>
          <p:nvPicPr>
            <p:cNvPr id="15" name="Graphic 14" descr="User with solid fill">
              <a:extLst>
                <a:ext uri="{FF2B5EF4-FFF2-40B4-BE49-F238E27FC236}">
                  <a16:creationId xmlns:a16="http://schemas.microsoft.com/office/drawing/2014/main" id="{F4D49008-410A-A1F0-F9EE-8D66746FF09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07171" y="1184802"/>
              <a:ext cx="457200" cy="457200"/>
            </a:xfrm>
            <a:prstGeom prst="rect">
              <a:avLst/>
            </a:prstGeom>
          </p:spPr>
        </p:pic>
        <p:pic>
          <p:nvPicPr>
            <p:cNvPr id="16" name="Graphic 15" descr="User with solid fill">
              <a:extLst>
                <a:ext uri="{FF2B5EF4-FFF2-40B4-BE49-F238E27FC236}">
                  <a16:creationId xmlns:a16="http://schemas.microsoft.com/office/drawing/2014/main" id="{FCF93CCF-493F-6DFE-D025-FC0C698E56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67834" y="1184802"/>
              <a:ext cx="457200" cy="457200"/>
            </a:xfrm>
            <a:prstGeom prst="rect">
              <a:avLst/>
            </a:prstGeom>
          </p:spPr>
        </p:pic>
        <p:pic>
          <p:nvPicPr>
            <p:cNvPr id="17" name="Graphic 16" descr="User with solid fill">
              <a:extLst>
                <a:ext uri="{FF2B5EF4-FFF2-40B4-BE49-F238E27FC236}">
                  <a16:creationId xmlns:a16="http://schemas.microsoft.com/office/drawing/2014/main" id="{A9662D6E-AAEF-74CD-9081-EF64B381403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46207" y="1184802"/>
              <a:ext cx="457200" cy="457200"/>
            </a:xfrm>
            <a:prstGeom prst="rect">
              <a:avLst/>
            </a:prstGeom>
          </p:spPr>
        </p:pic>
        <p:pic>
          <p:nvPicPr>
            <p:cNvPr id="18" name="Graphic 17" descr="User with solid fill">
              <a:extLst>
                <a:ext uri="{FF2B5EF4-FFF2-40B4-BE49-F238E27FC236}">
                  <a16:creationId xmlns:a16="http://schemas.microsoft.com/office/drawing/2014/main" id="{B2B60839-3937-D6D8-6225-601F8B60DF3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19396" y="1184802"/>
              <a:ext cx="457200" cy="457200"/>
            </a:xfrm>
            <a:prstGeom prst="rect">
              <a:avLst/>
            </a:prstGeom>
          </p:spPr>
        </p:pic>
        <p:pic>
          <p:nvPicPr>
            <p:cNvPr id="19" name="Graphic 18" descr="User with solid fill">
              <a:extLst>
                <a:ext uri="{FF2B5EF4-FFF2-40B4-BE49-F238E27FC236}">
                  <a16:creationId xmlns:a16="http://schemas.microsoft.com/office/drawing/2014/main" id="{0F77ABC0-7E9F-0366-CFC0-11E8C6C91EF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97769" y="1184802"/>
              <a:ext cx="457200" cy="457200"/>
            </a:xfrm>
            <a:prstGeom prst="rect">
              <a:avLst/>
            </a:prstGeom>
          </p:spPr>
        </p:pic>
      </p:grpSp>
      <p:grpSp>
        <p:nvGrpSpPr>
          <p:cNvPr id="35" name="Group 34">
            <a:extLst>
              <a:ext uri="{FF2B5EF4-FFF2-40B4-BE49-F238E27FC236}">
                <a16:creationId xmlns:a16="http://schemas.microsoft.com/office/drawing/2014/main" id="{A56F813F-79C5-E4ED-C410-6ED366A8F9EB}"/>
              </a:ext>
            </a:extLst>
          </p:cNvPr>
          <p:cNvGrpSpPr/>
          <p:nvPr/>
        </p:nvGrpSpPr>
        <p:grpSpPr>
          <a:xfrm>
            <a:off x="873095" y="3443380"/>
            <a:ext cx="3570154" cy="377058"/>
            <a:chOff x="873095" y="3480958"/>
            <a:chExt cx="3348176" cy="353614"/>
          </a:xfrm>
        </p:grpSpPr>
        <p:pic>
          <p:nvPicPr>
            <p:cNvPr id="22" name="Graphic 21" descr="Books on shelf with solid fill">
              <a:extLst>
                <a:ext uri="{FF2B5EF4-FFF2-40B4-BE49-F238E27FC236}">
                  <a16:creationId xmlns:a16="http://schemas.microsoft.com/office/drawing/2014/main" id="{4323349A-7667-27ED-8807-B42EBE8F720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3095" y="3480958"/>
              <a:ext cx="353614" cy="353614"/>
            </a:xfrm>
            <a:prstGeom prst="rect">
              <a:avLst/>
            </a:prstGeom>
          </p:spPr>
        </p:pic>
        <p:pic>
          <p:nvPicPr>
            <p:cNvPr id="23" name="Graphic 22" descr="Books on shelf with solid fill">
              <a:extLst>
                <a:ext uri="{FF2B5EF4-FFF2-40B4-BE49-F238E27FC236}">
                  <a16:creationId xmlns:a16="http://schemas.microsoft.com/office/drawing/2014/main" id="{DA141983-D07F-CC9D-F56D-1403CEC9FCF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98587" y="3480958"/>
              <a:ext cx="353614" cy="353614"/>
            </a:xfrm>
            <a:prstGeom prst="rect">
              <a:avLst/>
            </a:prstGeom>
          </p:spPr>
        </p:pic>
        <p:pic>
          <p:nvPicPr>
            <p:cNvPr id="26" name="Graphic 25" descr="Books on shelf with solid fill">
              <a:extLst>
                <a:ext uri="{FF2B5EF4-FFF2-40B4-BE49-F238E27FC236}">
                  <a16:creationId xmlns:a16="http://schemas.microsoft.com/office/drawing/2014/main" id="{06ABF8F4-F3A5-13B8-8A61-22BEFF112E3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44645" y="3480958"/>
              <a:ext cx="353614" cy="353614"/>
            </a:xfrm>
            <a:prstGeom prst="rect">
              <a:avLst/>
            </a:prstGeom>
          </p:spPr>
        </p:pic>
        <p:pic>
          <p:nvPicPr>
            <p:cNvPr id="27" name="Graphic 26" descr="Books on shelf with solid fill">
              <a:extLst>
                <a:ext uri="{FF2B5EF4-FFF2-40B4-BE49-F238E27FC236}">
                  <a16:creationId xmlns:a16="http://schemas.microsoft.com/office/drawing/2014/main" id="{9BEBC8DB-09AD-9646-4AF1-AE830AE5C0F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70137" y="3480958"/>
              <a:ext cx="353614" cy="353614"/>
            </a:xfrm>
            <a:prstGeom prst="rect">
              <a:avLst/>
            </a:prstGeom>
          </p:spPr>
        </p:pic>
        <p:pic>
          <p:nvPicPr>
            <p:cNvPr id="28" name="Graphic 27" descr="Books on shelf with solid fill">
              <a:extLst>
                <a:ext uri="{FF2B5EF4-FFF2-40B4-BE49-F238E27FC236}">
                  <a16:creationId xmlns:a16="http://schemas.microsoft.com/office/drawing/2014/main" id="{17429B6F-F331-14F2-B98B-B29BF689238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06736" y="3480958"/>
              <a:ext cx="353614" cy="353614"/>
            </a:xfrm>
            <a:prstGeom prst="rect">
              <a:avLst/>
            </a:prstGeom>
          </p:spPr>
        </p:pic>
        <p:pic>
          <p:nvPicPr>
            <p:cNvPr id="29" name="Graphic 28" descr="Books on shelf with solid fill">
              <a:extLst>
                <a:ext uri="{FF2B5EF4-FFF2-40B4-BE49-F238E27FC236}">
                  <a16:creationId xmlns:a16="http://schemas.microsoft.com/office/drawing/2014/main" id="{059AF049-CD02-04C3-7417-E46FCCD65396}"/>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32228" y="3480958"/>
              <a:ext cx="353614" cy="353614"/>
            </a:xfrm>
            <a:prstGeom prst="rect">
              <a:avLst/>
            </a:prstGeom>
          </p:spPr>
        </p:pic>
        <p:pic>
          <p:nvPicPr>
            <p:cNvPr id="30" name="Graphic 29" descr="Books on shelf with solid fill">
              <a:extLst>
                <a:ext uri="{FF2B5EF4-FFF2-40B4-BE49-F238E27FC236}">
                  <a16:creationId xmlns:a16="http://schemas.microsoft.com/office/drawing/2014/main" id="{33959CDE-5B91-EC58-6A29-546E7516DE7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78286" y="3480958"/>
              <a:ext cx="353614" cy="353614"/>
            </a:xfrm>
            <a:prstGeom prst="rect">
              <a:avLst/>
            </a:prstGeom>
          </p:spPr>
        </p:pic>
        <p:pic>
          <p:nvPicPr>
            <p:cNvPr id="31" name="Graphic 30" descr="Books on shelf with solid fill">
              <a:extLst>
                <a:ext uri="{FF2B5EF4-FFF2-40B4-BE49-F238E27FC236}">
                  <a16:creationId xmlns:a16="http://schemas.microsoft.com/office/drawing/2014/main" id="{3A93DD1C-3683-00F5-B68C-0FF9416E9D3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203778" y="3480958"/>
              <a:ext cx="353614" cy="353614"/>
            </a:xfrm>
            <a:prstGeom prst="rect">
              <a:avLst/>
            </a:prstGeom>
          </p:spPr>
        </p:pic>
        <p:pic>
          <p:nvPicPr>
            <p:cNvPr id="33" name="Graphic 32" descr="Books on shelf with solid fill">
              <a:extLst>
                <a:ext uri="{FF2B5EF4-FFF2-40B4-BE49-F238E27FC236}">
                  <a16:creationId xmlns:a16="http://schemas.microsoft.com/office/drawing/2014/main" id="{13689BBE-17FC-1B4B-5B2E-BE5072932A0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542165" y="3480958"/>
              <a:ext cx="353614" cy="353614"/>
            </a:xfrm>
            <a:prstGeom prst="rect">
              <a:avLst/>
            </a:prstGeom>
          </p:spPr>
        </p:pic>
        <p:pic>
          <p:nvPicPr>
            <p:cNvPr id="34" name="Graphic 33" descr="Books on shelf with solid fill">
              <a:extLst>
                <a:ext uri="{FF2B5EF4-FFF2-40B4-BE49-F238E27FC236}">
                  <a16:creationId xmlns:a16="http://schemas.microsoft.com/office/drawing/2014/main" id="{0FF0FAF1-FF32-1529-06F0-E85084A69A3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67657" y="3480958"/>
              <a:ext cx="353614" cy="353614"/>
            </a:xfrm>
            <a:prstGeom prst="rect">
              <a:avLst/>
            </a:prstGeom>
          </p:spPr>
        </p:pic>
      </p:grpSp>
      <p:cxnSp>
        <p:nvCxnSpPr>
          <p:cNvPr id="37" name="Straight Connector 36">
            <a:extLst>
              <a:ext uri="{FF2B5EF4-FFF2-40B4-BE49-F238E27FC236}">
                <a16:creationId xmlns:a16="http://schemas.microsoft.com/office/drawing/2014/main" id="{47BAD1F1-1AC4-E013-0E43-C7F2E743AB19}"/>
              </a:ext>
            </a:extLst>
          </p:cNvPr>
          <p:cNvCxnSpPr/>
          <p:nvPr/>
        </p:nvCxnSpPr>
        <p:spPr>
          <a:xfrm>
            <a:off x="910673" y="3068877"/>
            <a:ext cx="3570154" cy="0"/>
          </a:xfrm>
          <a:prstGeom prst="line">
            <a:avLst/>
          </a:prstGeom>
          <a:ln>
            <a:solidFill>
              <a:srgbClr val="626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178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a:xfrm>
            <a:off x="858078" y="276583"/>
            <a:ext cx="10353261" cy="995625"/>
          </a:xfrm>
        </p:spPr>
        <p:txBody>
          <a:bodyPr>
            <a:normAutofit/>
          </a:bodyPr>
          <a:lstStyle/>
          <a:p>
            <a:r>
              <a:rPr lang="en-US" sz="3200" dirty="0"/>
              <a:t>How Effectiveness of Inclusive Leadership Training is Assessed</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8</a:t>
            </a:fld>
            <a:endParaRPr lang="en-US" dirty="0"/>
          </a:p>
        </p:txBody>
      </p:sp>
      <p:pic>
        <p:nvPicPr>
          <p:cNvPr id="8" name="Picture 7">
            <a:extLst>
              <a:ext uri="{FF2B5EF4-FFF2-40B4-BE49-F238E27FC236}">
                <a16:creationId xmlns:a16="http://schemas.microsoft.com/office/drawing/2014/main" id="{C3BB81B1-AD1E-E0BF-024F-C8E855643A25}"/>
              </a:ext>
            </a:extLst>
          </p:cNvPr>
          <p:cNvPicPr>
            <a:picLocks noChangeAspect="1"/>
          </p:cNvPicPr>
          <p:nvPr/>
        </p:nvPicPr>
        <p:blipFill>
          <a:blip r:embed="rId2" cstate="screen">
            <a:extLst>
              <a:ext uri="{28A0092B-C50C-407E-A947-70E740481C1C}">
                <a14:useLocalDpi xmlns:a14="http://schemas.microsoft.com/office/drawing/2010/main"/>
              </a:ext>
            </a:extLst>
          </a:blip>
          <a:srcRect l="2121" r="2121"/>
          <a:stretch/>
        </p:blipFill>
        <p:spPr>
          <a:xfrm>
            <a:off x="32658" y="1488673"/>
            <a:ext cx="12067089" cy="4257536"/>
          </a:xfrm>
          <a:prstGeom prst="rect">
            <a:avLst/>
          </a:prstGeom>
        </p:spPr>
      </p:pic>
    </p:spTree>
    <p:extLst>
      <p:ext uri="{BB962C8B-B14F-4D97-AF65-F5344CB8AC3E}">
        <p14:creationId xmlns:p14="http://schemas.microsoft.com/office/powerpoint/2010/main" val="195805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6931-02DD-ABFF-40C8-45F4EA25CE92}"/>
              </a:ext>
            </a:extLst>
          </p:cNvPr>
          <p:cNvSpPr>
            <a:spLocks noGrp="1"/>
          </p:cNvSpPr>
          <p:nvPr>
            <p:ph type="title"/>
          </p:nvPr>
        </p:nvSpPr>
        <p:spPr/>
        <p:txBody>
          <a:bodyPr>
            <a:normAutofit/>
          </a:bodyPr>
          <a:lstStyle/>
          <a:p>
            <a:r>
              <a:rPr lang="en-US" sz="3200" dirty="0"/>
              <a:t>Inclusive Leader Traits Addressed in Leadership Development Programs</a:t>
            </a:r>
          </a:p>
        </p:txBody>
      </p:sp>
      <p:sp>
        <p:nvSpPr>
          <p:cNvPr id="3" name="Footer Placeholder 2">
            <a:extLst>
              <a:ext uri="{FF2B5EF4-FFF2-40B4-BE49-F238E27FC236}">
                <a16:creationId xmlns:a16="http://schemas.microsoft.com/office/drawing/2014/main" id="{08E58F48-2011-7B76-1138-D14ABDF388D3}"/>
              </a:ext>
            </a:extLst>
          </p:cNvPr>
          <p:cNvSpPr>
            <a:spLocks noGrp="1"/>
          </p:cNvSpPr>
          <p:nvPr>
            <p:ph type="ftr" sz="quarter" idx="11"/>
          </p:nvPr>
        </p:nvSpPr>
        <p:spPr/>
        <p:txBody>
          <a:bodyPr/>
          <a:lstStyle/>
          <a:p>
            <a:pPr algn="l"/>
            <a:r>
              <a:rPr lang="en-GB" dirty="0"/>
              <a:t>© Brandon Hall Group 2022</a:t>
            </a:r>
            <a:endParaRPr lang="en-US" dirty="0"/>
          </a:p>
        </p:txBody>
      </p:sp>
      <p:sp>
        <p:nvSpPr>
          <p:cNvPr id="4" name="Slide Number Placeholder 3">
            <a:extLst>
              <a:ext uri="{FF2B5EF4-FFF2-40B4-BE49-F238E27FC236}">
                <a16:creationId xmlns:a16="http://schemas.microsoft.com/office/drawing/2014/main" id="{2B25364A-851E-D8BA-97FC-7BFC814812EF}"/>
              </a:ext>
            </a:extLst>
          </p:cNvPr>
          <p:cNvSpPr>
            <a:spLocks noGrp="1"/>
          </p:cNvSpPr>
          <p:nvPr>
            <p:ph type="sldNum" sz="quarter" idx="12"/>
          </p:nvPr>
        </p:nvSpPr>
        <p:spPr/>
        <p:txBody>
          <a:bodyPr/>
          <a:lstStyle/>
          <a:p>
            <a:fld id="{27AAD8D9-46E4-EB4E-865F-E5AC3B85113C}" type="slidenum">
              <a:rPr lang="en-US" smtClean="0"/>
              <a:t>9</a:t>
            </a:fld>
            <a:endParaRPr lang="en-US" dirty="0"/>
          </a:p>
        </p:txBody>
      </p:sp>
      <p:pic>
        <p:nvPicPr>
          <p:cNvPr id="6" name="Picture 5">
            <a:extLst>
              <a:ext uri="{FF2B5EF4-FFF2-40B4-BE49-F238E27FC236}">
                <a16:creationId xmlns:a16="http://schemas.microsoft.com/office/drawing/2014/main" id="{0D775507-1E6D-8D1F-2594-5AE503FEE786}"/>
              </a:ext>
            </a:extLst>
          </p:cNvPr>
          <p:cNvPicPr>
            <a:picLocks noChangeAspect="1"/>
          </p:cNvPicPr>
          <p:nvPr/>
        </p:nvPicPr>
        <p:blipFill>
          <a:blip r:embed="rId2" cstate="screen">
            <a:extLst>
              <a:ext uri="{28A0092B-C50C-407E-A947-70E740481C1C}">
                <a14:useLocalDpi xmlns:a14="http://schemas.microsoft.com/office/drawing/2010/main"/>
              </a:ext>
            </a:extLst>
          </a:blip>
          <a:srcRect l="2121" r="2121"/>
          <a:stretch/>
        </p:blipFill>
        <p:spPr>
          <a:xfrm>
            <a:off x="-335280" y="1385604"/>
            <a:ext cx="13017500" cy="4592862"/>
          </a:xfrm>
          <a:prstGeom prst="rect">
            <a:avLst/>
          </a:prstGeom>
        </p:spPr>
      </p:pic>
      <p:sp>
        <p:nvSpPr>
          <p:cNvPr id="7" name="TextBox 6">
            <a:extLst>
              <a:ext uri="{FF2B5EF4-FFF2-40B4-BE49-F238E27FC236}">
                <a16:creationId xmlns:a16="http://schemas.microsoft.com/office/drawing/2014/main" id="{A2A2BCB0-9B76-F9A8-C425-DE59AB8BC936}"/>
              </a:ext>
            </a:extLst>
          </p:cNvPr>
          <p:cNvSpPr txBox="1"/>
          <p:nvPr/>
        </p:nvSpPr>
        <p:spPr>
          <a:xfrm>
            <a:off x="363286" y="2192721"/>
            <a:ext cx="631904" cy="400110"/>
          </a:xfrm>
          <a:prstGeom prst="rect">
            <a:avLst/>
          </a:prstGeom>
          <a:noFill/>
        </p:spPr>
        <p:txBody>
          <a:bodyPr wrap="none" rtlCol="0">
            <a:spAutoFit/>
          </a:bodyPr>
          <a:lstStyle/>
          <a:p>
            <a:pPr algn="ctr"/>
            <a:r>
              <a:rPr lang="en-US" sz="2000" b="1" dirty="0">
                <a:solidFill>
                  <a:schemeClr val="bg1"/>
                </a:solidFill>
              </a:rPr>
              <a:t>60%</a:t>
            </a:r>
          </a:p>
        </p:txBody>
      </p:sp>
      <p:sp>
        <p:nvSpPr>
          <p:cNvPr id="9" name="TextBox 8">
            <a:extLst>
              <a:ext uri="{FF2B5EF4-FFF2-40B4-BE49-F238E27FC236}">
                <a16:creationId xmlns:a16="http://schemas.microsoft.com/office/drawing/2014/main" id="{5328BAC9-F914-154E-D1ED-ED95C00FBC73}"/>
              </a:ext>
            </a:extLst>
          </p:cNvPr>
          <p:cNvSpPr txBox="1"/>
          <p:nvPr/>
        </p:nvSpPr>
        <p:spPr>
          <a:xfrm>
            <a:off x="1029202" y="2227624"/>
            <a:ext cx="1316130" cy="307777"/>
          </a:xfrm>
          <a:prstGeom prst="rect">
            <a:avLst/>
          </a:prstGeom>
          <a:noFill/>
        </p:spPr>
        <p:txBody>
          <a:bodyPr wrap="none" rtlCol="0">
            <a:spAutoFit/>
          </a:bodyPr>
          <a:lstStyle/>
          <a:p>
            <a:pPr algn="ctr"/>
            <a:r>
              <a:rPr lang="en-US" sz="1400" dirty="0">
                <a:solidFill>
                  <a:schemeClr val="tx1">
                    <a:lumMod val="75000"/>
                    <a:lumOff val="25000"/>
                  </a:schemeClr>
                </a:solidFill>
                <a:latin typeface="+mj-lt"/>
              </a:rPr>
              <a:t>Action-oriented</a:t>
            </a:r>
          </a:p>
        </p:txBody>
      </p:sp>
      <p:sp>
        <p:nvSpPr>
          <p:cNvPr id="11" name="TextBox 10">
            <a:extLst>
              <a:ext uri="{FF2B5EF4-FFF2-40B4-BE49-F238E27FC236}">
                <a16:creationId xmlns:a16="http://schemas.microsoft.com/office/drawing/2014/main" id="{5800FF62-566C-1158-7AD2-E08A446BECD7}"/>
              </a:ext>
            </a:extLst>
          </p:cNvPr>
          <p:cNvSpPr txBox="1"/>
          <p:nvPr/>
        </p:nvSpPr>
        <p:spPr>
          <a:xfrm>
            <a:off x="2741658" y="2192721"/>
            <a:ext cx="631904" cy="400110"/>
          </a:xfrm>
          <a:prstGeom prst="rect">
            <a:avLst/>
          </a:prstGeom>
          <a:noFill/>
        </p:spPr>
        <p:txBody>
          <a:bodyPr wrap="none" rtlCol="0">
            <a:spAutoFit/>
          </a:bodyPr>
          <a:lstStyle/>
          <a:p>
            <a:pPr algn="ctr"/>
            <a:r>
              <a:rPr lang="en-US" sz="2000" b="1" dirty="0">
                <a:solidFill>
                  <a:schemeClr val="bg1"/>
                </a:solidFill>
              </a:rPr>
              <a:t>59%</a:t>
            </a:r>
          </a:p>
        </p:txBody>
      </p:sp>
      <p:sp>
        <p:nvSpPr>
          <p:cNvPr id="12" name="TextBox 11">
            <a:extLst>
              <a:ext uri="{FF2B5EF4-FFF2-40B4-BE49-F238E27FC236}">
                <a16:creationId xmlns:a16="http://schemas.microsoft.com/office/drawing/2014/main" id="{F66FC52C-8794-7635-85BF-F58F8E3920D6}"/>
              </a:ext>
            </a:extLst>
          </p:cNvPr>
          <p:cNvSpPr txBox="1"/>
          <p:nvPr/>
        </p:nvSpPr>
        <p:spPr>
          <a:xfrm>
            <a:off x="3469430" y="2227624"/>
            <a:ext cx="1131465" cy="307777"/>
          </a:xfrm>
          <a:prstGeom prst="rect">
            <a:avLst/>
          </a:prstGeom>
          <a:noFill/>
        </p:spPr>
        <p:txBody>
          <a:bodyPr wrap="none" rtlCol="0">
            <a:spAutoFit/>
          </a:bodyPr>
          <a:lstStyle/>
          <a:p>
            <a:pPr algn="ctr"/>
            <a:r>
              <a:rPr lang="en-US" sz="1400" dirty="0">
                <a:solidFill>
                  <a:schemeClr val="tx1">
                    <a:lumMod val="75000"/>
                    <a:lumOff val="25000"/>
                  </a:schemeClr>
                </a:solidFill>
                <a:latin typeface="+mj-lt"/>
              </a:rPr>
              <a:t>Collaborative</a:t>
            </a:r>
          </a:p>
        </p:txBody>
      </p:sp>
      <p:sp>
        <p:nvSpPr>
          <p:cNvPr id="13" name="TextBox 12">
            <a:extLst>
              <a:ext uri="{FF2B5EF4-FFF2-40B4-BE49-F238E27FC236}">
                <a16:creationId xmlns:a16="http://schemas.microsoft.com/office/drawing/2014/main" id="{2E8008D1-A2FE-3662-A23A-DC60A18226C4}"/>
              </a:ext>
            </a:extLst>
          </p:cNvPr>
          <p:cNvSpPr txBox="1"/>
          <p:nvPr/>
        </p:nvSpPr>
        <p:spPr>
          <a:xfrm>
            <a:off x="5151616" y="2192721"/>
            <a:ext cx="631904" cy="400110"/>
          </a:xfrm>
          <a:prstGeom prst="rect">
            <a:avLst/>
          </a:prstGeom>
          <a:noFill/>
        </p:spPr>
        <p:txBody>
          <a:bodyPr wrap="none" rtlCol="0">
            <a:spAutoFit/>
          </a:bodyPr>
          <a:lstStyle/>
          <a:p>
            <a:pPr algn="ctr"/>
            <a:r>
              <a:rPr lang="en-US" sz="2000" b="1" dirty="0">
                <a:solidFill>
                  <a:schemeClr val="bg1"/>
                </a:solidFill>
              </a:rPr>
              <a:t>58%</a:t>
            </a:r>
          </a:p>
        </p:txBody>
      </p:sp>
      <p:sp>
        <p:nvSpPr>
          <p:cNvPr id="14" name="TextBox 13">
            <a:extLst>
              <a:ext uri="{FF2B5EF4-FFF2-40B4-BE49-F238E27FC236}">
                <a16:creationId xmlns:a16="http://schemas.microsoft.com/office/drawing/2014/main" id="{538E2757-5F6B-E757-46BB-E55C3520E569}"/>
              </a:ext>
            </a:extLst>
          </p:cNvPr>
          <p:cNvSpPr txBox="1"/>
          <p:nvPr/>
        </p:nvSpPr>
        <p:spPr>
          <a:xfrm>
            <a:off x="5908732" y="2136184"/>
            <a:ext cx="1011815" cy="523220"/>
          </a:xfrm>
          <a:prstGeom prst="rect">
            <a:avLst/>
          </a:prstGeom>
          <a:noFill/>
        </p:spPr>
        <p:txBody>
          <a:bodyPr wrap="none" rtlCol="0">
            <a:spAutoFit/>
          </a:bodyPr>
          <a:lstStyle/>
          <a:p>
            <a:r>
              <a:rPr lang="en-US" sz="1400" dirty="0">
                <a:solidFill>
                  <a:schemeClr val="tx1">
                    <a:lumMod val="75000"/>
                    <a:lumOff val="25000"/>
                  </a:schemeClr>
                </a:solidFill>
                <a:latin typeface="+mj-lt"/>
              </a:rPr>
              <a:t>Emotional</a:t>
            </a:r>
          </a:p>
          <a:p>
            <a:r>
              <a:rPr lang="en-US" sz="1400" dirty="0">
                <a:solidFill>
                  <a:schemeClr val="tx1">
                    <a:lumMod val="75000"/>
                    <a:lumOff val="25000"/>
                  </a:schemeClr>
                </a:solidFill>
                <a:latin typeface="+mj-lt"/>
              </a:rPr>
              <a:t>intelligence</a:t>
            </a:r>
          </a:p>
        </p:txBody>
      </p:sp>
      <p:sp>
        <p:nvSpPr>
          <p:cNvPr id="15" name="TextBox 14">
            <a:extLst>
              <a:ext uri="{FF2B5EF4-FFF2-40B4-BE49-F238E27FC236}">
                <a16:creationId xmlns:a16="http://schemas.microsoft.com/office/drawing/2014/main" id="{60699DAC-D0D1-734D-5818-5109A069AE61}"/>
              </a:ext>
            </a:extLst>
          </p:cNvPr>
          <p:cNvSpPr txBox="1"/>
          <p:nvPr/>
        </p:nvSpPr>
        <p:spPr>
          <a:xfrm>
            <a:off x="7513290" y="2192721"/>
            <a:ext cx="631904" cy="400110"/>
          </a:xfrm>
          <a:prstGeom prst="rect">
            <a:avLst/>
          </a:prstGeom>
          <a:noFill/>
        </p:spPr>
        <p:txBody>
          <a:bodyPr wrap="none" rtlCol="0">
            <a:spAutoFit/>
          </a:bodyPr>
          <a:lstStyle/>
          <a:p>
            <a:pPr algn="ctr"/>
            <a:r>
              <a:rPr lang="en-US" sz="2000" b="1" dirty="0">
                <a:solidFill>
                  <a:schemeClr val="bg1"/>
                </a:solidFill>
              </a:rPr>
              <a:t>55%</a:t>
            </a:r>
          </a:p>
        </p:txBody>
      </p:sp>
      <p:sp>
        <p:nvSpPr>
          <p:cNvPr id="16" name="TextBox 15">
            <a:extLst>
              <a:ext uri="{FF2B5EF4-FFF2-40B4-BE49-F238E27FC236}">
                <a16:creationId xmlns:a16="http://schemas.microsoft.com/office/drawing/2014/main" id="{2E8463E1-DFEB-CFB3-1944-5ECB3161FAEC}"/>
              </a:ext>
            </a:extLst>
          </p:cNvPr>
          <p:cNvSpPr txBox="1"/>
          <p:nvPr/>
        </p:nvSpPr>
        <p:spPr>
          <a:xfrm>
            <a:off x="8231749" y="2227624"/>
            <a:ext cx="936731" cy="307777"/>
          </a:xfrm>
          <a:prstGeom prst="rect">
            <a:avLst/>
          </a:prstGeom>
          <a:noFill/>
        </p:spPr>
        <p:txBody>
          <a:bodyPr wrap="none" rtlCol="0">
            <a:spAutoFit/>
          </a:bodyPr>
          <a:lstStyle/>
          <a:p>
            <a:pPr algn="ctr"/>
            <a:r>
              <a:rPr lang="en-US" sz="1400" dirty="0">
                <a:solidFill>
                  <a:schemeClr val="tx1">
                    <a:lumMod val="75000"/>
                    <a:lumOff val="25000"/>
                  </a:schemeClr>
                </a:solidFill>
                <a:latin typeface="+mj-lt"/>
              </a:rPr>
              <a:t>Self-aware</a:t>
            </a:r>
          </a:p>
        </p:txBody>
      </p:sp>
      <p:sp>
        <p:nvSpPr>
          <p:cNvPr id="17" name="TextBox 16">
            <a:extLst>
              <a:ext uri="{FF2B5EF4-FFF2-40B4-BE49-F238E27FC236}">
                <a16:creationId xmlns:a16="http://schemas.microsoft.com/office/drawing/2014/main" id="{CBAB22FE-92F9-20BE-0583-ABD2D290A7DC}"/>
              </a:ext>
            </a:extLst>
          </p:cNvPr>
          <p:cNvSpPr txBox="1"/>
          <p:nvPr/>
        </p:nvSpPr>
        <p:spPr>
          <a:xfrm>
            <a:off x="9933939" y="2192721"/>
            <a:ext cx="631904" cy="400110"/>
          </a:xfrm>
          <a:prstGeom prst="rect">
            <a:avLst/>
          </a:prstGeom>
          <a:noFill/>
        </p:spPr>
        <p:txBody>
          <a:bodyPr wrap="none" rtlCol="0">
            <a:spAutoFit/>
          </a:bodyPr>
          <a:lstStyle/>
          <a:p>
            <a:pPr algn="ctr"/>
            <a:r>
              <a:rPr lang="en-US" sz="2000" b="1" dirty="0">
                <a:solidFill>
                  <a:schemeClr val="bg1"/>
                </a:solidFill>
              </a:rPr>
              <a:t>53%</a:t>
            </a:r>
          </a:p>
        </p:txBody>
      </p:sp>
      <p:sp>
        <p:nvSpPr>
          <p:cNvPr id="18" name="TextBox 17">
            <a:extLst>
              <a:ext uri="{FF2B5EF4-FFF2-40B4-BE49-F238E27FC236}">
                <a16:creationId xmlns:a16="http://schemas.microsoft.com/office/drawing/2014/main" id="{88DF3179-E950-2F06-11E8-DDEB1FF9DDBB}"/>
              </a:ext>
            </a:extLst>
          </p:cNvPr>
          <p:cNvSpPr txBox="1"/>
          <p:nvPr/>
        </p:nvSpPr>
        <p:spPr>
          <a:xfrm>
            <a:off x="10561491" y="2100091"/>
            <a:ext cx="1493178" cy="523220"/>
          </a:xfrm>
          <a:prstGeom prst="rect">
            <a:avLst/>
          </a:prstGeom>
          <a:noFill/>
        </p:spPr>
        <p:txBody>
          <a:bodyPr wrap="square" rtlCol="0">
            <a:spAutoFit/>
          </a:bodyPr>
          <a:lstStyle/>
          <a:p>
            <a:r>
              <a:rPr lang="en-US" sz="1400" dirty="0">
                <a:solidFill>
                  <a:schemeClr val="tx1">
                    <a:lumMod val="75000"/>
                    <a:lumOff val="25000"/>
                  </a:schemeClr>
                </a:solidFill>
                <a:latin typeface="+mj-lt"/>
              </a:rPr>
              <a:t>Awareness of</a:t>
            </a:r>
          </a:p>
          <a:p>
            <a:r>
              <a:rPr lang="en-US" sz="1400" dirty="0">
                <a:solidFill>
                  <a:schemeClr val="tx1">
                    <a:lumMod val="75000"/>
                    <a:lumOff val="25000"/>
                  </a:schemeClr>
                </a:solidFill>
                <a:latin typeface="+mj-lt"/>
              </a:rPr>
              <a:t>unconscious bias</a:t>
            </a:r>
          </a:p>
        </p:txBody>
      </p:sp>
      <p:sp>
        <p:nvSpPr>
          <p:cNvPr id="19" name="TextBox 18">
            <a:extLst>
              <a:ext uri="{FF2B5EF4-FFF2-40B4-BE49-F238E27FC236}">
                <a16:creationId xmlns:a16="http://schemas.microsoft.com/office/drawing/2014/main" id="{82495BC1-85FB-8E44-3B9C-F90D801B2067}"/>
              </a:ext>
            </a:extLst>
          </p:cNvPr>
          <p:cNvSpPr txBox="1"/>
          <p:nvPr/>
        </p:nvSpPr>
        <p:spPr>
          <a:xfrm>
            <a:off x="363285" y="3381441"/>
            <a:ext cx="631904" cy="400110"/>
          </a:xfrm>
          <a:prstGeom prst="rect">
            <a:avLst/>
          </a:prstGeom>
          <a:noFill/>
        </p:spPr>
        <p:txBody>
          <a:bodyPr wrap="none" rtlCol="0">
            <a:spAutoFit/>
          </a:bodyPr>
          <a:lstStyle/>
          <a:p>
            <a:pPr algn="ctr"/>
            <a:r>
              <a:rPr lang="en-US" sz="2000" b="1" dirty="0">
                <a:solidFill>
                  <a:schemeClr val="bg1"/>
                </a:solidFill>
              </a:rPr>
              <a:t>52%</a:t>
            </a:r>
          </a:p>
        </p:txBody>
      </p:sp>
      <p:sp>
        <p:nvSpPr>
          <p:cNvPr id="20" name="TextBox 19">
            <a:extLst>
              <a:ext uri="{FF2B5EF4-FFF2-40B4-BE49-F238E27FC236}">
                <a16:creationId xmlns:a16="http://schemas.microsoft.com/office/drawing/2014/main" id="{6DBC46D0-1417-9FA6-8338-F5BE3CAB97CA}"/>
              </a:ext>
            </a:extLst>
          </p:cNvPr>
          <p:cNvSpPr txBox="1"/>
          <p:nvPr/>
        </p:nvSpPr>
        <p:spPr>
          <a:xfrm>
            <a:off x="1056747" y="3416344"/>
            <a:ext cx="1077860" cy="307777"/>
          </a:xfrm>
          <a:prstGeom prst="rect">
            <a:avLst/>
          </a:prstGeom>
          <a:noFill/>
        </p:spPr>
        <p:txBody>
          <a:bodyPr wrap="none" rtlCol="0">
            <a:spAutoFit/>
          </a:bodyPr>
          <a:lstStyle/>
          <a:p>
            <a:r>
              <a:rPr lang="en-US" sz="1400" dirty="0">
                <a:solidFill>
                  <a:schemeClr val="tx1">
                    <a:lumMod val="75000"/>
                    <a:lumOff val="25000"/>
                  </a:schemeClr>
                </a:solidFill>
                <a:latin typeface="+mj-lt"/>
              </a:rPr>
              <a:t>Accountable</a:t>
            </a:r>
          </a:p>
        </p:txBody>
      </p:sp>
      <p:sp>
        <p:nvSpPr>
          <p:cNvPr id="21" name="TextBox 20">
            <a:extLst>
              <a:ext uri="{FF2B5EF4-FFF2-40B4-BE49-F238E27FC236}">
                <a16:creationId xmlns:a16="http://schemas.microsoft.com/office/drawing/2014/main" id="{B66A21D0-1357-FC60-EF58-2E396D600FC5}"/>
              </a:ext>
            </a:extLst>
          </p:cNvPr>
          <p:cNvSpPr txBox="1"/>
          <p:nvPr/>
        </p:nvSpPr>
        <p:spPr>
          <a:xfrm>
            <a:off x="2741658" y="3381441"/>
            <a:ext cx="631904" cy="400110"/>
          </a:xfrm>
          <a:prstGeom prst="rect">
            <a:avLst/>
          </a:prstGeom>
          <a:noFill/>
        </p:spPr>
        <p:txBody>
          <a:bodyPr wrap="none" rtlCol="0">
            <a:spAutoFit/>
          </a:bodyPr>
          <a:lstStyle/>
          <a:p>
            <a:pPr algn="ctr"/>
            <a:r>
              <a:rPr lang="en-US" sz="2000" b="1" dirty="0">
                <a:solidFill>
                  <a:schemeClr val="bg1"/>
                </a:solidFill>
              </a:rPr>
              <a:t>49%</a:t>
            </a:r>
          </a:p>
        </p:txBody>
      </p:sp>
      <p:sp>
        <p:nvSpPr>
          <p:cNvPr id="22" name="TextBox 21">
            <a:extLst>
              <a:ext uri="{FF2B5EF4-FFF2-40B4-BE49-F238E27FC236}">
                <a16:creationId xmlns:a16="http://schemas.microsoft.com/office/drawing/2014/main" id="{B1FF457C-6AF9-4FF5-79C7-DEE2B0C27A48}"/>
              </a:ext>
            </a:extLst>
          </p:cNvPr>
          <p:cNvSpPr txBox="1"/>
          <p:nvPr/>
        </p:nvSpPr>
        <p:spPr>
          <a:xfrm>
            <a:off x="3499447" y="3416344"/>
            <a:ext cx="918521" cy="307777"/>
          </a:xfrm>
          <a:prstGeom prst="rect">
            <a:avLst/>
          </a:prstGeom>
          <a:noFill/>
        </p:spPr>
        <p:txBody>
          <a:bodyPr wrap="none" rtlCol="0">
            <a:spAutoFit/>
          </a:bodyPr>
          <a:lstStyle/>
          <a:p>
            <a:r>
              <a:rPr lang="en-US" sz="1400" dirty="0">
                <a:solidFill>
                  <a:schemeClr val="tx1">
                    <a:lumMod val="75000"/>
                    <a:lumOff val="25000"/>
                  </a:schemeClr>
                </a:solidFill>
                <a:latin typeface="+mj-lt"/>
              </a:rPr>
              <a:t>Adaptable</a:t>
            </a:r>
          </a:p>
        </p:txBody>
      </p:sp>
      <p:sp>
        <p:nvSpPr>
          <p:cNvPr id="23" name="TextBox 22">
            <a:extLst>
              <a:ext uri="{FF2B5EF4-FFF2-40B4-BE49-F238E27FC236}">
                <a16:creationId xmlns:a16="http://schemas.microsoft.com/office/drawing/2014/main" id="{4E0E619E-44EF-452A-2E89-C2C6EB143209}"/>
              </a:ext>
            </a:extLst>
          </p:cNvPr>
          <p:cNvSpPr txBox="1"/>
          <p:nvPr/>
        </p:nvSpPr>
        <p:spPr>
          <a:xfrm>
            <a:off x="5121135" y="3381441"/>
            <a:ext cx="631904" cy="400110"/>
          </a:xfrm>
          <a:prstGeom prst="rect">
            <a:avLst/>
          </a:prstGeom>
          <a:noFill/>
        </p:spPr>
        <p:txBody>
          <a:bodyPr wrap="none" rtlCol="0">
            <a:spAutoFit/>
          </a:bodyPr>
          <a:lstStyle/>
          <a:p>
            <a:pPr algn="ctr"/>
            <a:r>
              <a:rPr lang="en-US" sz="2000" b="1" dirty="0">
                <a:solidFill>
                  <a:schemeClr val="bg1"/>
                </a:solidFill>
              </a:rPr>
              <a:t>47%</a:t>
            </a:r>
          </a:p>
        </p:txBody>
      </p:sp>
      <p:sp>
        <p:nvSpPr>
          <p:cNvPr id="24" name="TextBox 23">
            <a:extLst>
              <a:ext uri="{FF2B5EF4-FFF2-40B4-BE49-F238E27FC236}">
                <a16:creationId xmlns:a16="http://schemas.microsoft.com/office/drawing/2014/main" id="{B40A83B3-7891-DB94-72B7-9F9B3A327EE5}"/>
              </a:ext>
            </a:extLst>
          </p:cNvPr>
          <p:cNvSpPr txBox="1"/>
          <p:nvPr/>
        </p:nvSpPr>
        <p:spPr>
          <a:xfrm>
            <a:off x="5759289" y="3431584"/>
            <a:ext cx="1420902" cy="307777"/>
          </a:xfrm>
          <a:prstGeom prst="rect">
            <a:avLst/>
          </a:prstGeom>
          <a:noFill/>
        </p:spPr>
        <p:txBody>
          <a:bodyPr wrap="none" rtlCol="0">
            <a:spAutoFit/>
          </a:bodyPr>
          <a:lstStyle/>
          <a:p>
            <a:r>
              <a:rPr lang="en-US" sz="1400" dirty="0">
                <a:solidFill>
                  <a:schemeClr val="tx1">
                    <a:lumMod val="75000"/>
                    <a:lumOff val="25000"/>
                  </a:schemeClr>
                </a:solidFill>
                <a:latin typeface="+mj-lt"/>
              </a:rPr>
              <a:t>Learning-focused</a:t>
            </a:r>
          </a:p>
        </p:txBody>
      </p:sp>
      <p:sp>
        <p:nvSpPr>
          <p:cNvPr id="25" name="TextBox 24">
            <a:extLst>
              <a:ext uri="{FF2B5EF4-FFF2-40B4-BE49-F238E27FC236}">
                <a16:creationId xmlns:a16="http://schemas.microsoft.com/office/drawing/2014/main" id="{F303822D-02FE-4F01-7D4D-FB02140C3BE2}"/>
              </a:ext>
            </a:extLst>
          </p:cNvPr>
          <p:cNvSpPr txBox="1"/>
          <p:nvPr/>
        </p:nvSpPr>
        <p:spPr>
          <a:xfrm>
            <a:off x="7513290" y="3381441"/>
            <a:ext cx="631904" cy="400110"/>
          </a:xfrm>
          <a:prstGeom prst="rect">
            <a:avLst/>
          </a:prstGeom>
          <a:noFill/>
        </p:spPr>
        <p:txBody>
          <a:bodyPr wrap="none" rtlCol="0">
            <a:spAutoFit/>
          </a:bodyPr>
          <a:lstStyle/>
          <a:p>
            <a:pPr algn="ctr"/>
            <a:r>
              <a:rPr lang="en-US" sz="2000" b="1" dirty="0">
                <a:solidFill>
                  <a:schemeClr val="bg1"/>
                </a:solidFill>
              </a:rPr>
              <a:t>45%</a:t>
            </a:r>
          </a:p>
        </p:txBody>
      </p:sp>
      <p:sp>
        <p:nvSpPr>
          <p:cNvPr id="26" name="TextBox 25">
            <a:extLst>
              <a:ext uri="{FF2B5EF4-FFF2-40B4-BE49-F238E27FC236}">
                <a16:creationId xmlns:a16="http://schemas.microsoft.com/office/drawing/2014/main" id="{48BA82EF-5592-E521-3E37-2651A09D8B7E}"/>
              </a:ext>
            </a:extLst>
          </p:cNvPr>
          <p:cNvSpPr txBox="1"/>
          <p:nvPr/>
        </p:nvSpPr>
        <p:spPr>
          <a:xfrm>
            <a:off x="8246989" y="3416344"/>
            <a:ext cx="1007585" cy="307777"/>
          </a:xfrm>
          <a:prstGeom prst="rect">
            <a:avLst/>
          </a:prstGeom>
          <a:noFill/>
        </p:spPr>
        <p:txBody>
          <a:bodyPr wrap="none" rtlCol="0">
            <a:spAutoFit/>
          </a:bodyPr>
          <a:lstStyle/>
          <a:p>
            <a:r>
              <a:rPr lang="en-US" sz="1400" dirty="0">
                <a:solidFill>
                  <a:schemeClr val="tx1">
                    <a:lumMod val="75000"/>
                    <a:lumOff val="25000"/>
                  </a:schemeClr>
                </a:solidFill>
                <a:latin typeface="+mj-lt"/>
              </a:rPr>
              <a:t>Empathetic</a:t>
            </a:r>
          </a:p>
        </p:txBody>
      </p:sp>
      <p:sp>
        <p:nvSpPr>
          <p:cNvPr id="27" name="TextBox 26">
            <a:extLst>
              <a:ext uri="{FF2B5EF4-FFF2-40B4-BE49-F238E27FC236}">
                <a16:creationId xmlns:a16="http://schemas.microsoft.com/office/drawing/2014/main" id="{24A4E3C4-0301-E334-9B7D-51916F79A85B}"/>
              </a:ext>
            </a:extLst>
          </p:cNvPr>
          <p:cNvSpPr txBox="1"/>
          <p:nvPr/>
        </p:nvSpPr>
        <p:spPr>
          <a:xfrm>
            <a:off x="9933938" y="3381441"/>
            <a:ext cx="631904" cy="400110"/>
          </a:xfrm>
          <a:prstGeom prst="rect">
            <a:avLst/>
          </a:prstGeom>
          <a:noFill/>
        </p:spPr>
        <p:txBody>
          <a:bodyPr wrap="none" rtlCol="0">
            <a:spAutoFit/>
          </a:bodyPr>
          <a:lstStyle/>
          <a:p>
            <a:pPr algn="ctr"/>
            <a:r>
              <a:rPr lang="en-US" sz="2000" b="1" dirty="0">
                <a:solidFill>
                  <a:schemeClr val="bg1"/>
                </a:solidFill>
              </a:rPr>
              <a:t>45%</a:t>
            </a:r>
          </a:p>
        </p:txBody>
      </p:sp>
      <p:sp>
        <p:nvSpPr>
          <p:cNvPr id="28" name="TextBox 27">
            <a:extLst>
              <a:ext uri="{FF2B5EF4-FFF2-40B4-BE49-F238E27FC236}">
                <a16:creationId xmlns:a16="http://schemas.microsoft.com/office/drawing/2014/main" id="{89C35374-D28A-ABF6-23FB-B0A549E12C69}"/>
              </a:ext>
            </a:extLst>
          </p:cNvPr>
          <p:cNvSpPr txBox="1"/>
          <p:nvPr/>
        </p:nvSpPr>
        <p:spPr>
          <a:xfrm>
            <a:off x="10691039" y="3427607"/>
            <a:ext cx="1493178" cy="307777"/>
          </a:xfrm>
          <a:prstGeom prst="rect">
            <a:avLst/>
          </a:prstGeom>
          <a:noFill/>
        </p:spPr>
        <p:txBody>
          <a:bodyPr wrap="square" rtlCol="0">
            <a:spAutoFit/>
          </a:bodyPr>
          <a:lstStyle/>
          <a:p>
            <a:r>
              <a:rPr lang="en-US" sz="1400" dirty="0">
                <a:solidFill>
                  <a:schemeClr val="tx1">
                    <a:lumMod val="75000"/>
                    <a:lumOff val="25000"/>
                  </a:schemeClr>
                </a:solidFill>
                <a:latin typeface="+mj-lt"/>
              </a:rPr>
              <a:t>Motivating</a:t>
            </a:r>
          </a:p>
        </p:txBody>
      </p:sp>
      <p:sp>
        <p:nvSpPr>
          <p:cNvPr id="29" name="TextBox 28">
            <a:extLst>
              <a:ext uri="{FF2B5EF4-FFF2-40B4-BE49-F238E27FC236}">
                <a16:creationId xmlns:a16="http://schemas.microsoft.com/office/drawing/2014/main" id="{3850B39D-9B33-153E-26B0-F319C2D08F31}"/>
              </a:ext>
            </a:extLst>
          </p:cNvPr>
          <p:cNvSpPr txBox="1"/>
          <p:nvPr/>
        </p:nvSpPr>
        <p:spPr>
          <a:xfrm>
            <a:off x="363284" y="4585401"/>
            <a:ext cx="631904" cy="400110"/>
          </a:xfrm>
          <a:prstGeom prst="rect">
            <a:avLst/>
          </a:prstGeom>
          <a:noFill/>
        </p:spPr>
        <p:txBody>
          <a:bodyPr wrap="none" rtlCol="0">
            <a:spAutoFit/>
          </a:bodyPr>
          <a:lstStyle/>
          <a:p>
            <a:pPr algn="ctr"/>
            <a:r>
              <a:rPr lang="en-US" sz="2000" b="1" dirty="0">
                <a:solidFill>
                  <a:schemeClr val="bg1"/>
                </a:solidFill>
              </a:rPr>
              <a:t>42%</a:t>
            </a:r>
          </a:p>
        </p:txBody>
      </p:sp>
      <p:sp>
        <p:nvSpPr>
          <p:cNvPr id="30" name="TextBox 29">
            <a:extLst>
              <a:ext uri="{FF2B5EF4-FFF2-40B4-BE49-F238E27FC236}">
                <a16:creationId xmlns:a16="http://schemas.microsoft.com/office/drawing/2014/main" id="{57506082-BD57-A6F1-09BC-0495C242FA1F}"/>
              </a:ext>
            </a:extLst>
          </p:cNvPr>
          <p:cNvSpPr txBox="1"/>
          <p:nvPr/>
        </p:nvSpPr>
        <p:spPr>
          <a:xfrm>
            <a:off x="1056747" y="4620304"/>
            <a:ext cx="886653" cy="307777"/>
          </a:xfrm>
          <a:prstGeom prst="rect">
            <a:avLst/>
          </a:prstGeom>
          <a:noFill/>
        </p:spPr>
        <p:txBody>
          <a:bodyPr wrap="none" rtlCol="0">
            <a:spAutoFit/>
          </a:bodyPr>
          <a:lstStyle/>
          <a:p>
            <a:r>
              <a:rPr lang="en-US" sz="1400" dirty="0">
                <a:solidFill>
                  <a:schemeClr val="tx1">
                    <a:lumMod val="75000"/>
                    <a:lumOff val="25000"/>
                  </a:schemeClr>
                </a:solidFill>
                <a:latin typeface="+mj-lt"/>
              </a:rPr>
              <a:t>Authentic</a:t>
            </a:r>
          </a:p>
        </p:txBody>
      </p:sp>
      <p:sp>
        <p:nvSpPr>
          <p:cNvPr id="31" name="TextBox 30">
            <a:extLst>
              <a:ext uri="{FF2B5EF4-FFF2-40B4-BE49-F238E27FC236}">
                <a16:creationId xmlns:a16="http://schemas.microsoft.com/office/drawing/2014/main" id="{A05D5BD3-F38E-1D37-38F9-CA0912AE3F85}"/>
              </a:ext>
            </a:extLst>
          </p:cNvPr>
          <p:cNvSpPr txBox="1"/>
          <p:nvPr/>
        </p:nvSpPr>
        <p:spPr>
          <a:xfrm>
            <a:off x="2741657" y="4585401"/>
            <a:ext cx="631904" cy="400110"/>
          </a:xfrm>
          <a:prstGeom prst="rect">
            <a:avLst/>
          </a:prstGeom>
          <a:noFill/>
        </p:spPr>
        <p:txBody>
          <a:bodyPr wrap="none" rtlCol="0">
            <a:spAutoFit/>
          </a:bodyPr>
          <a:lstStyle/>
          <a:p>
            <a:pPr algn="ctr"/>
            <a:r>
              <a:rPr lang="en-US" sz="2000" b="1" dirty="0">
                <a:solidFill>
                  <a:schemeClr val="bg1"/>
                </a:solidFill>
              </a:rPr>
              <a:t>37%</a:t>
            </a:r>
          </a:p>
        </p:txBody>
      </p:sp>
      <p:sp>
        <p:nvSpPr>
          <p:cNvPr id="32" name="TextBox 31">
            <a:extLst>
              <a:ext uri="{FF2B5EF4-FFF2-40B4-BE49-F238E27FC236}">
                <a16:creationId xmlns:a16="http://schemas.microsoft.com/office/drawing/2014/main" id="{FB4E4AB7-7A1A-6C99-E66D-D63D421DEC13}"/>
              </a:ext>
            </a:extLst>
          </p:cNvPr>
          <p:cNvSpPr txBox="1"/>
          <p:nvPr/>
        </p:nvSpPr>
        <p:spPr>
          <a:xfrm>
            <a:off x="3484207" y="4528864"/>
            <a:ext cx="1011815" cy="523220"/>
          </a:xfrm>
          <a:prstGeom prst="rect">
            <a:avLst/>
          </a:prstGeom>
          <a:noFill/>
        </p:spPr>
        <p:txBody>
          <a:bodyPr wrap="none" rtlCol="0">
            <a:spAutoFit/>
          </a:bodyPr>
          <a:lstStyle/>
          <a:p>
            <a:r>
              <a:rPr lang="en-US" sz="1400" dirty="0">
                <a:solidFill>
                  <a:schemeClr val="tx1">
                    <a:lumMod val="75000"/>
                    <a:lumOff val="25000"/>
                  </a:schemeClr>
                </a:solidFill>
                <a:latin typeface="+mj-lt"/>
              </a:rPr>
              <a:t>Cultural </a:t>
            </a:r>
          </a:p>
          <a:p>
            <a:r>
              <a:rPr lang="en-US" sz="1400" dirty="0">
                <a:solidFill>
                  <a:schemeClr val="tx1">
                    <a:lumMod val="75000"/>
                    <a:lumOff val="25000"/>
                  </a:schemeClr>
                </a:solidFill>
                <a:latin typeface="+mj-lt"/>
              </a:rPr>
              <a:t>intelligence</a:t>
            </a:r>
          </a:p>
        </p:txBody>
      </p:sp>
      <p:sp>
        <p:nvSpPr>
          <p:cNvPr id="33" name="TextBox 32">
            <a:extLst>
              <a:ext uri="{FF2B5EF4-FFF2-40B4-BE49-F238E27FC236}">
                <a16:creationId xmlns:a16="http://schemas.microsoft.com/office/drawing/2014/main" id="{7343BF0E-6647-EDCA-73AE-28BF3A31BDE5}"/>
              </a:ext>
            </a:extLst>
          </p:cNvPr>
          <p:cNvSpPr txBox="1"/>
          <p:nvPr/>
        </p:nvSpPr>
        <p:spPr>
          <a:xfrm>
            <a:off x="5151615" y="4585401"/>
            <a:ext cx="631904" cy="400110"/>
          </a:xfrm>
          <a:prstGeom prst="rect">
            <a:avLst/>
          </a:prstGeom>
          <a:noFill/>
        </p:spPr>
        <p:txBody>
          <a:bodyPr wrap="none" rtlCol="0">
            <a:spAutoFit/>
          </a:bodyPr>
          <a:lstStyle/>
          <a:p>
            <a:pPr algn="ctr"/>
            <a:r>
              <a:rPr lang="en-US" sz="2000" b="1" dirty="0">
                <a:solidFill>
                  <a:schemeClr val="bg1"/>
                </a:solidFill>
              </a:rPr>
              <a:t>37%</a:t>
            </a:r>
          </a:p>
        </p:txBody>
      </p:sp>
      <p:sp>
        <p:nvSpPr>
          <p:cNvPr id="34" name="TextBox 33">
            <a:extLst>
              <a:ext uri="{FF2B5EF4-FFF2-40B4-BE49-F238E27FC236}">
                <a16:creationId xmlns:a16="http://schemas.microsoft.com/office/drawing/2014/main" id="{2135E66B-A446-2482-3E44-C07073EB0BB3}"/>
              </a:ext>
            </a:extLst>
          </p:cNvPr>
          <p:cNvSpPr txBox="1"/>
          <p:nvPr/>
        </p:nvSpPr>
        <p:spPr>
          <a:xfrm>
            <a:off x="5759289" y="4528864"/>
            <a:ext cx="1399614" cy="523220"/>
          </a:xfrm>
          <a:prstGeom prst="rect">
            <a:avLst/>
          </a:prstGeom>
          <a:noFill/>
        </p:spPr>
        <p:txBody>
          <a:bodyPr wrap="none" rtlCol="0">
            <a:spAutoFit/>
          </a:bodyPr>
          <a:lstStyle/>
          <a:p>
            <a:r>
              <a:rPr lang="en-US" sz="1400" dirty="0">
                <a:solidFill>
                  <a:schemeClr val="tx1">
                    <a:lumMod val="75000"/>
                    <a:lumOff val="25000"/>
                  </a:schemeClr>
                </a:solidFill>
                <a:latin typeface="+mj-lt"/>
              </a:rPr>
              <a:t>Mitigation of</a:t>
            </a:r>
          </a:p>
          <a:p>
            <a:r>
              <a:rPr lang="en-US" sz="1400" dirty="0">
                <a:solidFill>
                  <a:schemeClr val="tx1">
                    <a:lumMod val="75000"/>
                    <a:lumOff val="25000"/>
                  </a:schemeClr>
                </a:solidFill>
                <a:latin typeface="+mj-lt"/>
              </a:rPr>
              <a:t>unconscious bias</a:t>
            </a:r>
          </a:p>
        </p:txBody>
      </p:sp>
      <p:sp>
        <p:nvSpPr>
          <p:cNvPr id="35" name="TextBox 34">
            <a:extLst>
              <a:ext uri="{FF2B5EF4-FFF2-40B4-BE49-F238E27FC236}">
                <a16:creationId xmlns:a16="http://schemas.microsoft.com/office/drawing/2014/main" id="{6A726D19-DEF6-96A2-0C53-8F5E477089DE}"/>
              </a:ext>
            </a:extLst>
          </p:cNvPr>
          <p:cNvSpPr txBox="1"/>
          <p:nvPr/>
        </p:nvSpPr>
        <p:spPr>
          <a:xfrm>
            <a:off x="7513289" y="4585401"/>
            <a:ext cx="631904" cy="400110"/>
          </a:xfrm>
          <a:prstGeom prst="rect">
            <a:avLst/>
          </a:prstGeom>
          <a:noFill/>
        </p:spPr>
        <p:txBody>
          <a:bodyPr wrap="none" rtlCol="0">
            <a:spAutoFit/>
          </a:bodyPr>
          <a:lstStyle/>
          <a:p>
            <a:pPr algn="ctr"/>
            <a:r>
              <a:rPr lang="en-US" sz="2000" b="1" dirty="0">
                <a:solidFill>
                  <a:schemeClr val="bg1"/>
                </a:solidFill>
              </a:rPr>
              <a:t>34%</a:t>
            </a:r>
          </a:p>
        </p:txBody>
      </p:sp>
      <p:sp>
        <p:nvSpPr>
          <p:cNvPr id="36" name="TextBox 35">
            <a:extLst>
              <a:ext uri="{FF2B5EF4-FFF2-40B4-BE49-F238E27FC236}">
                <a16:creationId xmlns:a16="http://schemas.microsoft.com/office/drawing/2014/main" id="{150D2667-51C7-F358-961B-D829E9ADDBCB}"/>
              </a:ext>
            </a:extLst>
          </p:cNvPr>
          <p:cNvSpPr txBox="1"/>
          <p:nvPr/>
        </p:nvSpPr>
        <p:spPr>
          <a:xfrm>
            <a:off x="8186029" y="4527822"/>
            <a:ext cx="1307987" cy="523220"/>
          </a:xfrm>
          <a:prstGeom prst="rect">
            <a:avLst/>
          </a:prstGeom>
          <a:noFill/>
        </p:spPr>
        <p:txBody>
          <a:bodyPr wrap="none" rtlCol="0">
            <a:spAutoFit/>
          </a:bodyPr>
          <a:lstStyle/>
          <a:p>
            <a:r>
              <a:rPr lang="en-US" sz="1400" dirty="0">
                <a:solidFill>
                  <a:schemeClr val="tx1">
                    <a:lumMod val="75000"/>
                    <a:lumOff val="25000"/>
                  </a:schemeClr>
                </a:solidFill>
                <a:latin typeface="+mj-lt"/>
              </a:rPr>
              <a:t>Inclusive</a:t>
            </a:r>
          </a:p>
          <a:p>
            <a:r>
              <a:rPr lang="en-US" sz="1400" dirty="0">
                <a:solidFill>
                  <a:schemeClr val="tx1">
                    <a:lumMod val="75000"/>
                    <a:lumOff val="25000"/>
                  </a:schemeClr>
                </a:solidFill>
                <a:latin typeface="+mj-lt"/>
              </a:rPr>
              <a:t>communication</a:t>
            </a:r>
          </a:p>
        </p:txBody>
      </p:sp>
      <p:sp>
        <p:nvSpPr>
          <p:cNvPr id="37" name="TextBox 36">
            <a:extLst>
              <a:ext uri="{FF2B5EF4-FFF2-40B4-BE49-F238E27FC236}">
                <a16:creationId xmlns:a16="http://schemas.microsoft.com/office/drawing/2014/main" id="{4F68307D-0EF4-131C-43F3-D441540EA2D7}"/>
              </a:ext>
            </a:extLst>
          </p:cNvPr>
          <p:cNvSpPr txBox="1"/>
          <p:nvPr/>
        </p:nvSpPr>
        <p:spPr>
          <a:xfrm>
            <a:off x="9933938" y="4585401"/>
            <a:ext cx="631904" cy="400110"/>
          </a:xfrm>
          <a:prstGeom prst="rect">
            <a:avLst/>
          </a:prstGeom>
          <a:noFill/>
        </p:spPr>
        <p:txBody>
          <a:bodyPr wrap="none" rtlCol="0">
            <a:spAutoFit/>
          </a:bodyPr>
          <a:lstStyle/>
          <a:p>
            <a:pPr algn="ctr"/>
            <a:r>
              <a:rPr lang="en-US" sz="2000" b="1" dirty="0">
                <a:solidFill>
                  <a:schemeClr val="bg1"/>
                </a:solidFill>
              </a:rPr>
              <a:t>26%</a:t>
            </a:r>
          </a:p>
        </p:txBody>
      </p:sp>
      <p:sp>
        <p:nvSpPr>
          <p:cNvPr id="38" name="TextBox 37">
            <a:extLst>
              <a:ext uri="{FF2B5EF4-FFF2-40B4-BE49-F238E27FC236}">
                <a16:creationId xmlns:a16="http://schemas.microsoft.com/office/drawing/2014/main" id="{4481D14C-2B5A-676C-E0D6-52D7AF2B9EA5}"/>
              </a:ext>
            </a:extLst>
          </p:cNvPr>
          <p:cNvSpPr txBox="1"/>
          <p:nvPr/>
        </p:nvSpPr>
        <p:spPr>
          <a:xfrm>
            <a:off x="10691039" y="4631567"/>
            <a:ext cx="1493178" cy="307777"/>
          </a:xfrm>
          <a:prstGeom prst="rect">
            <a:avLst/>
          </a:prstGeom>
          <a:noFill/>
        </p:spPr>
        <p:txBody>
          <a:bodyPr wrap="square" rtlCol="0">
            <a:spAutoFit/>
          </a:bodyPr>
          <a:lstStyle/>
          <a:p>
            <a:r>
              <a:rPr lang="en-US" sz="1400" dirty="0">
                <a:solidFill>
                  <a:schemeClr val="tx1">
                    <a:lumMod val="75000"/>
                    <a:lumOff val="25000"/>
                  </a:schemeClr>
                </a:solidFill>
                <a:latin typeface="+mj-lt"/>
              </a:rPr>
              <a:t>Courageous</a:t>
            </a:r>
          </a:p>
        </p:txBody>
      </p:sp>
    </p:spTree>
    <p:extLst>
      <p:ext uri="{BB962C8B-B14F-4D97-AF65-F5344CB8AC3E}">
        <p14:creationId xmlns:p14="http://schemas.microsoft.com/office/powerpoint/2010/main" val="88227485"/>
      </p:ext>
    </p:extLst>
  </p:cSld>
  <p:clrMapOvr>
    <a:masterClrMapping/>
  </p:clrMapOvr>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 or TY Spons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neral U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neral Us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odcast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vents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new-webinar-theme</Template>
  <TotalTime>79927</TotalTime>
  <Words>2157</Words>
  <Application>Microsoft Office PowerPoint</Application>
  <PresentationFormat>Widescreen</PresentationFormat>
  <Paragraphs>337</Paragraphs>
  <Slides>19</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19</vt:i4>
      </vt:variant>
    </vt:vector>
  </HeadingPairs>
  <TitlesOfParts>
    <vt:vector size="29" baseType="lpstr">
      <vt:lpstr>Arial</vt:lpstr>
      <vt:lpstr>Calibri</vt:lpstr>
      <vt:lpstr>Calibri Light</vt:lpstr>
      <vt:lpstr>Chalkboard Bold</vt:lpstr>
      <vt:lpstr>Title</vt:lpstr>
      <vt:lpstr>Section Divider or TY Sponsor</vt:lpstr>
      <vt:lpstr>General Use</vt:lpstr>
      <vt:lpstr>General Use Image</vt:lpstr>
      <vt:lpstr>Podcast Image</vt:lpstr>
      <vt:lpstr>Events Image</vt:lpstr>
      <vt:lpstr>PowerPoint Presentation</vt:lpstr>
      <vt:lpstr>Introduction</vt:lpstr>
      <vt:lpstr>Current State</vt:lpstr>
      <vt:lpstr>Current State</vt:lpstr>
      <vt:lpstr>Who Receives Development Experiences on Inclusive Leadership</vt:lpstr>
      <vt:lpstr>Effectiveness of Inclusive Leadership Training</vt:lpstr>
      <vt:lpstr>Complexities</vt:lpstr>
      <vt:lpstr>How Effectiveness of Inclusive Leadership Training is Assessed</vt:lpstr>
      <vt:lpstr>Inclusive Leader Traits Addressed in Leadership Development Programs</vt:lpstr>
      <vt:lpstr>Inclusive Leadership Behaviors Addressed in Leadership Programs</vt:lpstr>
      <vt:lpstr>Organizations That Educate Leaders on Issues Impacting Traditionally Under-Represented and Excluded Groups</vt:lpstr>
      <vt:lpstr>Consequences</vt:lpstr>
      <vt:lpstr>Metrics Used to Evaluate Inclusion of Women, People of Color and Other Traditionally Under-Represented Groups</vt:lpstr>
      <vt:lpstr>How Inclusive Leadership Principles are Embedded in Business Practices</vt:lpstr>
      <vt:lpstr>Representation of Leaders, VP and Above, from Diverse Groups (Women, People of Color, People with Disabilities, etc.)</vt:lpstr>
      <vt:lpstr>Critical Questions</vt:lpstr>
      <vt:lpstr>Brandon Hall Group Point of View</vt:lpstr>
      <vt:lpstr>Contributors</vt:lpstr>
      <vt:lpstr> About  Brandon Hall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 Stevenson</dc:creator>
  <cp:lastModifiedBy>Claude Werder</cp:lastModifiedBy>
  <cp:revision>805</cp:revision>
  <dcterms:created xsi:type="dcterms:W3CDTF">2019-10-29T13:43:40Z</dcterms:created>
  <dcterms:modified xsi:type="dcterms:W3CDTF">2022-11-23T01:01:48Z</dcterms:modified>
</cp:coreProperties>
</file>