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7" r:id="rId2"/>
    <p:sldMasterId id="2147483660" r:id="rId3"/>
  </p:sldMasterIdLst>
  <p:notesMasterIdLst>
    <p:notesMasterId r:id="rId27"/>
  </p:notesMasterIdLst>
  <p:sldIdLst>
    <p:sldId id="256" r:id="rId4"/>
    <p:sldId id="847" r:id="rId5"/>
    <p:sldId id="887" r:id="rId6"/>
    <p:sldId id="26918" r:id="rId7"/>
    <p:sldId id="2144328052" r:id="rId8"/>
    <p:sldId id="2144328053" r:id="rId9"/>
    <p:sldId id="2546" r:id="rId10"/>
    <p:sldId id="2144328054" r:id="rId11"/>
    <p:sldId id="2144328055" r:id="rId12"/>
    <p:sldId id="2144328056" r:id="rId13"/>
    <p:sldId id="2144328063" r:id="rId14"/>
    <p:sldId id="2144328057" r:id="rId15"/>
    <p:sldId id="2549" r:id="rId16"/>
    <p:sldId id="2144328058" r:id="rId17"/>
    <p:sldId id="2144328059" r:id="rId18"/>
    <p:sldId id="2144328060" r:id="rId19"/>
    <p:sldId id="2144328061" r:id="rId20"/>
    <p:sldId id="2144328062" r:id="rId21"/>
    <p:sldId id="2554" r:id="rId22"/>
    <p:sldId id="26903" r:id="rId23"/>
    <p:sldId id="26904" r:id="rId24"/>
    <p:sldId id="4459" r:id="rId25"/>
    <p:sldId id="268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2381F1-DB59-2A64-BD86-B98134D9A645}" name="Patrick Fitzgerald" initials="PF" userId="S::patrick.fitzgerald@brandonhall.com::ae9293cc-1350-4bc4-8351-c71e161b3e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Benavides" initials="MB" lastIdx="9" clrIdx="0">
    <p:extLst>
      <p:ext uri="{19B8F6BF-5375-455C-9EA6-DF929625EA0E}">
        <p15:presenceInfo xmlns:p15="http://schemas.microsoft.com/office/powerpoint/2012/main" userId="64b6fd50e307e5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57349"/>
    <a:srgbClr val="758589"/>
    <a:srgbClr val="073763"/>
    <a:srgbClr val="EBA63B"/>
    <a:srgbClr val="027BB6"/>
    <a:srgbClr val="7F7F7F"/>
    <a:srgbClr val="898989"/>
    <a:srgbClr val="AEBE33"/>
    <a:srgbClr val="4607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6" autoAdjust="0"/>
    <p:restoredTop sz="95986"/>
  </p:normalViewPr>
  <p:slideViewPr>
    <p:cSldViewPr snapToGrid="0" snapToObjects="1">
      <p:cViewPr>
        <p:scale>
          <a:sx n="84" d="100"/>
          <a:sy n="84" d="100"/>
        </p:scale>
        <p:origin x="1120" y="10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D573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Manufacturers</c:v>
                </c:pt>
                <c:pt idx="1">
                  <c:v>Franchisees</c:v>
                </c:pt>
                <c:pt idx="2">
                  <c:v>Association members</c:v>
                </c:pt>
                <c:pt idx="3">
                  <c:v>Suppliers</c:v>
                </c:pt>
                <c:pt idx="4">
                  <c:v>Other</c:v>
                </c:pt>
                <c:pt idx="5">
                  <c:v>Distributors</c:v>
                </c:pt>
                <c:pt idx="6">
                  <c:v>Resellers/sales partners</c:v>
                </c:pt>
                <c:pt idx="7">
                  <c:v>Other partners</c:v>
                </c:pt>
                <c:pt idx="8">
                  <c:v>Contract/contingent workers</c:v>
                </c:pt>
                <c:pt idx="9">
                  <c:v>Customers</c:v>
                </c:pt>
              </c:strCache>
            </c:strRef>
          </c:cat>
          <c:val>
            <c:numRef>
              <c:f>Sheet1!$B$2:$B$11</c:f>
              <c:numCache>
                <c:formatCode>0%</c:formatCode>
                <c:ptCount val="10"/>
                <c:pt idx="0">
                  <c:v>3.2300000000000002E-2</c:v>
                </c:pt>
                <c:pt idx="1">
                  <c:v>6.4500000000000002E-2</c:v>
                </c:pt>
                <c:pt idx="2">
                  <c:v>0.129</c:v>
                </c:pt>
                <c:pt idx="3">
                  <c:v>0.129</c:v>
                </c:pt>
                <c:pt idx="4">
                  <c:v>0.2258</c:v>
                </c:pt>
                <c:pt idx="5">
                  <c:v>0.2581</c:v>
                </c:pt>
                <c:pt idx="6">
                  <c:v>0.2903</c:v>
                </c:pt>
                <c:pt idx="7">
                  <c:v>0.4194</c:v>
                </c:pt>
                <c:pt idx="8">
                  <c:v>0.5161</c:v>
                </c:pt>
                <c:pt idx="9">
                  <c:v>0.6452</c:v>
                </c:pt>
              </c:numCache>
            </c:numRef>
          </c:val>
          <c:extLst>
            <c:ext xmlns:c16="http://schemas.microsoft.com/office/drawing/2014/chart" uri="{C3380CC4-5D6E-409C-BE32-E72D297353CC}">
              <c16:uniqueId val="{00000000-F9BD-4147-9391-0E9125482F3B}"/>
            </c:ext>
          </c:extLst>
        </c:ser>
        <c:dLbls>
          <c:showLegendKey val="0"/>
          <c:showVal val="0"/>
          <c:showCatName val="0"/>
          <c:showSerName val="0"/>
          <c:showPercent val="0"/>
          <c:showBubbleSize val="0"/>
        </c:dLbls>
        <c:gapWidth val="182"/>
        <c:axId val="173195856"/>
        <c:axId val="173212496"/>
      </c:barChart>
      <c:catAx>
        <c:axId val="17319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212496"/>
        <c:crosses val="autoZero"/>
        <c:auto val="1"/>
        <c:lblAlgn val="ctr"/>
        <c:lblOffset val="100"/>
        <c:noMultiLvlLbl val="0"/>
      </c:catAx>
      <c:valAx>
        <c:axId val="173212496"/>
        <c:scaling>
          <c:orientation val="minMax"/>
        </c:scaling>
        <c:delete val="1"/>
        <c:axPos val="b"/>
        <c:numFmt formatCode="0%" sourceLinked="1"/>
        <c:majorTickMark val="none"/>
        <c:minorTickMark val="none"/>
        <c:tickLblPos val="nextTo"/>
        <c:crossAx val="17319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D573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Risk management</c:v>
                </c:pt>
                <c:pt idx="1">
                  <c:v>Sales training</c:v>
                </c:pt>
                <c:pt idx="2">
                  <c:v>Compliance training</c:v>
                </c:pt>
                <c:pt idx="3">
                  <c:v>Certification/re-certification</c:v>
                </c:pt>
                <c:pt idx="4">
                  <c:v>Training distributors/resellers/agents on new/existing products and services</c:v>
                </c:pt>
                <c:pt idx="5">
                  <c:v>Client support training</c:v>
                </c:pt>
                <c:pt idx="6">
                  <c:v>Employee onboarding</c:v>
                </c:pt>
                <c:pt idx="7">
                  <c:v>Client/customer onboarding</c:v>
                </c:pt>
                <c:pt idx="8">
                  <c:v>Training end-users on new/existing products and services</c:v>
                </c:pt>
                <c:pt idx="9">
                  <c:v>Education on specific topics of interest</c:v>
                </c:pt>
              </c:strCache>
            </c:strRef>
          </c:cat>
          <c:val>
            <c:numRef>
              <c:f>Sheet1!$B$2:$B$11</c:f>
              <c:numCache>
                <c:formatCode>0%</c:formatCode>
                <c:ptCount val="10"/>
                <c:pt idx="0">
                  <c:v>0.16</c:v>
                </c:pt>
                <c:pt idx="1">
                  <c:v>0.32</c:v>
                </c:pt>
                <c:pt idx="2">
                  <c:v>0.36</c:v>
                </c:pt>
                <c:pt idx="3">
                  <c:v>0.4</c:v>
                </c:pt>
                <c:pt idx="4">
                  <c:v>0.48</c:v>
                </c:pt>
                <c:pt idx="5">
                  <c:v>0.48</c:v>
                </c:pt>
                <c:pt idx="6">
                  <c:v>0.52</c:v>
                </c:pt>
                <c:pt idx="7">
                  <c:v>0.52</c:v>
                </c:pt>
                <c:pt idx="8">
                  <c:v>0.68</c:v>
                </c:pt>
                <c:pt idx="9">
                  <c:v>0.72</c:v>
                </c:pt>
              </c:numCache>
            </c:numRef>
          </c:val>
          <c:extLst>
            <c:ext xmlns:c16="http://schemas.microsoft.com/office/drawing/2014/chart" uri="{C3380CC4-5D6E-409C-BE32-E72D297353CC}">
              <c16:uniqueId val="{00000000-F9BD-4147-9391-0E9125482F3B}"/>
            </c:ext>
          </c:extLst>
        </c:ser>
        <c:dLbls>
          <c:showLegendKey val="0"/>
          <c:showVal val="0"/>
          <c:showCatName val="0"/>
          <c:showSerName val="0"/>
          <c:showPercent val="0"/>
          <c:showBubbleSize val="0"/>
        </c:dLbls>
        <c:gapWidth val="182"/>
        <c:axId val="173195856"/>
        <c:axId val="173212496"/>
      </c:barChart>
      <c:catAx>
        <c:axId val="17319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en-US"/>
          </a:p>
        </c:txPr>
        <c:crossAx val="173212496"/>
        <c:crosses val="autoZero"/>
        <c:auto val="1"/>
        <c:lblAlgn val="ctr"/>
        <c:lblOffset val="100"/>
        <c:noMultiLvlLbl val="0"/>
      </c:catAx>
      <c:valAx>
        <c:axId val="173212496"/>
        <c:scaling>
          <c:orientation val="minMax"/>
        </c:scaling>
        <c:delete val="1"/>
        <c:axPos val="b"/>
        <c:numFmt formatCode="0%" sourceLinked="1"/>
        <c:majorTickMark val="none"/>
        <c:minorTickMark val="none"/>
        <c:tickLblPos val="nextTo"/>
        <c:crossAx val="17319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D573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Risk management</c:v>
                </c:pt>
                <c:pt idx="1">
                  <c:v>Sales training</c:v>
                </c:pt>
                <c:pt idx="2">
                  <c:v>Compliance training</c:v>
                </c:pt>
                <c:pt idx="3">
                  <c:v>Certification/re-certification</c:v>
                </c:pt>
                <c:pt idx="4">
                  <c:v>Training distributors/resellers/agents on new/existing products and services</c:v>
                </c:pt>
                <c:pt idx="5">
                  <c:v>Client support training</c:v>
                </c:pt>
                <c:pt idx="6">
                  <c:v>Employee onboarding</c:v>
                </c:pt>
                <c:pt idx="7">
                  <c:v>Client/customer onboarding</c:v>
                </c:pt>
                <c:pt idx="8">
                  <c:v>Learner surveys</c:v>
                </c:pt>
                <c:pt idx="9">
                  <c:v>Training end-users on new/existing products and services</c:v>
                </c:pt>
                <c:pt idx="10">
                  <c:v>Education on specific topics of interest</c:v>
                </c:pt>
              </c:strCache>
            </c:strRef>
          </c:cat>
          <c:val>
            <c:numRef>
              <c:f>Sheet1!$B$2:$B$12</c:f>
              <c:numCache>
                <c:formatCode>0%</c:formatCode>
                <c:ptCount val="11"/>
                <c:pt idx="0">
                  <c:v>0.16</c:v>
                </c:pt>
                <c:pt idx="1">
                  <c:v>0.32</c:v>
                </c:pt>
                <c:pt idx="2">
                  <c:v>0.36</c:v>
                </c:pt>
                <c:pt idx="3">
                  <c:v>0.4</c:v>
                </c:pt>
                <c:pt idx="4">
                  <c:v>0.48</c:v>
                </c:pt>
                <c:pt idx="5">
                  <c:v>0.48</c:v>
                </c:pt>
                <c:pt idx="6">
                  <c:v>0.52</c:v>
                </c:pt>
                <c:pt idx="7">
                  <c:v>0.52</c:v>
                </c:pt>
                <c:pt idx="8">
                  <c:v>0.65380000000000005</c:v>
                </c:pt>
                <c:pt idx="9">
                  <c:v>0.68</c:v>
                </c:pt>
                <c:pt idx="10">
                  <c:v>0.72</c:v>
                </c:pt>
              </c:numCache>
            </c:numRef>
          </c:val>
          <c:extLst>
            <c:ext xmlns:c16="http://schemas.microsoft.com/office/drawing/2014/chart" uri="{C3380CC4-5D6E-409C-BE32-E72D297353CC}">
              <c16:uniqueId val="{00000000-F9BD-4147-9391-0E9125482F3B}"/>
            </c:ext>
          </c:extLst>
        </c:ser>
        <c:dLbls>
          <c:showLegendKey val="0"/>
          <c:showVal val="0"/>
          <c:showCatName val="0"/>
          <c:showSerName val="0"/>
          <c:showPercent val="0"/>
          <c:showBubbleSize val="0"/>
        </c:dLbls>
        <c:gapWidth val="182"/>
        <c:axId val="173195856"/>
        <c:axId val="173212496"/>
      </c:barChart>
      <c:catAx>
        <c:axId val="17319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en-US"/>
          </a:p>
        </c:txPr>
        <c:crossAx val="173212496"/>
        <c:crosses val="autoZero"/>
        <c:auto val="1"/>
        <c:lblAlgn val="ctr"/>
        <c:lblOffset val="100"/>
        <c:noMultiLvlLbl val="0"/>
      </c:catAx>
      <c:valAx>
        <c:axId val="173212496"/>
        <c:scaling>
          <c:orientation val="minMax"/>
        </c:scaling>
        <c:delete val="1"/>
        <c:axPos val="b"/>
        <c:numFmt formatCode="0%" sourceLinked="1"/>
        <c:majorTickMark val="none"/>
        <c:minorTickMark val="none"/>
        <c:tickLblPos val="nextTo"/>
        <c:crossAx val="17319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D573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Provides a more unified voice across sales and marketing</c:v>
                </c:pt>
                <c:pt idx="1">
                  <c:v>Build demand/lead generation</c:v>
                </c:pt>
                <c:pt idx="2">
                  <c:v>Reduces client support interactions</c:v>
                </c:pt>
                <c:pt idx="3">
                  <c:v>Meets compliance requirements</c:v>
                </c:pt>
                <c:pt idx="4">
                  <c:v>Generates revenue</c:v>
                </c:pt>
                <c:pt idx="5">
                  <c:v>Increases sales</c:v>
                </c:pt>
                <c:pt idx="6">
                  <c:v>Maximizes client retention</c:v>
                </c:pt>
                <c:pt idx="7">
                  <c:v>Improves product/feature adoption</c:v>
                </c:pt>
                <c:pt idx="8">
                  <c:v>Helps meet and exceed corporate objectives</c:v>
                </c:pt>
                <c:pt idx="9">
                  <c:v>Increases awareness of brand/products/services</c:v>
                </c:pt>
                <c:pt idx="10">
                  <c:v>Improves customer relations</c:v>
                </c:pt>
              </c:strCache>
            </c:strRef>
          </c:cat>
          <c:val>
            <c:numRef>
              <c:f>Sheet1!$B$2:$B$12</c:f>
              <c:numCache>
                <c:formatCode>0%</c:formatCode>
                <c:ptCount val="11"/>
                <c:pt idx="0">
                  <c:v>0.18179999999999999</c:v>
                </c:pt>
                <c:pt idx="1">
                  <c:v>0.2727</c:v>
                </c:pt>
                <c:pt idx="2">
                  <c:v>0.2727</c:v>
                </c:pt>
                <c:pt idx="3">
                  <c:v>0.31819999999999998</c:v>
                </c:pt>
                <c:pt idx="4">
                  <c:v>0.36359999999999998</c:v>
                </c:pt>
                <c:pt idx="5">
                  <c:v>0.40910000000000002</c:v>
                </c:pt>
                <c:pt idx="6">
                  <c:v>0.40910000000000002</c:v>
                </c:pt>
                <c:pt idx="7">
                  <c:v>0.45450000000000002</c:v>
                </c:pt>
                <c:pt idx="8">
                  <c:v>0.45450000000000002</c:v>
                </c:pt>
                <c:pt idx="9">
                  <c:v>0.68179999999999996</c:v>
                </c:pt>
                <c:pt idx="10">
                  <c:v>0.77270000000000005</c:v>
                </c:pt>
              </c:numCache>
            </c:numRef>
          </c:val>
          <c:extLst>
            <c:ext xmlns:c16="http://schemas.microsoft.com/office/drawing/2014/chart" uri="{C3380CC4-5D6E-409C-BE32-E72D297353CC}">
              <c16:uniqueId val="{00000000-F9BD-4147-9391-0E9125482F3B}"/>
            </c:ext>
          </c:extLst>
        </c:ser>
        <c:dLbls>
          <c:showLegendKey val="0"/>
          <c:showVal val="0"/>
          <c:showCatName val="0"/>
          <c:showSerName val="0"/>
          <c:showPercent val="0"/>
          <c:showBubbleSize val="0"/>
        </c:dLbls>
        <c:gapWidth val="182"/>
        <c:axId val="173195856"/>
        <c:axId val="173212496"/>
      </c:barChart>
      <c:catAx>
        <c:axId val="17319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212496"/>
        <c:crosses val="autoZero"/>
        <c:auto val="1"/>
        <c:lblAlgn val="ctr"/>
        <c:lblOffset val="100"/>
        <c:noMultiLvlLbl val="0"/>
      </c:catAx>
      <c:valAx>
        <c:axId val="173212496"/>
        <c:scaling>
          <c:orientation val="minMax"/>
        </c:scaling>
        <c:delete val="1"/>
        <c:axPos val="b"/>
        <c:numFmt formatCode="0%" sourceLinked="1"/>
        <c:majorTickMark val="none"/>
        <c:minorTickMark val="none"/>
        <c:tickLblPos val="nextTo"/>
        <c:crossAx val="17319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D5734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Sales-qualified leads</c:v>
                </c:pt>
                <c:pt idx="1">
                  <c:v>Monthly active users</c:v>
                </c:pt>
                <c:pt idx="2">
                  <c:v>Time to value</c:v>
                </c:pt>
                <c:pt idx="3">
                  <c:v>Product usage/feature adoption</c:v>
                </c:pt>
                <c:pt idx="4">
                  <c:v>Learner engagement</c:v>
                </c:pt>
                <c:pt idx="5">
                  <c:v>Reduction in support requests</c:v>
                </c:pt>
                <c:pt idx="6">
                  <c:v>Customer retention</c:v>
                </c:pt>
                <c:pt idx="7">
                  <c:v>Customer satisfaction and NPS</c:v>
                </c:pt>
              </c:strCache>
            </c:strRef>
          </c:cat>
          <c:val>
            <c:numRef>
              <c:f>Sheet1!$B$2:$B$9</c:f>
              <c:numCache>
                <c:formatCode>0%</c:formatCode>
                <c:ptCount val="8"/>
                <c:pt idx="0">
                  <c:v>0.15</c:v>
                </c:pt>
                <c:pt idx="1">
                  <c:v>0.25</c:v>
                </c:pt>
                <c:pt idx="2">
                  <c:v>0.25</c:v>
                </c:pt>
                <c:pt idx="3">
                  <c:v>0.3</c:v>
                </c:pt>
                <c:pt idx="4">
                  <c:v>0.35</c:v>
                </c:pt>
                <c:pt idx="5">
                  <c:v>0.35</c:v>
                </c:pt>
                <c:pt idx="6">
                  <c:v>0.55000000000000004</c:v>
                </c:pt>
                <c:pt idx="7">
                  <c:v>0.7</c:v>
                </c:pt>
              </c:numCache>
            </c:numRef>
          </c:val>
          <c:extLst>
            <c:ext xmlns:c16="http://schemas.microsoft.com/office/drawing/2014/chart" uri="{C3380CC4-5D6E-409C-BE32-E72D297353CC}">
              <c16:uniqueId val="{00000000-F9BD-4147-9391-0E9125482F3B}"/>
            </c:ext>
          </c:extLst>
        </c:ser>
        <c:dLbls>
          <c:showLegendKey val="0"/>
          <c:showVal val="0"/>
          <c:showCatName val="0"/>
          <c:showSerName val="0"/>
          <c:showPercent val="0"/>
          <c:showBubbleSize val="0"/>
        </c:dLbls>
        <c:gapWidth val="182"/>
        <c:axId val="173195856"/>
        <c:axId val="173212496"/>
      </c:barChart>
      <c:catAx>
        <c:axId val="173195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212496"/>
        <c:crosses val="autoZero"/>
        <c:auto val="1"/>
        <c:lblAlgn val="ctr"/>
        <c:lblOffset val="100"/>
        <c:noMultiLvlLbl val="0"/>
      </c:catAx>
      <c:valAx>
        <c:axId val="173212496"/>
        <c:scaling>
          <c:orientation val="minMax"/>
        </c:scaling>
        <c:delete val="1"/>
        <c:axPos val="b"/>
        <c:numFmt formatCode="0%" sourceLinked="1"/>
        <c:majorTickMark val="none"/>
        <c:minorTickMark val="none"/>
        <c:tickLblPos val="nextTo"/>
        <c:crossAx val="17319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7D7CE-4416-EF4B-9025-224E0F26EA69}" type="datetimeFigureOut">
              <a:rPr lang="en-US" smtClean="0"/>
              <a:t>12/14/22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A9882-1842-B243-ADED-164C1FA6FE4A}" type="slidenum">
              <a:rPr lang="en-US" smtClean="0"/>
              <a:t>‹#›</a:t>
            </a:fld>
            <a:endParaRPr lang="en-US" dirty="0"/>
          </a:p>
        </p:txBody>
      </p:sp>
    </p:spTree>
    <p:extLst>
      <p:ext uri="{BB962C8B-B14F-4D97-AF65-F5344CB8AC3E}">
        <p14:creationId xmlns:p14="http://schemas.microsoft.com/office/powerpoint/2010/main" val="43003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938D0-47F8-1D49-ACCF-440770F014DA}" type="slidenum">
              <a:rPr lang="en-US" smtClean="0"/>
              <a:t>2</a:t>
            </a:fld>
            <a:endParaRPr lang="en-US" dirty="0"/>
          </a:p>
        </p:txBody>
      </p:sp>
    </p:spTree>
    <p:extLst>
      <p:ext uri="{BB962C8B-B14F-4D97-AF65-F5344CB8AC3E}">
        <p14:creationId xmlns:p14="http://schemas.microsoft.com/office/powerpoint/2010/main" val="121699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F8938D0-47F8-1D49-ACCF-440770F014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58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F8938D0-47F8-1D49-ACCF-440770F014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9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938D0-47F8-1D49-ACCF-440770F014DA}" type="slidenum">
              <a:rPr lang="en-US" smtClean="0"/>
              <a:t>23</a:t>
            </a:fld>
            <a:endParaRPr lang="en-US" dirty="0"/>
          </a:p>
        </p:txBody>
      </p:sp>
    </p:spTree>
    <p:extLst>
      <p:ext uri="{BB962C8B-B14F-4D97-AF65-F5344CB8AC3E}">
        <p14:creationId xmlns:p14="http://schemas.microsoft.com/office/powerpoint/2010/main" val="1015699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Content Placeholder 6">
            <a:extLst>
              <a:ext uri="{FF2B5EF4-FFF2-40B4-BE49-F238E27FC236}">
                <a16:creationId xmlns:a16="http://schemas.microsoft.com/office/drawing/2014/main" id="{80922958-63CA-0D4C-9CF7-4EAF9E1FB3A5}"/>
              </a:ext>
            </a:extLst>
          </p:cNvPr>
          <p:cNvSpPr txBox="1">
            <a:spLocks/>
          </p:cNvSpPr>
          <p:nvPr userDrawn="1"/>
        </p:nvSpPr>
        <p:spPr>
          <a:xfrm>
            <a:off x="9598589" y="3735139"/>
            <a:ext cx="2593411"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Leadership Development</a:t>
            </a:r>
          </a:p>
        </p:txBody>
      </p:sp>
      <p:sp>
        <p:nvSpPr>
          <p:cNvPr id="26" name="Content Placeholder 6">
            <a:extLst>
              <a:ext uri="{FF2B5EF4-FFF2-40B4-BE49-F238E27FC236}">
                <a16:creationId xmlns:a16="http://schemas.microsoft.com/office/drawing/2014/main" id="{01BFEA43-7125-F54A-B627-E4C1ACAD74B4}"/>
              </a:ext>
            </a:extLst>
          </p:cNvPr>
          <p:cNvSpPr txBox="1">
            <a:spLocks/>
          </p:cNvSpPr>
          <p:nvPr userDrawn="1"/>
        </p:nvSpPr>
        <p:spPr>
          <a:xfrm>
            <a:off x="9598589" y="4690870"/>
            <a:ext cx="2027350"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Talent Acquisition</a:t>
            </a:r>
          </a:p>
        </p:txBody>
      </p:sp>
      <p:sp>
        <p:nvSpPr>
          <p:cNvPr id="28" name="Content Placeholder 6">
            <a:extLst>
              <a:ext uri="{FF2B5EF4-FFF2-40B4-BE49-F238E27FC236}">
                <a16:creationId xmlns:a16="http://schemas.microsoft.com/office/drawing/2014/main" id="{51873CE5-4BE4-6244-833B-FE1C3176BCCA}"/>
              </a:ext>
            </a:extLst>
          </p:cNvPr>
          <p:cNvSpPr txBox="1">
            <a:spLocks/>
          </p:cNvSpPr>
          <p:nvPr userDrawn="1"/>
        </p:nvSpPr>
        <p:spPr>
          <a:xfrm>
            <a:off x="9598589" y="5646601"/>
            <a:ext cx="224110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Workforce Management</a:t>
            </a:r>
          </a:p>
        </p:txBody>
      </p:sp>
      <p:pic>
        <p:nvPicPr>
          <p:cNvPr id="30" name="Picture 29">
            <a:extLst>
              <a:ext uri="{FF2B5EF4-FFF2-40B4-BE49-F238E27FC236}">
                <a16:creationId xmlns:a16="http://schemas.microsoft.com/office/drawing/2014/main" id="{D4C97463-6AD8-9948-B552-BD49A83A9BE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72533" y="3804753"/>
            <a:ext cx="457200" cy="457200"/>
          </a:xfrm>
          <a:prstGeom prst="rect">
            <a:avLst/>
          </a:prstGeom>
        </p:spPr>
      </p:pic>
      <p:pic>
        <p:nvPicPr>
          <p:cNvPr id="31" name="Picture 30">
            <a:extLst>
              <a:ext uri="{FF2B5EF4-FFF2-40B4-BE49-F238E27FC236}">
                <a16:creationId xmlns:a16="http://schemas.microsoft.com/office/drawing/2014/main" id="{FBC950C7-E7D8-724B-BB2A-867356D093B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072533" y="4760484"/>
            <a:ext cx="457200" cy="457200"/>
          </a:xfrm>
          <a:prstGeom prst="rect">
            <a:avLst/>
          </a:prstGeom>
        </p:spPr>
      </p:pic>
      <p:pic>
        <p:nvPicPr>
          <p:cNvPr id="32" name="Picture 31">
            <a:extLst>
              <a:ext uri="{FF2B5EF4-FFF2-40B4-BE49-F238E27FC236}">
                <a16:creationId xmlns:a16="http://schemas.microsoft.com/office/drawing/2014/main" id="{37BC7486-1D42-0E41-A511-5AC7F4D388F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9072533" y="5716215"/>
            <a:ext cx="457200" cy="457200"/>
          </a:xfrm>
          <a:prstGeom prst="rect">
            <a:avLst/>
          </a:prstGeom>
        </p:spPr>
      </p:pic>
      <p:sp>
        <p:nvSpPr>
          <p:cNvPr id="16" name="Content Placeholder 6">
            <a:extLst>
              <a:ext uri="{FF2B5EF4-FFF2-40B4-BE49-F238E27FC236}">
                <a16:creationId xmlns:a16="http://schemas.microsoft.com/office/drawing/2014/main" id="{B1FB05D5-E492-9141-9507-A0BE7F29CF07}"/>
              </a:ext>
            </a:extLst>
          </p:cNvPr>
          <p:cNvSpPr txBox="1">
            <a:spLocks/>
          </p:cNvSpPr>
          <p:nvPr userDrawn="1"/>
        </p:nvSpPr>
        <p:spPr>
          <a:xfrm>
            <a:off x="9598590" y="2767235"/>
            <a:ext cx="205115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Diversity and Inclusion</a:t>
            </a:r>
          </a:p>
        </p:txBody>
      </p:sp>
      <p:pic>
        <p:nvPicPr>
          <p:cNvPr id="17" name="Picture 16">
            <a:extLst>
              <a:ext uri="{FF2B5EF4-FFF2-40B4-BE49-F238E27FC236}">
                <a16:creationId xmlns:a16="http://schemas.microsoft.com/office/drawing/2014/main" id="{8731D075-31EE-1647-9E84-644A04E26B9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9072533" y="2836849"/>
            <a:ext cx="457200" cy="457200"/>
          </a:xfrm>
          <a:prstGeom prst="rect">
            <a:avLst/>
          </a:prstGeom>
        </p:spPr>
      </p:pic>
      <p:sp>
        <p:nvSpPr>
          <p:cNvPr id="2" name="Title 1">
            <a:extLst>
              <a:ext uri="{FF2B5EF4-FFF2-40B4-BE49-F238E27FC236}">
                <a16:creationId xmlns:a16="http://schemas.microsoft.com/office/drawing/2014/main" id="{EFC441B6-EC47-E446-B03F-DA540B5C60CD}"/>
              </a:ext>
            </a:extLst>
          </p:cNvPr>
          <p:cNvSpPr>
            <a:spLocks noGrp="1"/>
          </p:cNvSpPr>
          <p:nvPr>
            <p:ph type="ctrTitle" hasCustomPrompt="1"/>
          </p:nvPr>
        </p:nvSpPr>
        <p:spPr>
          <a:xfrm>
            <a:off x="684756" y="2011688"/>
            <a:ext cx="7344428" cy="1520628"/>
          </a:xfrm>
        </p:spPr>
        <p:txBody>
          <a:bodyPr anchor="ctr">
            <a:normAutofit/>
          </a:bodyPr>
          <a:lstStyle>
            <a:lvl1pPr algn="l">
              <a:defRPr sz="4600">
                <a:solidFill>
                  <a:srgbClr val="073763"/>
                </a:solidFill>
              </a:defRPr>
            </a:lvl1pPr>
          </a:lstStyle>
          <a:p>
            <a:r>
              <a:rPr lang="en-US" dirty="0"/>
              <a:t>Redefining Excellence in Human Capital Management</a:t>
            </a:r>
          </a:p>
        </p:txBody>
      </p:sp>
      <p:sp>
        <p:nvSpPr>
          <p:cNvPr id="3" name="Subtitle 2">
            <a:extLst>
              <a:ext uri="{FF2B5EF4-FFF2-40B4-BE49-F238E27FC236}">
                <a16:creationId xmlns:a16="http://schemas.microsoft.com/office/drawing/2014/main" id="{AA11C208-F30C-A042-BB2F-7698F7B866E7}"/>
              </a:ext>
            </a:extLst>
          </p:cNvPr>
          <p:cNvSpPr>
            <a:spLocks noGrp="1"/>
          </p:cNvSpPr>
          <p:nvPr>
            <p:ph type="subTitle" idx="1" hasCustomPrompt="1"/>
          </p:nvPr>
        </p:nvSpPr>
        <p:spPr>
          <a:xfrm>
            <a:off x="684756" y="3532316"/>
            <a:ext cx="6605392" cy="1207501"/>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through pragmatic insights, strategic guidance, and actionable, research-based tools and models.</a:t>
            </a:r>
          </a:p>
        </p:txBody>
      </p:sp>
      <p:sp>
        <p:nvSpPr>
          <p:cNvPr id="8" name="Content Placeholder 6">
            <a:extLst>
              <a:ext uri="{FF2B5EF4-FFF2-40B4-BE49-F238E27FC236}">
                <a16:creationId xmlns:a16="http://schemas.microsoft.com/office/drawing/2014/main" id="{93266980-F47A-BD44-8881-EBE294A8B142}"/>
              </a:ext>
            </a:extLst>
          </p:cNvPr>
          <p:cNvSpPr txBox="1">
            <a:spLocks/>
          </p:cNvSpPr>
          <p:nvPr/>
        </p:nvSpPr>
        <p:spPr>
          <a:xfrm>
            <a:off x="9598590" y="867946"/>
            <a:ext cx="2027349"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Learning and Development</a:t>
            </a:r>
          </a:p>
        </p:txBody>
      </p:sp>
      <p:sp>
        <p:nvSpPr>
          <p:cNvPr id="9" name="Content Placeholder 6">
            <a:extLst>
              <a:ext uri="{FF2B5EF4-FFF2-40B4-BE49-F238E27FC236}">
                <a16:creationId xmlns:a16="http://schemas.microsoft.com/office/drawing/2014/main" id="{39EF404E-0306-CC48-8106-39BA2A3F9E8E}"/>
              </a:ext>
            </a:extLst>
          </p:cNvPr>
          <p:cNvSpPr txBox="1">
            <a:spLocks/>
          </p:cNvSpPr>
          <p:nvPr userDrawn="1"/>
        </p:nvSpPr>
        <p:spPr>
          <a:xfrm>
            <a:off x="9598591" y="1823677"/>
            <a:ext cx="2027348"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Talent Management</a:t>
            </a:r>
          </a:p>
        </p:txBody>
      </p:sp>
      <p:pic>
        <p:nvPicPr>
          <p:cNvPr id="19" name="Picture 18">
            <a:extLst>
              <a:ext uri="{FF2B5EF4-FFF2-40B4-BE49-F238E27FC236}">
                <a16:creationId xmlns:a16="http://schemas.microsoft.com/office/drawing/2014/main" id="{6BDC82D3-87AD-9C49-860E-974D062734EF}"/>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072533" y="937560"/>
            <a:ext cx="457200" cy="457200"/>
          </a:xfrm>
          <a:prstGeom prst="rect">
            <a:avLst/>
          </a:prstGeom>
        </p:spPr>
      </p:pic>
      <p:pic>
        <p:nvPicPr>
          <p:cNvPr id="21" name="Picture 20">
            <a:extLst>
              <a:ext uri="{FF2B5EF4-FFF2-40B4-BE49-F238E27FC236}">
                <a16:creationId xmlns:a16="http://schemas.microsoft.com/office/drawing/2014/main" id="{C4CA2757-E009-9546-BEAC-604CDBC0D7D5}"/>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072533" y="1893291"/>
            <a:ext cx="457200" cy="457200"/>
          </a:xfrm>
          <a:prstGeom prst="rect">
            <a:avLst/>
          </a:prstGeom>
        </p:spPr>
      </p:pic>
      <p:sp>
        <p:nvSpPr>
          <p:cNvPr id="18" name="Rectangle 17">
            <a:extLst>
              <a:ext uri="{FF2B5EF4-FFF2-40B4-BE49-F238E27FC236}">
                <a16:creationId xmlns:a16="http://schemas.microsoft.com/office/drawing/2014/main" id="{EA853DC9-3212-034E-A07C-26BF17175E51}"/>
              </a:ext>
            </a:extLst>
          </p:cNvPr>
          <p:cNvSpPr/>
          <p:nvPr userDrawn="1"/>
        </p:nvSpPr>
        <p:spPr>
          <a:xfrm>
            <a:off x="573839" y="533400"/>
            <a:ext cx="2971800" cy="93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109C31F7-183B-AD41-B6A0-0C94131FD7E9}"/>
              </a:ext>
            </a:extLst>
          </p:cNvPr>
          <p:cNvPicPr>
            <a:picLocks noChangeAspect="1"/>
          </p:cNvPicPr>
          <p:nvPr userDrawn="1"/>
        </p:nvPicPr>
        <p:blipFill>
          <a:blip r:embed="rId9"/>
          <a:stretch>
            <a:fillRect/>
          </a:stretch>
        </p:blipFill>
        <p:spPr>
          <a:xfrm>
            <a:off x="685800" y="601010"/>
            <a:ext cx="2168763" cy="371988"/>
          </a:xfrm>
          <a:prstGeom prst="rect">
            <a:avLst/>
          </a:prstGeom>
        </p:spPr>
      </p:pic>
    </p:spTree>
    <p:extLst>
      <p:ext uri="{BB962C8B-B14F-4D97-AF65-F5344CB8AC3E}">
        <p14:creationId xmlns:p14="http://schemas.microsoft.com/office/powerpoint/2010/main" val="247929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1517C8F-1A6A-FF45-9A71-8758FFC695A0}"/>
              </a:ext>
            </a:extLst>
          </p:cNvPr>
          <p:cNvSpPr>
            <a:spLocks noGrp="1"/>
          </p:cNvSpPr>
          <p:nvPr>
            <p:ph type="ftr" sz="quarter" idx="11"/>
          </p:nvPr>
        </p:nvSpPr>
        <p:spPr>
          <a:xfrm>
            <a:off x="838200" y="6356349"/>
            <a:ext cx="4114800" cy="365125"/>
          </a:xfrm>
          <a:prstGeom prst="rect">
            <a:avLst/>
          </a:prstGeom>
        </p:spPr>
        <p:txBody>
          <a:bodyPr/>
          <a:lstStyle/>
          <a:p>
            <a:pPr algn="l"/>
            <a:r>
              <a:rPr lang="en-GB" dirty="0"/>
              <a:t>© Brandon Hall Group 2022. Not Licensed for Distribution.</a:t>
            </a:r>
            <a:endParaRPr lang="en-US" dirty="0"/>
          </a:p>
        </p:txBody>
      </p:sp>
      <p:sp>
        <p:nvSpPr>
          <p:cNvPr id="9" name="Slide Number Placeholder 8">
            <a:extLst>
              <a:ext uri="{FF2B5EF4-FFF2-40B4-BE49-F238E27FC236}">
                <a16:creationId xmlns:a16="http://schemas.microsoft.com/office/drawing/2014/main" id="{436AE583-900F-F640-909F-BEE3DD43BD8F}"/>
              </a:ext>
            </a:extLst>
          </p:cNvPr>
          <p:cNvSpPr>
            <a:spLocks noGrp="1"/>
          </p:cNvSpPr>
          <p:nvPr>
            <p:ph type="sldNum" sz="quarter" idx="12"/>
          </p:nvPr>
        </p:nvSpPr>
        <p:spPr/>
        <p:txBody>
          <a:bodyPr/>
          <a:lstStyle/>
          <a:p>
            <a:fld id="{27AAD8D9-46E4-EB4E-865F-E5AC3B85113C}" type="slidenum">
              <a:rPr lang="en-US" smtClean="0"/>
              <a:t>‹#›</a:t>
            </a:fld>
            <a:endParaRPr lang="en-US" dirty="0"/>
          </a:p>
        </p:txBody>
      </p:sp>
      <p:sp>
        <p:nvSpPr>
          <p:cNvPr id="7" name="Title 6">
            <a:extLst>
              <a:ext uri="{FF2B5EF4-FFF2-40B4-BE49-F238E27FC236}">
                <a16:creationId xmlns:a16="http://schemas.microsoft.com/office/drawing/2014/main" id="{B784BA9A-98FF-464E-B079-85F8DA5AB889}"/>
              </a:ext>
            </a:extLst>
          </p:cNvPr>
          <p:cNvSpPr>
            <a:spLocks noGrp="1"/>
          </p:cNvSpPr>
          <p:nvPr>
            <p:ph type="title"/>
          </p:nvPr>
        </p:nvSpPr>
        <p:spPr>
          <a:xfrm>
            <a:off x="838200" y="236827"/>
            <a:ext cx="9341224" cy="812044"/>
          </a:xfrm>
        </p:spPr>
        <p:txBody>
          <a:bodyPr/>
          <a:lstStyle/>
          <a:p>
            <a:r>
              <a:rPr lang="en-US" dirty="0"/>
              <a:t>Click to edit Master title style</a:t>
            </a:r>
          </a:p>
        </p:txBody>
      </p:sp>
    </p:spTree>
    <p:extLst>
      <p:ext uri="{BB962C8B-B14F-4D97-AF65-F5344CB8AC3E}">
        <p14:creationId xmlns:p14="http://schemas.microsoft.com/office/powerpoint/2010/main" val="145045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EB230E-1605-8B48-BD0F-DCB89105CE93}"/>
              </a:ext>
            </a:extLst>
          </p:cNvPr>
          <p:cNvPicPr>
            <a:picLocks noChangeAspect="1"/>
          </p:cNvPicPr>
          <p:nvPr userDrawn="1"/>
        </p:nvPicPr>
        <p:blipFill>
          <a:blip r:embed="rId2"/>
          <a:stretch>
            <a:fillRect/>
          </a:stretch>
        </p:blipFill>
        <p:spPr>
          <a:xfrm>
            <a:off x="7452360" y="0"/>
            <a:ext cx="4739640" cy="6858000"/>
          </a:xfrm>
          <a:prstGeom prst="rect">
            <a:avLst/>
          </a:prstGeom>
        </p:spPr>
      </p:pic>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294441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EB230E-1605-8B48-BD0F-DCB89105CE93}"/>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7452360" y="0"/>
            <a:ext cx="4739640" cy="6858000"/>
          </a:xfrm>
          <a:prstGeom prst="rect">
            <a:avLst/>
          </a:prstGeom>
        </p:spPr>
      </p:pic>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187748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FAF0C9-B396-A94F-9CC7-6142924FC218}"/>
              </a:ext>
            </a:extLst>
          </p:cNvPr>
          <p:cNvSpPr>
            <a:spLocks noGrp="1"/>
          </p:cNvSpPr>
          <p:nvPr>
            <p:ph type="ftr" sz="quarter" idx="11"/>
          </p:nvPr>
        </p:nvSpPr>
        <p:spPr>
          <a:xfrm>
            <a:off x="838200" y="6356350"/>
            <a:ext cx="4114800" cy="365125"/>
          </a:xfrm>
          <a:prstGeom prst="rect">
            <a:avLst/>
          </a:prstGeom>
        </p:spPr>
        <p:txBody>
          <a:bodyPr/>
          <a:lstStyle/>
          <a:p>
            <a:pPr algn="l"/>
            <a:r>
              <a:rPr lang="en-US" dirty="0"/>
              <a:t>© Brandon Hall Group 2022. Not Licensed for Distribution.</a:t>
            </a:r>
          </a:p>
        </p:txBody>
      </p:sp>
      <p:sp>
        <p:nvSpPr>
          <p:cNvPr id="4" name="Slide Number Placeholder 3">
            <a:extLst>
              <a:ext uri="{FF2B5EF4-FFF2-40B4-BE49-F238E27FC236}">
                <a16:creationId xmlns:a16="http://schemas.microsoft.com/office/drawing/2014/main" id="{2DAFADBD-904F-BD45-98AF-F0B059FE59BB}"/>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436917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Us WEBINAR US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848591-4A2B-204C-802E-BE20E52C7822}"/>
              </a:ext>
            </a:extLst>
          </p:cNvPr>
          <p:cNvSpPr>
            <a:spLocks noGrp="1"/>
          </p:cNvSpPr>
          <p:nvPr>
            <p:ph type="ftr" sz="quarter" idx="10"/>
          </p:nvPr>
        </p:nvSpPr>
        <p:spPr/>
        <p:txBody>
          <a:bodyPr/>
          <a:lstStyle/>
          <a:p>
            <a:pPr algn="l"/>
            <a:r>
              <a:rPr lang="en-US" dirty="0"/>
              <a:t>© Brandon Hall Group 2022. Not Licensed for Distribution.</a:t>
            </a:r>
          </a:p>
        </p:txBody>
      </p:sp>
      <p:sp>
        <p:nvSpPr>
          <p:cNvPr id="4" name="Slide Number Placeholder 3">
            <a:extLst>
              <a:ext uri="{FF2B5EF4-FFF2-40B4-BE49-F238E27FC236}">
                <a16:creationId xmlns:a16="http://schemas.microsoft.com/office/drawing/2014/main" id="{0C61FE10-7786-FF4E-BB88-04A6BDFF0F86}"/>
              </a:ext>
            </a:extLst>
          </p:cNvPr>
          <p:cNvSpPr>
            <a:spLocks noGrp="1"/>
          </p:cNvSpPr>
          <p:nvPr>
            <p:ph type="sldNum" sz="quarter" idx="11"/>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415226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0145D4-9A12-1042-87C3-6C27C2EA774E}"/>
              </a:ext>
            </a:extLst>
          </p:cNvPr>
          <p:cNvSpPr/>
          <p:nvPr userDrawn="1"/>
        </p:nvSpPr>
        <p:spPr>
          <a:xfrm>
            <a:off x="0" y="0"/>
            <a:ext cx="5829301" cy="6858000"/>
          </a:xfrm>
          <a:prstGeom prst="rect">
            <a:avLst/>
          </a:prstGeom>
          <a:gradFill flip="none" rotWithShape="1">
            <a:gsLst>
              <a:gs pos="21000">
                <a:srgbClr val="073763"/>
              </a:gs>
              <a:gs pos="100000">
                <a:srgbClr val="75858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Woman working at a cafe">
            <a:extLst>
              <a:ext uri="{FF2B5EF4-FFF2-40B4-BE49-F238E27FC236}">
                <a16:creationId xmlns:a16="http://schemas.microsoft.com/office/drawing/2014/main" id="{3B4AC5E1-4565-B245-906E-DEAC221AECB1}"/>
              </a:ext>
            </a:extLst>
          </p:cNvPr>
          <p:cNvPicPr>
            <a:picLocks noChangeAspect="1"/>
          </p:cNvPicPr>
          <p:nvPr userDrawn="1"/>
        </p:nvPicPr>
        <p:blipFill rotWithShape="1">
          <a:blip r:embed="rId2" cstate="screen">
            <a:alphaModFix amt="31000"/>
            <a:extLst>
              <a:ext uri="{28A0092B-C50C-407E-A947-70E740481C1C}">
                <a14:useLocalDpi xmlns:a14="http://schemas.microsoft.com/office/drawing/2010/main"/>
              </a:ext>
            </a:extLst>
          </a:blip>
          <a:srcRect/>
          <a:stretch/>
        </p:blipFill>
        <p:spPr>
          <a:xfrm>
            <a:off x="-19051" y="0"/>
            <a:ext cx="5829301" cy="6858000"/>
          </a:xfrm>
          <a:prstGeom prst="rect">
            <a:avLst/>
          </a:prstGeom>
        </p:spPr>
      </p:pic>
      <p:sp>
        <p:nvSpPr>
          <p:cNvPr id="6" name="Footer Placeholder 5">
            <a:extLst>
              <a:ext uri="{FF2B5EF4-FFF2-40B4-BE49-F238E27FC236}">
                <a16:creationId xmlns:a16="http://schemas.microsoft.com/office/drawing/2014/main" id="{B8AE6BFC-97D5-A54F-AFC2-1E223DCC4BEE}"/>
              </a:ext>
            </a:extLst>
          </p:cNvPr>
          <p:cNvSpPr>
            <a:spLocks noGrp="1"/>
          </p:cNvSpPr>
          <p:nvPr>
            <p:ph type="ftr" sz="quarter" idx="11"/>
          </p:nvPr>
        </p:nvSpPr>
        <p:spPr>
          <a:xfrm>
            <a:off x="838200" y="6356350"/>
            <a:ext cx="4114800" cy="365125"/>
          </a:xfrm>
          <a:prstGeom prst="rect">
            <a:avLst/>
          </a:prstGeom>
        </p:spPr>
        <p:txBody>
          <a:bodyPr/>
          <a:lstStyle>
            <a:lvl1pPr>
              <a:defRPr>
                <a:solidFill>
                  <a:schemeClr val="bg1">
                    <a:lumMod val="95000"/>
                  </a:schemeClr>
                </a:solidFill>
              </a:defRPr>
            </a:lvl1pPr>
          </a:lstStyle>
          <a:p>
            <a:pPr algn="l"/>
            <a:r>
              <a:rPr lang="en-US" dirty="0"/>
              <a:t>© Brandon Hall Group 2022. Not Licensed for Distribution.</a:t>
            </a:r>
          </a:p>
        </p:txBody>
      </p:sp>
      <p:sp>
        <p:nvSpPr>
          <p:cNvPr id="7" name="Slide Number Placeholder 6">
            <a:extLst>
              <a:ext uri="{FF2B5EF4-FFF2-40B4-BE49-F238E27FC236}">
                <a16:creationId xmlns:a16="http://schemas.microsoft.com/office/drawing/2014/main" id="{DCE32378-6BDB-7C4F-835E-E96933F0700B}"/>
              </a:ext>
            </a:extLst>
          </p:cNvPr>
          <p:cNvSpPr>
            <a:spLocks noGrp="1"/>
          </p:cNvSpPr>
          <p:nvPr>
            <p:ph type="sldNum" sz="quarter" idx="12"/>
          </p:nvPr>
        </p:nvSpPr>
        <p:spPr/>
        <p:txBody>
          <a:bodyPr/>
          <a:lstStyle/>
          <a:p>
            <a:fld id="{27AAD8D9-46E4-EB4E-865F-E5AC3B85113C}" type="slidenum">
              <a:rPr lang="en-US" smtClean="0"/>
              <a:t>‹#›</a:t>
            </a:fld>
            <a:endParaRPr lang="en-US" dirty="0"/>
          </a:p>
        </p:txBody>
      </p:sp>
      <p:sp>
        <p:nvSpPr>
          <p:cNvPr id="5" name="Title 4">
            <a:extLst>
              <a:ext uri="{FF2B5EF4-FFF2-40B4-BE49-F238E27FC236}">
                <a16:creationId xmlns:a16="http://schemas.microsoft.com/office/drawing/2014/main" id="{06DEA355-0E1C-1E48-80D1-3822A0074AAB}"/>
              </a:ext>
            </a:extLst>
          </p:cNvPr>
          <p:cNvSpPr>
            <a:spLocks noGrp="1"/>
          </p:cNvSpPr>
          <p:nvPr>
            <p:ph type="title"/>
          </p:nvPr>
        </p:nvSpPr>
        <p:spPr>
          <a:xfrm>
            <a:off x="1028700" y="2761691"/>
            <a:ext cx="3505200" cy="832968"/>
          </a:xfrm>
        </p:spPr>
        <p:txBody>
          <a:bodyPr anchor="ctr"/>
          <a:lstStyle>
            <a:lvl1pPr algn="ctr">
              <a:defRPr>
                <a:solidFill>
                  <a:schemeClr val="bg1">
                    <a:lumMod val="95000"/>
                  </a:schemeClr>
                </a:solidFill>
              </a:defRPr>
            </a:lvl1pPr>
          </a:lstStyle>
          <a:p>
            <a:r>
              <a:rPr lang="en-US" dirty="0"/>
              <a:t>Click to edit Master title style</a:t>
            </a:r>
          </a:p>
        </p:txBody>
      </p:sp>
      <p:grpSp>
        <p:nvGrpSpPr>
          <p:cNvPr id="10" name="Group 9">
            <a:extLst>
              <a:ext uri="{FF2B5EF4-FFF2-40B4-BE49-F238E27FC236}">
                <a16:creationId xmlns:a16="http://schemas.microsoft.com/office/drawing/2014/main" id="{86BCD689-A725-A145-BC48-811ACCEB748E}"/>
              </a:ext>
            </a:extLst>
          </p:cNvPr>
          <p:cNvGrpSpPr/>
          <p:nvPr userDrawn="1"/>
        </p:nvGrpSpPr>
        <p:grpSpPr>
          <a:xfrm>
            <a:off x="-11875" y="249383"/>
            <a:ext cx="838200" cy="546264"/>
            <a:chOff x="-11875" y="249383"/>
            <a:chExt cx="838200" cy="546264"/>
          </a:xfrm>
        </p:grpSpPr>
        <p:sp>
          <p:nvSpPr>
            <p:cNvPr id="11" name="Rectangle 10">
              <a:extLst>
                <a:ext uri="{FF2B5EF4-FFF2-40B4-BE49-F238E27FC236}">
                  <a16:creationId xmlns:a16="http://schemas.microsoft.com/office/drawing/2014/main" id="{0F015754-4737-6D47-9BCB-342787392B54}"/>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BCD679BB-D990-4740-A239-4BF5A32B41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1061154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0145D4-9A12-1042-87C3-6C27C2EA774E}"/>
              </a:ext>
            </a:extLst>
          </p:cNvPr>
          <p:cNvSpPr/>
          <p:nvPr userDrawn="1"/>
        </p:nvSpPr>
        <p:spPr>
          <a:xfrm>
            <a:off x="0" y="0"/>
            <a:ext cx="5829301" cy="6858000"/>
          </a:xfrm>
          <a:prstGeom prst="rect">
            <a:avLst/>
          </a:prstGeom>
          <a:gradFill flip="none" rotWithShape="1">
            <a:gsLst>
              <a:gs pos="21000">
                <a:srgbClr val="073763"/>
              </a:gs>
              <a:gs pos="100000">
                <a:srgbClr val="75858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B4AC5E1-4565-B245-906E-DEAC221AECB1}"/>
              </a:ext>
            </a:extLst>
          </p:cNvPr>
          <p:cNvPicPr>
            <a:picLocks noChangeAspect="1"/>
          </p:cNvPicPr>
          <p:nvPr userDrawn="1"/>
        </p:nvPicPr>
        <p:blipFill>
          <a:blip r:embed="rId2" cstate="screen">
            <a:alphaModFix amt="27000"/>
            <a:extLst>
              <a:ext uri="{28A0092B-C50C-407E-A947-70E740481C1C}">
                <a14:useLocalDpi xmlns:a14="http://schemas.microsoft.com/office/drawing/2010/main"/>
              </a:ext>
            </a:extLst>
          </a:blip>
          <a:srcRect/>
          <a:stretch/>
        </p:blipFill>
        <p:spPr>
          <a:xfrm>
            <a:off x="-19051" y="0"/>
            <a:ext cx="5829301" cy="6858000"/>
          </a:xfrm>
          <a:prstGeom prst="rect">
            <a:avLst/>
          </a:prstGeom>
        </p:spPr>
      </p:pic>
      <p:sp>
        <p:nvSpPr>
          <p:cNvPr id="6" name="Footer Placeholder 5">
            <a:extLst>
              <a:ext uri="{FF2B5EF4-FFF2-40B4-BE49-F238E27FC236}">
                <a16:creationId xmlns:a16="http://schemas.microsoft.com/office/drawing/2014/main" id="{B8AE6BFC-97D5-A54F-AFC2-1E223DCC4BEE}"/>
              </a:ext>
            </a:extLst>
          </p:cNvPr>
          <p:cNvSpPr>
            <a:spLocks noGrp="1"/>
          </p:cNvSpPr>
          <p:nvPr>
            <p:ph type="ftr" sz="quarter" idx="11"/>
          </p:nvPr>
        </p:nvSpPr>
        <p:spPr>
          <a:xfrm>
            <a:off x="838200" y="6356350"/>
            <a:ext cx="4114800" cy="365125"/>
          </a:xfrm>
          <a:prstGeom prst="rect">
            <a:avLst/>
          </a:prstGeom>
        </p:spPr>
        <p:txBody>
          <a:bodyPr/>
          <a:lstStyle>
            <a:lvl1pPr>
              <a:defRPr>
                <a:solidFill>
                  <a:schemeClr val="bg1">
                    <a:lumMod val="95000"/>
                  </a:schemeClr>
                </a:solidFill>
              </a:defRPr>
            </a:lvl1pPr>
          </a:lstStyle>
          <a:p>
            <a:pPr algn="l"/>
            <a:r>
              <a:rPr lang="en-US" dirty="0"/>
              <a:t>© Brandon Hall Group 2022. Not Licensed for Distribution.</a:t>
            </a:r>
          </a:p>
        </p:txBody>
      </p:sp>
      <p:sp>
        <p:nvSpPr>
          <p:cNvPr id="7" name="Slide Number Placeholder 6">
            <a:extLst>
              <a:ext uri="{FF2B5EF4-FFF2-40B4-BE49-F238E27FC236}">
                <a16:creationId xmlns:a16="http://schemas.microsoft.com/office/drawing/2014/main" id="{DCE32378-6BDB-7C4F-835E-E96933F0700B}"/>
              </a:ext>
            </a:extLst>
          </p:cNvPr>
          <p:cNvSpPr>
            <a:spLocks noGrp="1"/>
          </p:cNvSpPr>
          <p:nvPr>
            <p:ph type="sldNum" sz="quarter" idx="12"/>
          </p:nvPr>
        </p:nvSpPr>
        <p:spPr/>
        <p:txBody>
          <a:bodyPr/>
          <a:lstStyle/>
          <a:p>
            <a:fld id="{27AAD8D9-46E4-EB4E-865F-E5AC3B85113C}" type="slidenum">
              <a:rPr lang="en-US" smtClean="0"/>
              <a:t>‹#›</a:t>
            </a:fld>
            <a:endParaRPr lang="en-US" dirty="0"/>
          </a:p>
        </p:txBody>
      </p:sp>
      <p:sp>
        <p:nvSpPr>
          <p:cNvPr id="5" name="Title 4">
            <a:extLst>
              <a:ext uri="{FF2B5EF4-FFF2-40B4-BE49-F238E27FC236}">
                <a16:creationId xmlns:a16="http://schemas.microsoft.com/office/drawing/2014/main" id="{06DEA355-0E1C-1E48-80D1-3822A0074AAB}"/>
              </a:ext>
            </a:extLst>
          </p:cNvPr>
          <p:cNvSpPr>
            <a:spLocks noGrp="1"/>
          </p:cNvSpPr>
          <p:nvPr>
            <p:ph type="title"/>
          </p:nvPr>
        </p:nvSpPr>
        <p:spPr>
          <a:xfrm>
            <a:off x="1028700" y="2761691"/>
            <a:ext cx="3505200" cy="832968"/>
          </a:xfrm>
        </p:spPr>
        <p:txBody>
          <a:bodyPr anchor="ctr"/>
          <a:lstStyle>
            <a:lvl1pPr algn="ctr">
              <a:defRPr>
                <a:solidFill>
                  <a:schemeClr val="bg1">
                    <a:lumMod val="95000"/>
                  </a:schemeClr>
                </a:solidFill>
              </a:defRPr>
            </a:lvl1pPr>
          </a:lstStyle>
          <a:p>
            <a:r>
              <a:rPr lang="en-US" dirty="0"/>
              <a:t>Click to edit Master title style</a:t>
            </a:r>
          </a:p>
        </p:txBody>
      </p:sp>
      <p:grpSp>
        <p:nvGrpSpPr>
          <p:cNvPr id="10" name="Group 9">
            <a:extLst>
              <a:ext uri="{FF2B5EF4-FFF2-40B4-BE49-F238E27FC236}">
                <a16:creationId xmlns:a16="http://schemas.microsoft.com/office/drawing/2014/main" id="{86BCD689-A725-A145-BC48-811ACCEB748E}"/>
              </a:ext>
            </a:extLst>
          </p:cNvPr>
          <p:cNvGrpSpPr/>
          <p:nvPr userDrawn="1"/>
        </p:nvGrpSpPr>
        <p:grpSpPr>
          <a:xfrm>
            <a:off x="-11875" y="249383"/>
            <a:ext cx="838200" cy="546264"/>
            <a:chOff x="-11875" y="249383"/>
            <a:chExt cx="838200" cy="546264"/>
          </a:xfrm>
        </p:grpSpPr>
        <p:sp>
          <p:nvSpPr>
            <p:cNvPr id="11" name="Rectangle 10">
              <a:extLst>
                <a:ext uri="{FF2B5EF4-FFF2-40B4-BE49-F238E27FC236}">
                  <a16:creationId xmlns:a16="http://schemas.microsoft.com/office/drawing/2014/main" id="{0F015754-4737-6D47-9BCB-342787392B54}"/>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BCD679BB-D990-4740-A239-4BF5A32B41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2892180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D163F5F-AB20-F640-A06F-719B1C7672D9}"/>
              </a:ext>
            </a:extLst>
          </p:cNvPr>
          <p:cNvSpPr>
            <a:spLocks noGrp="1"/>
          </p:cNvSpPr>
          <p:nvPr>
            <p:ph type="ftr" sz="quarter" idx="11"/>
          </p:nvPr>
        </p:nvSpPr>
        <p:spPr>
          <a:xfrm>
            <a:off x="838200" y="6364151"/>
            <a:ext cx="4114800" cy="365125"/>
          </a:xfrm>
          <a:prstGeom prst="rect">
            <a:avLst/>
          </a:prstGeom>
        </p:spPr>
        <p:txBody>
          <a:bodyPr/>
          <a:lstStyle>
            <a:lvl1pPr>
              <a:defRPr>
                <a:solidFill>
                  <a:srgbClr val="898989"/>
                </a:solidFill>
              </a:defRPr>
            </a:lvl1pPr>
          </a:lstStyle>
          <a:p>
            <a:pPr algn="l"/>
            <a:r>
              <a:rPr lang="en-US" dirty="0"/>
              <a:t>© Brandon Hall Group 2022. Not Licensed for Distribution.</a:t>
            </a:r>
          </a:p>
        </p:txBody>
      </p:sp>
      <p:sp>
        <p:nvSpPr>
          <p:cNvPr id="6" name="Slide Number Placeholder 5">
            <a:extLst>
              <a:ext uri="{FF2B5EF4-FFF2-40B4-BE49-F238E27FC236}">
                <a16:creationId xmlns:a16="http://schemas.microsoft.com/office/drawing/2014/main" id="{31ABA3B7-A6EE-4B44-8928-BEA1523B0C70}"/>
              </a:ext>
            </a:extLst>
          </p:cNvPr>
          <p:cNvSpPr>
            <a:spLocks noGrp="1"/>
          </p:cNvSpPr>
          <p:nvPr>
            <p:ph type="sldNum" sz="quarter" idx="12"/>
          </p:nvPr>
        </p:nvSpPr>
        <p:spPr/>
        <p:txBody>
          <a:bodyPr/>
          <a:lstStyle>
            <a:lvl1pPr>
              <a:defRPr>
                <a:solidFill>
                  <a:schemeClr val="bg1"/>
                </a:solidFill>
              </a:defRPr>
            </a:lvl1pPr>
          </a:lstStyle>
          <a:p>
            <a:fld id="{27AAD8D9-46E4-EB4E-865F-E5AC3B85113C}" type="slidenum">
              <a:rPr lang="en-US" smtClean="0"/>
              <a:pPr/>
              <a:t>‹#›</a:t>
            </a:fld>
            <a:endParaRPr lang="en-US" dirty="0"/>
          </a:p>
        </p:txBody>
      </p:sp>
      <p:sp>
        <p:nvSpPr>
          <p:cNvPr id="9" name="Rectangle 8">
            <a:extLst>
              <a:ext uri="{FF2B5EF4-FFF2-40B4-BE49-F238E27FC236}">
                <a16:creationId xmlns:a16="http://schemas.microsoft.com/office/drawing/2014/main" id="{E7C96A65-65D6-B043-BBDF-FC9B32B104D0}"/>
              </a:ext>
            </a:extLst>
          </p:cNvPr>
          <p:cNvSpPr/>
          <p:nvPr userDrawn="1"/>
        </p:nvSpPr>
        <p:spPr>
          <a:xfrm>
            <a:off x="6934200" y="0"/>
            <a:ext cx="5296678" cy="6858000"/>
          </a:xfrm>
          <a:prstGeom prst="rect">
            <a:avLst/>
          </a:prstGeom>
          <a:gradFill flip="none" rotWithShape="1">
            <a:gsLst>
              <a:gs pos="0">
                <a:srgbClr val="05598D"/>
              </a:gs>
              <a:gs pos="100000">
                <a:srgbClr val="07376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B577520-1CE1-CE47-9632-B22A1083CCA8}"/>
              </a:ext>
            </a:extLst>
          </p:cNvPr>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6934200" y="0"/>
            <a:ext cx="5315728" cy="6858000"/>
          </a:xfrm>
          <a:prstGeom prst="rect">
            <a:avLst/>
          </a:prstGeom>
        </p:spPr>
      </p:pic>
      <p:sp>
        <p:nvSpPr>
          <p:cNvPr id="2" name="Title 1">
            <a:extLst>
              <a:ext uri="{FF2B5EF4-FFF2-40B4-BE49-F238E27FC236}">
                <a16:creationId xmlns:a16="http://schemas.microsoft.com/office/drawing/2014/main" id="{0552BD30-3A12-E04D-B1FD-6CA346F21B0F}"/>
              </a:ext>
            </a:extLst>
          </p:cNvPr>
          <p:cNvSpPr>
            <a:spLocks noGrp="1"/>
          </p:cNvSpPr>
          <p:nvPr>
            <p:ph type="title"/>
          </p:nvPr>
        </p:nvSpPr>
        <p:spPr>
          <a:xfrm>
            <a:off x="7810889" y="2881110"/>
            <a:ext cx="3562350" cy="1019580"/>
          </a:xfrm>
        </p:spPr>
        <p:txBody>
          <a:bodyPr/>
          <a:lstStyle>
            <a:lvl1pPr algn="ctr">
              <a:defRPr>
                <a:solidFill>
                  <a:schemeClr val="bg1">
                    <a:lumMod val="95000"/>
                  </a:schemeClr>
                </a:solidFill>
              </a:defRPr>
            </a:lvl1pPr>
          </a:lstStyle>
          <a:p>
            <a:r>
              <a:rPr lang="en-US" dirty="0"/>
              <a:t>Click to edit Master title style</a:t>
            </a:r>
          </a:p>
        </p:txBody>
      </p:sp>
    </p:spTree>
    <p:extLst>
      <p:ext uri="{BB962C8B-B14F-4D97-AF65-F5344CB8AC3E}">
        <p14:creationId xmlns:p14="http://schemas.microsoft.com/office/powerpoint/2010/main" val="26846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Content Placeholder 6">
            <a:extLst>
              <a:ext uri="{FF2B5EF4-FFF2-40B4-BE49-F238E27FC236}">
                <a16:creationId xmlns:a16="http://schemas.microsoft.com/office/drawing/2014/main" id="{80922958-63CA-0D4C-9CF7-4EAF9E1FB3A5}"/>
              </a:ext>
            </a:extLst>
          </p:cNvPr>
          <p:cNvSpPr txBox="1">
            <a:spLocks/>
          </p:cNvSpPr>
          <p:nvPr/>
        </p:nvSpPr>
        <p:spPr>
          <a:xfrm>
            <a:off x="9598589" y="3735139"/>
            <a:ext cx="2593411"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Leadership Development</a:t>
            </a:r>
          </a:p>
        </p:txBody>
      </p:sp>
      <p:sp>
        <p:nvSpPr>
          <p:cNvPr id="26" name="Content Placeholder 6">
            <a:extLst>
              <a:ext uri="{FF2B5EF4-FFF2-40B4-BE49-F238E27FC236}">
                <a16:creationId xmlns:a16="http://schemas.microsoft.com/office/drawing/2014/main" id="{01BFEA43-7125-F54A-B627-E4C1ACAD74B4}"/>
              </a:ext>
            </a:extLst>
          </p:cNvPr>
          <p:cNvSpPr txBox="1">
            <a:spLocks/>
          </p:cNvSpPr>
          <p:nvPr/>
        </p:nvSpPr>
        <p:spPr>
          <a:xfrm>
            <a:off x="9598589" y="4690870"/>
            <a:ext cx="2027350"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Talent Acquisition</a:t>
            </a:r>
          </a:p>
        </p:txBody>
      </p:sp>
      <p:sp>
        <p:nvSpPr>
          <p:cNvPr id="28" name="Content Placeholder 6">
            <a:extLst>
              <a:ext uri="{FF2B5EF4-FFF2-40B4-BE49-F238E27FC236}">
                <a16:creationId xmlns:a16="http://schemas.microsoft.com/office/drawing/2014/main" id="{51873CE5-4BE4-6244-833B-FE1C3176BCCA}"/>
              </a:ext>
            </a:extLst>
          </p:cNvPr>
          <p:cNvSpPr txBox="1">
            <a:spLocks/>
          </p:cNvSpPr>
          <p:nvPr/>
        </p:nvSpPr>
        <p:spPr>
          <a:xfrm>
            <a:off x="9598589" y="5646601"/>
            <a:ext cx="224110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Human Resources</a:t>
            </a:r>
          </a:p>
        </p:txBody>
      </p:sp>
      <p:sp>
        <p:nvSpPr>
          <p:cNvPr id="16" name="Content Placeholder 6">
            <a:extLst>
              <a:ext uri="{FF2B5EF4-FFF2-40B4-BE49-F238E27FC236}">
                <a16:creationId xmlns:a16="http://schemas.microsoft.com/office/drawing/2014/main" id="{B1FB05D5-E492-9141-9507-A0BE7F29CF07}"/>
              </a:ext>
            </a:extLst>
          </p:cNvPr>
          <p:cNvSpPr txBox="1">
            <a:spLocks/>
          </p:cNvSpPr>
          <p:nvPr/>
        </p:nvSpPr>
        <p:spPr>
          <a:xfrm>
            <a:off x="9598590" y="2767235"/>
            <a:ext cx="205115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Diversity, Equity and Inclusion</a:t>
            </a:r>
          </a:p>
        </p:txBody>
      </p:sp>
      <p:sp>
        <p:nvSpPr>
          <p:cNvPr id="2" name="Title 1">
            <a:extLst>
              <a:ext uri="{FF2B5EF4-FFF2-40B4-BE49-F238E27FC236}">
                <a16:creationId xmlns:a16="http://schemas.microsoft.com/office/drawing/2014/main" id="{EFC441B6-EC47-E446-B03F-DA540B5C60CD}"/>
              </a:ext>
            </a:extLst>
          </p:cNvPr>
          <p:cNvSpPr>
            <a:spLocks noGrp="1"/>
          </p:cNvSpPr>
          <p:nvPr>
            <p:ph type="ctrTitle" hasCustomPrompt="1"/>
          </p:nvPr>
        </p:nvSpPr>
        <p:spPr>
          <a:xfrm>
            <a:off x="684756" y="2011688"/>
            <a:ext cx="7344428" cy="1520628"/>
          </a:xfrm>
        </p:spPr>
        <p:txBody>
          <a:bodyPr anchor="ctr">
            <a:normAutofit/>
          </a:bodyPr>
          <a:lstStyle>
            <a:lvl1pPr algn="l">
              <a:defRPr sz="4600">
                <a:solidFill>
                  <a:srgbClr val="073763"/>
                </a:solidFill>
              </a:defRPr>
            </a:lvl1pPr>
          </a:lstStyle>
          <a:p>
            <a:r>
              <a:rPr lang="en-US" dirty="0"/>
              <a:t>Redefining Excellence in Human Capital Management</a:t>
            </a:r>
          </a:p>
        </p:txBody>
      </p:sp>
      <p:sp>
        <p:nvSpPr>
          <p:cNvPr id="3" name="Subtitle 2">
            <a:extLst>
              <a:ext uri="{FF2B5EF4-FFF2-40B4-BE49-F238E27FC236}">
                <a16:creationId xmlns:a16="http://schemas.microsoft.com/office/drawing/2014/main" id="{AA11C208-F30C-A042-BB2F-7698F7B866E7}"/>
              </a:ext>
            </a:extLst>
          </p:cNvPr>
          <p:cNvSpPr>
            <a:spLocks noGrp="1"/>
          </p:cNvSpPr>
          <p:nvPr>
            <p:ph type="subTitle" idx="1" hasCustomPrompt="1"/>
          </p:nvPr>
        </p:nvSpPr>
        <p:spPr>
          <a:xfrm>
            <a:off x="684756" y="3532316"/>
            <a:ext cx="6605392" cy="1207501"/>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through pragmatic insights, strategic guidance, and actionable, research-based tools and models.</a:t>
            </a:r>
          </a:p>
        </p:txBody>
      </p:sp>
      <p:sp>
        <p:nvSpPr>
          <p:cNvPr id="8" name="Content Placeholder 6">
            <a:extLst>
              <a:ext uri="{FF2B5EF4-FFF2-40B4-BE49-F238E27FC236}">
                <a16:creationId xmlns:a16="http://schemas.microsoft.com/office/drawing/2014/main" id="{93266980-F47A-BD44-8881-EBE294A8B142}"/>
              </a:ext>
            </a:extLst>
          </p:cNvPr>
          <p:cNvSpPr txBox="1">
            <a:spLocks/>
          </p:cNvSpPr>
          <p:nvPr/>
        </p:nvSpPr>
        <p:spPr>
          <a:xfrm>
            <a:off x="9598590" y="867946"/>
            <a:ext cx="2027349"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Learning and Development</a:t>
            </a:r>
          </a:p>
        </p:txBody>
      </p:sp>
      <p:sp>
        <p:nvSpPr>
          <p:cNvPr id="9" name="Content Placeholder 6">
            <a:extLst>
              <a:ext uri="{FF2B5EF4-FFF2-40B4-BE49-F238E27FC236}">
                <a16:creationId xmlns:a16="http://schemas.microsoft.com/office/drawing/2014/main" id="{39EF404E-0306-CC48-8106-39BA2A3F9E8E}"/>
              </a:ext>
            </a:extLst>
          </p:cNvPr>
          <p:cNvSpPr txBox="1">
            <a:spLocks/>
          </p:cNvSpPr>
          <p:nvPr/>
        </p:nvSpPr>
        <p:spPr>
          <a:xfrm>
            <a:off x="9598591" y="1823677"/>
            <a:ext cx="2027348"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Talent Management</a:t>
            </a:r>
          </a:p>
        </p:txBody>
      </p:sp>
      <p:sp>
        <p:nvSpPr>
          <p:cNvPr id="18" name="Rectangle 17">
            <a:extLst>
              <a:ext uri="{FF2B5EF4-FFF2-40B4-BE49-F238E27FC236}">
                <a16:creationId xmlns:a16="http://schemas.microsoft.com/office/drawing/2014/main" id="{59615DC3-2081-E145-A2C6-7D4787A5505C}"/>
              </a:ext>
            </a:extLst>
          </p:cNvPr>
          <p:cNvSpPr/>
          <p:nvPr userDrawn="1"/>
        </p:nvSpPr>
        <p:spPr>
          <a:xfrm>
            <a:off x="573839" y="533400"/>
            <a:ext cx="2971800" cy="93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268E1AA7-DE72-9A47-A5BA-0240B02FFA41}"/>
              </a:ext>
            </a:extLst>
          </p:cNvPr>
          <p:cNvPicPr>
            <a:picLocks noChangeAspect="1"/>
          </p:cNvPicPr>
          <p:nvPr userDrawn="1"/>
        </p:nvPicPr>
        <p:blipFill>
          <a:blip r:embed="rId3"/>
          <a:stretch>
            <a:fillRect/>
          </a:stretch>
        </p:blipFill>
        <p:spPr>
          <a:xfrm>
            <a:off x="685800" y="601009"/>
            <a:ext cx="2569441" cy="440713"/>
          </a:xfrm>
          <a:prstGeom prst="rect">
            <a:avLst/>
          </a:prstGeom>
        </p:spPr>
      </p:pic>
      <p:pic>
        <p:nvPicPr>
          <p:cNvPr id="7" name="Picture 6">
            <a:extLst>
              <a:ext uri="{FF2B5EF4-FFF2-40B4-BE49-F238E27FC236}">
                <a16:creationId xmlns:a16="http://schemas.microsoft.com/office/drawing/2014/main" id="{F09B4749-DD26-0E4F-B3FC-14647CA240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09658" y="2786516"/>
            <a:ext cx="596900" cy="609600"/>
          </a:xfrm>
          <a:prstGeom prst="rect">
            <a:avLst/>
          </a:prstGeom>
        </p:spPr>
      </p:pic>
      <p:pic>
        <p:nvPicPr>
          <p:cNvPr id="11" name="Picture 10">
            <a:extLst>
              <a:ext uri="{FF2B5EF4-FFF2-40B4-BE49-F238E27FC236}">
                <a16:creationId xmlns:a16="http://schemas.microsoft.com/office/drawing/2014/main" id="{DF48BEAE-35BE-7247-A6CE-E5B67B95662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909658" y="5604848"/>
            <a:ext cx="596900" cy="609600"/>
          </a:xfrm>
          <a:prstGeom prst="rect">
            <a:avLst/>
          </a:prstGeom>
        </p:spPr>
      </p:pic>
      <p:pic>
        <p:nvPicPr>
          <p:cNvPr id="13" name="Picture 12">
            <a:extLst>
              <a:ext uri="{FF2B5EF4-FFF2-40B4-BE49-F238E27FC236}">
                <a16:creationId xmlns:a16="http://schemas.microsoft.com/office/drawing/2014/main" id="{7751D85B-4610-EB48-8654-1A28C16E14F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09658" y="3744174"/>
            <a:ext cx="596900" cy="609600"/>
          </a:xfrm>
          <a:prstGeom prst="rect">
            <a:avLst/>
          </a:prstGeom>
        </p:spPr>
      </p:pic>
      <p:pic>
        <p:nvPicPr>
          <p:cNvPr id="15" name="Picture 14">
            <a:extLst>
              <a:ext uri="{FF2B5EF4-FFF2-40B4-BE49-F238E27FC236}">
                <a16:creationId xmlns:a16="http://schemas.microsoft.com/office/drawing/2014/main" id="{4C3443F1-05BF-A54D-A9C0-3182E4A14A7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909658" y="851767"/>
            <a:ext cx="596900" cy="609600"/>
          </a:xfrm>
          <a:prstGeom prst="rect">
            <a:avLst/>
          </a:prstGeom>
        </p:spPr>
      </p:pic>
      <p:pic>
        <p:nvPicPr>
          <p:cNvPr id="23" name="Picture 22">
            <a:extLst>
              <a:ext uri="{FF2B5EF4-FFF2-40B4-BE49-F238E27FC236}">
                <a16:creationId xmlns:a16="http://schemas.microsoft.com/office/drawing/2014/main" id="{833ACDC4-81FA-0B48-BA1A-B27F60286D9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909658" y="4691467"/>
            <a:ext cx="596900" cy="609600"/>
          </a:xfrm>
          <a:prstGeom prst="rect">
            <a:avLst/>
          </a:prstGeom>
        </p:spPr>
      </p:pic>
      <p:pic>
        <p:nvPicPr>
          <p:cNvPr id="27" name="Picture 26">
            <a:extLst>
              <a:ext uri="{FF2B5EF4-FFF2-40B4-BE49-F238E27FC236}">
                <a16:creationId xmlns:a16="http://schemas.microsoft.com/office/drawing/2014/main" id="{4D971C67-8558-0543-A38E-CDB016CDF7D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909658" y="1810505"/>
            <a:ext cx="596900" cy="609600"/>
          </a:xfrm>
          <a:prstGeom prst="rect">
            <a:avLst/>
          </a:prstGeom>
        </p:spPr>
      </p:pic>
    </p:spTree>
    <p:extLst>
      <p:ext uri="{BB962C8B-B14F-4D97-AF65-F5344CB8AC3E}">
        <p14:creationId xmlns:p14="http://schemas.microsoft.com/office/powerpoint/2010/main" val="205815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81381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ABEB-2726-9B42-8E5D-DDB0A9AB2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2B3324-C547-8742-BC36-441DE138C7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2636F6-A3C1-814A-8729-B690A737C5D4}"/>
              </a:ext>
            </a:extLst>
          </p:cNvPr>
          <p:cNvSpPr>
            <a:spLocks noGrp="1"/>
          </p:cNvSpPr>
          <p:nvPr>
            <p:ph type="ftr" sz="quarter" idx="11"/>
          </p:nvPr>
        </p:nvSpPr>
        <p:spPr>
          <a:xfrm>
            <a:off x="838200" y="6356349"/>
            <a:ext cx="4114800" cy="365125"/>
          </a:xfrm>
          <a:prstGeom prst="rect">
            <a:avLst/>
          </a:prstGeom>
        </p:spPr>
        <p:txBody>
          <a:bodyPr/>
          <a:lstStyle/>
          <a:p>
            <a:pPr algn="l"/>
            <a:r>
              <a:rPr lang="en-US" dirty="0"/>
              <a:t>© Brandon Hall Group 2022. Not Licensed for Distribution.</a:t>
            </a:r>
          </a:p>
        </p:txBody>
      </p:sp>
      <p:sp>
        <p:nvSpPr>
          <p:cNvPr id="6" name="Slide Number Placeholder 5">
            <a:extLst>
              <a:ext uri="{FF2B5EF4-FFF2-40B4-BE49-F238E27FC236}">
                <a16:creationId xmlns:a16="http://schemas.microsoft.com/office/drawing/2014/main" id="{5ED6DC11-8A18-254A-9E8D-306190689DBD}"/>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308867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5AF380-AE06-2E4C-8F9F-8DCB7308520F}"/>
              </a:ext>
            </a:extLst>
          </p:cNvPr>
          <p:cNvSpPr>
            <a:spLocks noGrp="1"/>
          </p:cNvSpPr>
          <p:nvPr>
            <p:ph type="ftr" sz="quarter" idx="11"/>
          </p:nvPr>
        </p:nvSpPr>
        <p:spPr/>
        <p:txBody>
          <a:bodyPr/>
          <a:lstStyle>
            <a:lvl1pPr>
              <a:defRPr>
                <a:solidFill>
                  <a:schemeClr val="bg1"/>
                </a:solidFill>
              </a:defRPr>
            </a:lvl1pPr>
          </a:lstStyle>
          <a:p>
            <a:pPr algn="l"/>
            <a:r>
              <a:rPr lang="en-US" dirty="0"/>
              <a:t>© Brandon Hall Group 2022. Not Licensed for Distribution.</a:t>
            </a:r>
          </a:p>
        </p:txBody>
      </p:sp>
      <p:sp>
        <p:nvSpPr>
          <p:cNvPr id="4" name="Slide Number Placeholder 3">
            <a:extLst>
              <a:ext uri="{FF2B5EF4-FFF2-40B4-BE49-F238E27FC236}">
                <a16:creationId xmlns:a16="http://schemas.microsoft.com/office/drawing/2014/main" id="{9872A247-F15A-9940-8B8E-20CE44D4E1B2}"/>
              </a:ext>
            </a:extLst>
          </p:cNvPr>
          <p:cNvSpPr>
            <a:spLocks noGrp="1"/>
          </p:cNvSpPr>
          <p:nvPr>
            <p:ph type="sldNum" sz="quarter" idx="12"/>
          </p:nvPr>
        </p:nvSpPr>
        <p:spPr/>
        <p:txBody>
          <a:bodyPr/>
          <a:lstStyle>
            <a:lvl1pPr>
              <a:defRPr>
                <a:solidFill>
                  <a:srgbClr val="898989"/>
                </a:solidFill>
              </a:defRPr>
            </a:lvl1pPr>
          </a:lstStyle>
          <a:p>
            <a:fld id="{504882C3-397D-3D4A-B40C-62926BDA13AA}" type="slidenum">
              <a:rPr lang="en-US" smtClean="0"/>
              <a:pPr/>
              <a:t>‹#›</a:t>
            </a:fld>
            <a:endParaRPr lang="en-US" dirty="0"/>
          </a:p>
        </p:txBody>
      </p:sp>
    </p:spTree>
    <p:extLst>
      <p:ext uri="{BB962C8B-B14F-4D97-AF65-F5344CB8AC3E}">
        <p14:creationId xmlns:p14="http://schemas.microsoft.com/office/powerpoint/2010/main" val="14149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ABEB-2726-9B42-8E5D-DDB0A9AB2DF3}"/>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8B2636F6-A3C1-814A-8729-B690A737C5D4}"/>
              </a:ext>
            </a:extLst>
          </p:cNvPr>
          <p:cNvSpPr>
            <a:spLocks noGrp="1"/>
          </p:cNvSpPr>
          <p:nvPr>
            <p:ph type="ftr" sz="quarter" idx="11"/>
          </p:nvPr>
        </p:nvSpPr>
        <p:spPr>
          <a:xfrm>
            <a:off x="838200" y="6356349"/>
            <a:ext cx="4114800" cy="365125"/>
          </a:xfrm>
          <a:prstGeom prst="rect">
            <a:avLst/>
          </a:prstGeom>
        </p:spPr>
        <p:txBody>
          <a:bodyPr/>
          <a:lstStyle/>
          <a:p>
            <a:pPr algn="l"/>
            <a:r>
              <a:rPr lang="en-US" dirty="0"/>
              <a:t>© Brandon Hall Group 2022. Not Licensed for Distribution.</a:t>
            </a:r>
          </a:p>
        </p:txBody>
      </p:sp>
      <p:sp>
        <p:nvSpPr>
          <p:cNvPr id="6" name="Slide Number Placeholder 5">
            <a:extLst>
              <a:ext uri="{FF2B5EF4-FFF2-40B4-BE49-F238E27FC236}">
                <a16:creationId xmlns:a16="http://schemas.microsoft.com/office/drawing/2014/main" id="{5ED6DC11-8A18-254A-9E8D-306190689DBD}"/>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158254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1517C8F-1A6A-FF45-9A71-8758FFC695A0}"/>
              </a:ext>
            </a:extLst>
          </p:cNvPr>
          <p:cNvSpPr>
            <a:spLocks noGrp="1"/>
          </p:cNvSpPr>
          <p:nvPr>
            <p:ph type="ftr" sz="quarter" idx="11"/>
          </p:nvPr>
        </p:nvSpPr>
        <p:spPr>
          <a:xfrm>
            <a:off x="838200" y="6356349"/>
            <a:ext cx="4114800" cy="365125"/>
          </a:xfrm>
          <a:prstGeom prst="rect">
            <a:avLst/>
          </a:prstGeom>
        </p:spPr>
        <p:txBody>
          <a:bodyPr/>
          <a:lstStyle/>
          <a:p>
            <a:pPr algn="l"/>
            <a:r>
              <a:rPr lang="en-GB" dirty="0"/>
              <a:t>© Brandon Hall Group 2022. Not Licensed for Distribution.</a:t>
            </a:r>
            <a:endParaRPr lang="en-US" dirty="0"/>
          </a:p>
        </p:txBody>
      </p:sp>
      <p:sp>
        <p:nvSpPr>
          <p:cNvPr id="9" name="Slide Number Placeholder 8">
            <a:extLst>
              <a:ext uri="{FF2B5EF4-FFF2-40B4-BE49-F238E27FC236}">
                <a16:creationId xmlns:a16="http://schemas.microsoft.com/office/drawing/2014/main" id="{436AE583-900F-F640-909F-BEE3DD43BD8F}"/>
              </a:ext>
            </a:extLst>
          </p:cNvPr>
          <p:cNvSpPr>
            <a:spLocks noGrp="1"/>
          </p:cNvSpPr>
          <p:nvPr>
            <p:ph type="sldNum" sz="quarter" idx="12"/>
          </p:nvPr>
        </p:nvSpPr>
        <p:spPr/>
        <p:txBody>
          <a:bodyPr/>
          <a:lstStyle/>
          <a:p>
            <a:fld id="{27AAD8D9-46E4-EB4E-865F-E5AC3B85113C}" type="slidenum">
              <a:rPr lang="en-US" smtClean="0"/>
              <a:t>‹#›</a:t>
            </a:fld>
            <a:endParaRPr lang="en-US" dirty="0"/>
          </a:p>
        </p:txBody>
      </p:sp>
      <p:sp>
        <p:nvSpPr>
          <p:cNvPr id="7" name="Title 6">
            <a:extLst>
              <a:ext uri="{FF2B5EF4-FFF2-40B4-BE49-F238E27FC236}">
                <a16:creationId xmlns:a16="http://schemas.microsoft.com/office/drawing/2014/main" id="{B784BA9A-98FF-464E-B079-85F8DA5AB889}"/>
              </a:ext>
            </a:extLst>
          </p:cNvPr>
          <p:cNvSpPr>
            <a:spLocks noGrp="1"/>
          </p:cNvSpPr>
          <p:nvPr>
            <p:ph type="title"/>
          </p:nvPr>
        </p:nvSpPr>
        <p:spPr>
          <a:xfrm>
            <a:off x="838200" y="236827"/>
            <a:ext cx="9650506" cy="812044"/>
          </a:xfrm>
        </p:spPr>
        <p:txBody>
          <a:bodyPr/>
          <a:lstStyle/>
          <a:p>
            <a:r>
              <a:rPr lang="en-US" dirty="0"/>
              <a:t>Click to edit Master title style</a:t>
            </a:r>
          </a:p>
        </p:txBody>
      </p:sp>
    </p:spTree>
    <p:extLst>
      <p:ext uri="{BB962C8B-B14F-4D97-AF65-F5344CB8AC3E}">
        <p14:creationId xmlns:p14="http://schemas.microsoft.com/office/powerpoint/2010/main" val="95828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1517C8F-1A6A-FF45-9A71-8758FFC695A0}"/>
              </a:ext>
            </a:extLst>
          </p:cNvPr>
          <p:cNvSpPr>
            <a:spLocks noGrp="1"/>
          </p:cNvSpPr>
          <p:nvPr>
            <p:ph type="ftr" sz="quarter" idx="11"/>
          </p:nvPr>
        </p:nvSpPr>
        <p:spPr>
          <a:xfrm>
            <a:off x="838200" y="6356349"/>
            <a:ext cx="4114800" cy="365125"/>
          </a:xfrm>
          <a:prstGeom prst="rect">
            <a:avLst/>
          </a:prstGeom>
        </p:spPr>
        <p:txBody>
          <a:bodyPr/>
          <a:lstStyle/>
          <a:p>
            <a:pPr algn="l"/>
            <a:r>
              <a:rPr lang="en-GB" dirty="0"/>
              <a:t>© Brandon Hall Group 2022. Not Licensed for Distribution.</a:t>
            </a:r>
            <a:endParaRPr lang="en-US" dirty="0"/>
          </a:p>
        </p:txBody>
      </p:sp>
      <p:sp>
        <p:nvSpPr>
          <p:cNvPr id="9" name="Slide Number Placeholder 8">
            <a:extLst>
              <a:ext uri="{FF2B5EF4-FFF2-40B4-BE49-F238E27FC236}">
                <a16:creationId xmlns:a16="http://schemas.microsoft.com/office/drawing/2014/main" id="{436AE583-900F-F640-909F-BEE3DD43BD8F}"/>
              </a:ext>
            </a:extLst>
          </p:cNvPr>
          <p:cNvSpPr>
            <a:spLocks noGrp="1"/>
          </p:cNvSpPr>
          <p:nvPr>
            <p:ph type="sldNum" sz="quarter" idx="12"/>
          </p:nvPr>
        </p:nvSpPr>
        <p:spPr/>
        <p:txBody>
          <a:bodyPr/>
          <a:lstStyle/>
          <a:p>
            <a:fld id="{27AAD8D9-46E4-EB4E-865F-E5AC3B85113C}" type="slidenum">
              <a:rPr lang="en-US" smtClean="0"/>
              <a:t>‹#›</a:t>
            </a:fld>
            <a:endParaRPr lang="en-US" dirty="0"/>
          </a:p>
        </p:txBody>
      </p:sp>
      <p:sp>
        <p:nvSpPr>
          <p:cNvPr id="7" name="Title 6">
            <a:extLst>
              <a:ext uri="{FF2B5EF4-FFF2-40B4-BE49-F238E27FC236}">
                <a16:creationId xmlns:a16="http://schemas.microsoft.com/office/drawing/2014/main" id="{B784BA9A-98FF-464E-B079-85F8DA5AB889}"/>
              </a:ext>
            </a:extLst>
          </p:cNvPr>
          <p:cNvSpPr>
            <a:spLocks noGrp="1"/>
          </p:cNvSpPr>
          <p:nvPr>
            <p:ph type="title"/>
          </p:nvPr>
        </p:nvSpPr>
        <p:spPr>
          <a:xfrm>
            <a:off x="838199" y="236827"/>
            <a:ext cx="9690847" cy="812044"/>
          </a:xfrm>
        </p:spPr>
        <p:txBody>
          <a:bodyPr/>
          <a:lstStyle/>
          <a:p>
            <a:r>
              <a:rPr lang="en-US" dirty="0"/>
              <a:t>Click to edit Master title style</a:t>
            </a:r>
          </a:p>
        </p:txBody>
      </p:sp>
      <p:sp>
        <p:nvSpPr>
          <p:cNvPr id="6" name="Oval 5">
            <a:extLst>
              <a:ext uri="{FF2B5EF4-FFF2-40B4-BE49-F238E27FC236}">
                <a16:creationId xmlns:a16="http://schemas.microsoft.com/office/drawing/2014/main" id="{B0195E3D-7C9E-4444-A3D0-E811F4DC8CA2}"/>
              </a:ext>
            </a:extLst>
          </p:cNvPr>
          <p:cNvSpPr/>
          <p:nvPr userDrawn="1"/>
        </p:nvSpPr>
        <p:spPr>
          <a:xfrm>
            <a:off x="10892118" y="236827"/>
            <a:ext cx="1066799" cy="1066799"/>
          </a:xfrm>
          <a:prstGeom prst="ellipse">
            <a:avLst/>
          </a:prstGeom>
          <a:solidFill>
            <a:schemeClr val="bg1"/>
          </a:solidFill>
          <a:ln>
            <a:noFill/>
          </a:ln>
          <a:effectLst>
            <a:outerShdw blurRad="342900" dist="63500" dir="2400000" algn="tl" rotWithShape="0">
              <a:srgbClr val="778C8B">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73663"/>
                </a:solidFill>
              </a:rPr>
              <a:t>Small</a:t>
            </a:r>
          </a:p>
        </p:txBody>
      </p:sp>
    </p:spTree>
    <p:extLst>
      <p:ext uri="{BB962C8B-B14F-4D97-AF65-F5344CB8AC3E}">
        <p14:creationId xmlns:p14="http://schemas.microsoft.com/office/powerpoint/2010/main" val="115745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d-siz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1517C8F-1A6A-FF45-9A71-8758FFC695A0}"/>
              </a:ext>
            </a:extLst>
          </p:cNvPr>
          <p:cNvSpPr>
            <a:spLocks noGrp="1"/>
          </p:cNvSpPr>
          <p:nvPr>
            <p:ph type="ftr" sz="quarter" idx="11"/>
          </p:nvPr>
        </p:nvSpPr>
        <p:spPr>
          <a:xfrm>
            <a:off x="838200" y="6356349"/>
            <a:ext cx="4114800" cy="365125"/>
          </a:xfrm>
          <a:prstGeom prst="rect">
            <a:avLst/>
          </a:prstGeom>
        </p:spPr>
        <p:txBody>
          <a:bodyPr/>
          <a:lstStyle/>
          <a:p>
            <a:pPr algn="l"/>
            <a:r>
              <a:rPr lang="en-GB" dirty="0"/>
              <a:t>© Brandon Hall Group 2022. Not Licensed for Distribution.</a:t>
            </a:r>
            <a:endParaRPr lang="en-US" dirty="0"/>
          </a:p>
        </p:txBody>
      </p:sp>
      <p:sp>
        <p:nvSpPr>
          <p:cNvPr id="9" name="Slide Number Placeholder 8">
            <a:extLst>
              <a:ext uri="{FF2B5EF4-FFF2-40B4-BE49-F238E27FC236}">
                <a16:creationId xmlns:a16="http://schemas.microsoft.com/office/drawing/2014/main" id="{436AE583-900F-F640-909F-BEE3DD43BD8F}"/>
              </a:ext>
            </a:extLst>
          </p:cNvPr>
          <p:cNvSpPr>
            <a:spLocks noGrp="1"/>
          </p:cNvSpPr>
          <p:nvPr>
            <p:ph type="sldNum" sz="quarter" idx="12"/>
          </p:nvPr>
        </p:nvSpPr>
        <p:spPr/>
        <p:txBody>
          <a:bodyPr/>
          <a:lstStyle/>
          <a:p>
            <a:fld id="{27AAD8D9-46E4-EB4E-865F-E5AC3B85113C}" type="slidenum">
              <a:rPr lang="en-US" smtClean="0"/>
              <a:t>‹#›</a:t>
            </a:fld>
            <a:endParaRPr lang="en-US" dirty="0"/>
          </a:p>
        </p:txBody>
      </p:sp>
      <p:sp>
        <p:nvSpPr>
          <p:cNvPr id="7" name="Title 6">
            <a:extLst>
              <a:ext uri="{FF2B5EF4-FFF2-40B4-BE49-F238E27FC236}">
                <a16:creationId xmlns:a16="http://schemas.microsoft.com/office/drawing/2014/main" id="{B784BA9A-98FF-464E-B079-85F8DA5AB889}"/>
              </a:ext>
            </a:extLst>
          </p:cNvPr>
          <p:cNvSpPr>
            <a:spLocks noGrp="1"/>
          </p:cNvSpPr>
          <p:nvPr>
            <p:ph type="title"/>
          </p:nvPr>
        </p:nvSpPr>
        <p:spPr>
          <a:xfrm>
            <a:off x="838199" y="236827"/>
            <a:ext cx="9690847" cy="812044"/>
          </a:xfrm>
        </p:spPr>
        <p:txBody>
          <a:bodyPr/>
          <a:lstStyle/>
          <a:p>
            <a:r>
              <a:rPr lang="en-US" dirty="0"/>
              <a:t>Click to edit Master title style</a:t>
            </a:r>
          </a:p>
        </p:txBody>
      </p:sp>
      <p:sp>
        <p:nvSpPr>
          <p:cNvPr id="6" name="Oval 5">
            <a:extLst>
              <a:ext uri="{FF2B5EF4-FFF2-40B4-BE49-F238E27FC236}">
                <a16:creationId xmlns:a16="http://schemas.microsoft.com/office/drawing/2014/main" id="{B0195E3D-7C9E-4444-A3D0-E811F4DC8CA2}"/>
              </a:ext>
            </a:extLst>
          </p:cNvPr>
          <p:cNvSpPr/>
          <p:nvPr userDrawn="1"/>
        </p:nvSpPr>
        <p:spPr>
          <a:xfrm>
            <a:off x="10892118" y="236827"/>
            <a:ext cx="1066799" cy="1066799"/>
          </a:xfrm>
          <a:prstGeom prst="ellipse">
            <a:avLst/>
          </a:prstGeom>
          <a:solidFill>
            <a:schemeClr val="bg1"/>
          </a:solidFill>
          <a:ln>
            <a:noFill/>
          </a:ln>
          <a:effectLst>
            <a:outerShdw blurRad="342900" dist="63500" dir="2400000" algn="tl" rotWithShape="0">
              <a:srgbClr val="778C8B">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rgbClr val="073663"/>
                </a:solidFill>
              </a:rPr>
              <a:t>Mid-size</a:t>
            </a:r>
          </a:p>
        </p:txBody>
      </p:sp>
    </p:spTree>
    <p:extLst>
      <p:ext uri="{BB962C8B-B14F-4D97-AF65-F5344CB8AC3E}">
        <p14:creationId xmlns:p14="http://schemas.microsoft.com/office/powerpoint/2010/main" val="225805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6D1189-CCA0-E948-9267-62E8600B2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25ECBD-C15A-8F49-90EF-2BA1D256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9D899-4731-9D44-9A46-2983424FE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AFDD6C3-586E-854A-8C76-E3D3F597A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Brandon Hall Group 2022. Not Licensed for Distribution.</a:t>
            </a:r>
          </a:p>
        </p:txBody>
      </p:sp>
      <p:sp>
        <p:nvSpPr>
          <p:cNvPr id="6" name="Slide Number Placeholder 5">
            <a:extLst>
              <a:ext uri="{FF2B5EF4-FFF2-40B4-BE49-F238E27FC236}">
                <a16:creationId xmlns:a16="http://schemas.microsoft.com/office/drawing/2014/main" id="{5D2EC9EA-3414-744D-8F2E-23CD5F6A5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650AF-EBDF-0343-AE69-4129C58EC7E8}" type="slidenum">
              <a:rPr lang="en-US" smtClean="0"/>
              <a:t>‹#›</a:t>
            </a:fld>
            <a:endParaRPr lang="en-US" dirty="0"/>
          </a:p>
        </p:txBody>
      </p:sp>
    </p:spTree>
    <p:extLst>
      <p:ext uri="{BB962C8B-B14F-4D97-AF65-F5344CB8AC3E}">
        <p14:creationId xmlns:p14="http://schemas.microsoft.com/office/powerpoint/2010/main" val="2687196677"/>
      </p:ext>
    </p:extLst>
  </p:cSld>
  <p:clrMap bg1="lt1" tx1="dk1" bg2="lt2" tx2="dk2" accent1="accent1" accent2="accent2" accent3="accent3" accent4="accent4" accent5="accent5" accent6="accent6" hlink="hlink" folHlink="folHlink"/>
  <p:sldLayoutIdLst>
    <p:sldLayoutId id="2147483649" r:id="rId1"/>
    <p:sldLayoutId id="2147483727" r:id="rId2"/>
    <p:sldLayoutId id="2147483722" r:id="rId3"/>
    <p:sldLayoutId id="2147483723"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FCE91F-BDD2-AA45-B1C1-AB63D17A9AC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pPr algn="l"/>
            <a:r>
              <a:rPr lang="en-US" dirty="0"/>
              <a:t>© Brandon Hall Group 2022. Not Licensed for Distribution.</a:t>
            </a:r>
          </a:p>
        </p:txBody>
      </p:sp>
      <p:sp>
        <p:nvSpPr>
          <p:cNvPr id="2" name="Title Placeholder 1">
            <a:extLst>
              <a:ext uri="{FF2B5EF4-FFF2-40B4-BE49-F238E27FC236}">
                <a16:creationId xmlns:a16="http://schemas.microsoft.com/office/drawing/2014/main" id="{EB03AFAF-1DE1-F04F-9FC0-67E061820D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C2B251-4448-7140-B0A4-08BDB0CA2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CFE95A2-54BE-D843-A021-9B49D8D90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fld id="{504882C3-397D-3D4A-B40C-62926BDA13AA}" type="slidenum">
              <a:rPr lang="en-US" smtClean="0"/>
              <a:pPr/>
              <a:t>‹#›</a:t>
            </a:fld>
            <a:endParaRPr lang="en-US" dirty="0"/>
          </a:p>
        </p:txBody>
      </p:sp>
    </p:spTree>
    <p:extLst>
      <p:ext uri="{BB962C8B-B14F-4D97-AF65-F5344CB8AC3E}">
        <p14:creationId xmlns:p14="http://schemas.microsoft.com/office/powerpoint/2010/main" val="2765550351"/>
      </p:ext>
    </p:extLst>
  </p:cSld>
  <p:clrMap bg1="lt1" tx1="dk1" bg2="lt2" tx2="dk2" accent1="accent1" accent2="accent2" accent3="accent3" accent4="accent4" accent5="accent5" accent6="accent6" hlink="hlink" folHlink="folHlink"/>
  <p:sldLayoutIdLst>
    <p:sldLayoutId id="214748370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D100547-0FDB-AE45-A827-EF78FEE138C9}"/>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 Brandon Hall Group 2022. Not Licensed for Distribution.</a:t>
            </a:r>
          </a:p>
        </p:txBody>
      </p:sp>
      <p:sp>
        <p:nvSpPr>
          <p:cNvPr id="2" name="Title Placeholder 1">
            <a:extLst>
              <a:ext uri="{FF2B5EF4-FFF2-40B4-BE49-F238E27FC236}">
                <a16:creationId xmlns:a16="http://schemas.microsoft.com/office/drawing/2014/main" id="{3A3CB327-C746-7842-B564-AF56D76622E9}"/>
              </a:ext>
            </a:extLst>
          </p:cNvPr>
          <p:cNvSpPr>
            <a:spLocks noGrp="1"/>
          </p:cNvSpPr>
          <p:nvPr>
            <p:ph type="title"/>
          </p:nvPr>
        </p:nvSpPr>
        <p:spPr>
          <a:xfrm>
            <a:off x="838200" y="249383"/>
            <a:ext cx="10515600" cy="144130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198B6E-FE5A-274C-AF75-A89F6172B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53D9415-DF3E-8A46-82BA-8195202DC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AD8D9-46E4-EB4E-865F-E5AC3B85113C}" type="slidenum">
              <a:rPr lang="en-US" smtClean="0"/>
              <a:t>‹#›</a:t>
            </a:fld>
            <a:endParaRPr lang="en-US" dirty="0"/>
          </a:p>
        </p:txBody>
      </p:sp>
      <p:grpSp>
        <p:nvGrpSpPr>
          <p:cNvPr id="10" name="Group 9">
            <a:extLst>
              <a:ext uri="{FF2B5EF4-FFF2-40B4-BE49-F238E27FC236}">
                <a16:creationId xmlns:a16="http://schemas.microsoft.com/office/drawing/2014/main" id="{4EBEF827-EB2F-FC4A-AAC2-32306D2EA1AB}"/>
              </a:ext>
            </a:extLst>
          </p:cNvPr>
          <p:cNvGrpSpPr/>
          <p:nvPr userDrawn="1"/>
        </p:nvGrpSpPr>
        <p:grpSpPr>
          <a:xfrm>
            <a:off x="-11875" y="249383"/>
            <a:ext cx="838200" cy="546264"/>
            <a:chOff x="-11875" y="249383"/>
            <a:chExt cx="838200" cy="546264"/>
          </a:xfrm>
        </p:grpSpPr>
        <p:sp>
          <p:nvSpPr>
            <p:cNvPr id="7" name="Rectangle 6">
              <a:extLst>
                <a:ext uri="{FF2B5EF4-FFF2-40B4-BE49-F238E27FC236}">
                  <a16:creationId xmlns:a16="http://schemas.microsoft.com/office/drawing/2014/main" id="{5E91BD91-FC47-4F40-9A27-7D07390CF24A}"/>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 up of a logo&#10;&#10;Description automatically generated">
              <a:extLst>
                <a:ext uri="{FF2B5EF4-FFF2-40B4-BE49-F238E27FC236}">
                  <a16:creationId xmlns:a16="http://schemas.microsoft.com/office/drawing/2014/main" id="{D328CC72-291E-EB48-9096-780B876ED2C1}"/>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274216590"/>
      </p:ext>
    </p:extLst>
  </p:cSld>
  <p:clrMap bg1="lt1" tx1="dk1" bg2="lt2" tx2="dk2" accent1="accent1" accent2="accent2" accent3="accent3" accent4="accent4" accent5="accent5" accent6="accent6" hlink="hlink" folHlink="folHlink"/>
  <p:sldLayoutIdLst>
    <p:sldLayoutId id="2147483662" r:id="rId1"/>
    <p:sldLayoutId id="2147483719" r:id="rId2"/>
    <p:sldLayoutId id="2147483720" r:id="rId3"/>
    <p:sldLayoutId id="2147483724" r:id="rId4"/>
    <p:sldLayoutId id="2147483721" r:id="rId5"/>
    <p:sldLayoutId id="2147483666" r:id="rId6"/>
    <p:sldLayoutId id="2147483725" r:id="rId7"/>
    <p:sldLayoutId id="2147483667" r:id="rId8"/>
    <p:sldLayoutId id="2147483696" r:id="rId9"/>
    <p:sldLayoutId id="2147483705" r:id="rId10"/>
    <p:sldLayoutId id="2147483726" r:id="rId11"/>
    <p:sldLayoutId id="2147483718" r:id="rId12"/>
  </p:sldLayoutIdLst>
  <p:hf hdr="0" dt="0"/>
  <p:txStyles>
    <p:titleStyle>
      <a:lvl1pPr algn="l" defTabSz="914400" rtl="0" eaLnBrk="1" latinLnBrk="0" hangingPunct="1">
        <a:lnSpc>
          <a:spcPct val="90000"/>
        </a:lnSpc>
        <a:spcBef>
          <a:spcPct val="0"/>
        </a:spcBef>
        <a:buNone/>
        <a:defRPr sz="3600" kern="1200">
          <a:solidFill>
            <a:srgbClr val="07376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999A23E-5062-894C-8FEC-C2F9B2CDB08A}"/>
              </a:ext>
            </a:extLst>
          </p:cNvPr>
          <p:cNvSpPr>
            <a:spLocks noGrp="1"/>
          </p:cNvSpPr>
          <p:nvPr>
            <p:ph type="sldNum" sz="quarter" idx="4294967295"/>
          </p:nvPr>
        </p:nvSpPr>
        <p:spPr>
          <a:xfrm>
            <a:off x="9448800" y="6356350"/>
            <a:ext cx="2743200" cy="365125"/>
          </a:xfrm>
        </p:spPr>
        <p:txBody>
          <a:bodyPr/>
          <a:lstStyle/>
          <a:p>
            <a:fld id="{EEC580BD-F276-4C5D-B77A-7631844BDE28}" type="slidenum">
              <a:rPr lang="en-US" smtClean="0"/>
              <a:pPr/>
              <a:t>1</a:t>
            </a:fld>
            <a:endParaRPr lang="en-US" dirty="0"/>
          </a:p>
        </p:txBody>
      </p:sp>
      <p:sp>
        <p:nvSpPr>
          <p:cNvPr id="9" name="Footer Placeholder 1">
            <a:extLst>
              <a:ext uri="{FF2B5EF4-FFF2-40B4-BE49-F238E27FC236}">
                <a16:creationId xmlns:a16="http://schemas.microsoft.com/office/drawing/2014/main" id="{4157DF81-5C21-41AA-9BF8-795A4461015E}"/>
              </a:ext>
            </a:extLst>
          </p:cNvPr>
          <p:cNvSpPr txBox="1">
            <a:spLocks/>
          </p:cNvSpPr>
          <p:nvPr/>
        </p:nvSpPr>
        <p:spPr>
          <a:xfrm>
            <a:off x="542925" y="6356349"/>
            <a:ext cx="4114800" cy="365125"/>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1200" dirty="0">
                <a:solidFill>
                  <a:schemeClr val="bg1">
                    <a:lumMod val="50000"/>
                  </a:schemeClr>
                </a:solidFill>
              </a:rPr>
              <a:t>© Brandon Hall Group 2022. Not for distribution. </a:t>
            </a:r>
            <a:endParaRPr lang="en-US" sz="1200" dirty="0">
              <a:solidFill>
                <a:schemeClr val="bg1">
                  <a:lumMod val="50000"/>
                </a:schemeClr>
              </a:solidFill>
            </a:endParaRPr>
          </a:p>
        </p:txBody>
      </p:sp>
      <p:sp>
        <p:nvSpPr>
          <p:cNvPr id="8" name="Title 3">
            <a:extLst>
              <a:ext uri="{FF2B5EF4-FFF2-40B4-BE49-F238E27FC236}">
                <a16:creationId xmlns:a16="http://schemas.microsoft.com/office/drawing/2014/main" id="{F96812B0-2808-3526-8837-C15A38BB84AD}"/>
              </a:ext>
            </a:extLst>
          </p:cNvPr>
          <p:cNvSpPr txBox="1">
            <a:spLocks/>
          </p:cNvSpPr>
          <p:nvPr/>
        </p:nvSpPr>
        <p:spPr>
          <a:xfrm>
            <a:off x="542925" y="1708962"/>
            <a:ext cx="7074200" cy="25721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600" kern="1200">
                <a:solidFill>
                  <a:srgbClr val="073763"/>
                </a:solidFill>
                <a:latin typeface="+mj-lt"/>
                <a:ea typeface="+mj-ea"/>
                <a:cs typeface="+mj-cs"/>
              </a:defRPr>
            </a:lvl1pPr>
          </a:lstStyle>
          <a:p>
            <a:pPr>
              <a:lnSpc>
                <a:spcPts val="4880"/>
              </a:lnSpc>
            </a:pPr>
            <a:r>
              <a:rPr lang="en-US" dirty="0"/>
              <a:t>Extended Enterprise Learning</a:t>
            </a:r>
            <a:br>
              <a:rPr lang="en-US" sz="2400" dirty="0"/>
            </a:br>
            <a:br>
              <a:rPr lang="en-US" sz="2400" dirty="0">
                <a:solidFill>
                  <a:srgbClr val="758589"/>
                </a:solidFill>
              </a:rPr>
            </a:br>
            <a:r>
              <a:rPr lang="en-US" sz="2400" dirty="0">
                <a:solidFill>
                  <a:srgbClr val="758589"/>
                </a:solidFill>
              </a:rPr>
              <a:t>Research Data Highlights</a:t>
            </a:r>
            <a:endParaRPr lang="en-US" sz="2000" dirty="0">
              <a:solidFill>
                <a:srgbClr val="758589"/>
              </a:solidFill>
            </a:endParaRPr>
          </a:p>
        </p:txBody>
      </p:sp>
      <p:sp>
        <p:nvSpPr>
          <p:cNvPr id="10" name="Subtitle 4">
            <a:extLst>
              <a:ext uri="{FF2B5EF4-FFF2-40B4-BE49-F238E27FC236}">
                <a16:creationId xmlns:a16="http://schemas.microsoft.com/office/drawing/2014/main" id="{227094A9-9756-711F-0E2E-362A676B1798}"/>
              </a:ext>
            </a:extLst>
          </p:cNvPr>
          <p:cNvSpPr txBox="1">
            <a:spLocks/>
          </p:cNvSpPr>
          <p:nvPr/>
        </p:nvSpPr>
        <p:spPr>
          <a:xfrm>
            <a:off x="542925" y="5497367"/>
            <a:ext cx="6605392" cy="5202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rgbClr val="778C8B"/>
                </a:solidFill>
                <a:latin typeface="+mj-lt"/>
              </a:rPr>
              <a:t>2022</a:t>
            </a:r>
          </a:p>
        </p:txBody>
      </p:sp>
    </p:spTree>
    <p:extLst>
      <p:ext uri="{BB962C8B-B14F-4D97-AF65-F5344CB8AC3E}">
        <p14:creationId xmlns:p14="http://schemas.microsoft.com/office/powerpoint/2010/main" val="68485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6F85BA-4275-68A3-482C-FD456961CB9F}"/>
              </a:ext>
            </a:extLst>
          </p:cNvPr>
          <p:cNvGrpSpPr/>
          <p:nvPr/>
        </p:nvGrpSpPr>
        <p:grpSpPr>
          <a:xfrm>
            <a:off x="3188016" y="1038386"/>
            <a:ext cx="10135079" cy="5819613"/>
            <a:chOff x="3188016" y="1038386"/>
            <a:chExt cx="10135079" cy="5819613"/>
          </a:xfrm>
        </p:grpSpPr>
        <p:pic>
          <p:nvPicPr>
            <p:cNvPr id="4" name="Picture 3">
              <a:extLst>
                <a:ext uri="{FF2B5EF4-FFF2-40B4-BE49-F238E27FC236}">
                  <a16:creationId xmlns:a16="http://schemas.microsoft.com/office/drawing/2014/main" id="{34E1A5A1-1FEC-5E79-86F0-FC24062A77FF}"/>
                </a:ext>
              </a:extLst>
            </p:cNvPr>
            <p:cNvPicPr>
              <a:picLocks noChangeAspect="1"/>
            </p:cNvPicPr>
            <p:nvPr/>
          </p:nvPicPr>
          <p:blipFill>
            <a:blip r:embed="rId2"/>
            <a:stretch>
              <a:fillRect/>
            </a:stretch>
          </p:blipFill>
          <p:spPr>
            <a:xfrm>
              <a:off x="3188016" y="1038386"/>
              <a:ext cx="10135079" cy="5819613"/>
            </a:xfrm>
            <a:prstGeom prst="rect">
              <a:avLst/>
            </a:prstGeom>
          </p:spPr>
        </p:pic>
        <p:sp>
          <p:nvSpPr>
            <p:cNvPr id="7" name="Rectangle 6">
              <a:extLst>
                <a:ext uri="{FF2B5EF4-FFF2-40B4-BE49-F238E27FC236}">
                  <a16:creationId xmlns:a16="http://schemas.microsoft.com/office/drawing/2014/main" id="{4300712D-2874-B2CE-AA75-41E20DCAD7D6}"/>
                </a:ext>
              </a:extLst>
            </p:cNvPr>
            <p:cNvSpPr/>
            <p:nvPr/>
          </p:nvSpPr>
          <p:spPr>
            <a:xfrm>
              <a:off x="4324027" y="1403043"/>
              <a:ext cx="7867973" cy="4937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68A42333-69D2-DC58-06A2-84C5311F8C61}"/>
              </a:ext>
            </a:extLst>
          </p:cNvPr>
          <p:cNvSpPr txBox="1"/>
          <p:nvPr/>
        </p:nvSpPr>
        <p:spPr>
          <a:xfrm>
            <a:off x="4623711" y="1852124"/>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73%</a:t>
            </a:r>
          </a:p>
        </p:txBody>
      </p:sp>
      <p:sp>
        <p:nvSpPr>
          <p:cNvPr id="9" name="TextBox 8">
            <a:extLst>
              <a:ext uri="{FF2B5EF4-FFF2-40B4-BE49-F238E27FC236}">
                <a16:creationId xmlns:a16="http://schemas.microsoft.com/office/drawing/2014/main" id="{84C5B85F-47B4-B93E-B805-D5398D10842C}"/>
              </a:ext>
            </a:extLst>
          </p:cNvPr>
          <p:cNvSpPr txBox="1"/>
          <p:nvPr/>
        </p:nvSpPr>
        <p:spPr>
          <a:xfrm>
            <a:off x="4623711" y="2518552"/>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65%</a:t>
            </a:r>
          </a:p>
        </p:txBody>
      </p:sp>
      <p:sp>
        <p:nvSpPr>
          <p:cNvPr id="10" name="TextBox 9">
            <a:extLst>
              <a:ext uri="{FF2B5EF4-FFF2-40B4-BE49-F238E27FC236}">
                <a16:creationId xmlns:a16="http://schemas.microsoft.com/office/drawing/2014/main" id="{3F3B2300-7762-A11A-E381-234AEEF06A97}"/>
              </a:ext>
            </a:extLst>
          </p:cNvPr>
          <p:cNvSpPr txBox="1"/>
          <p:nvPr/>
        </p:nvSpPr>
        <p:spPr>
          <a:xfrm>
            <a:off x="5783773" y="1789742"/>
            <a:ext cx="2042876" cy="646331"/>
          </a:xfrm>
          <a:prstGeom prst="rect">
            <a:avLst/>
          </a:prstGeom>
          <a:noFill/>
        </p:spPr>
        <p:txBody>
          <a:bodyPr wrap="square" rtlCol="0">
            <a:spAutoFit/>
          </a:bodyPr>
          <a:lstStyle/>
          <a:p>
            <a:r>
              <a:rPr lang="en-US" dirty="0"/>
              <a:t>Meeting tool (Zoom, Teams, etc.)</a:t>
            </a:r>
          </a:p>
        </p:txBody>
      </p:sp>
      <p:sp>
        <p:nvSpPr>
          <p:cNvPr id="11" name="TextBox 10">
            <a:extLst>
              <a:ext uri="{FF2B5EF4-FFF2-40B4-BE49-F238E27FC236}">
                <a16:creationId xmlns:a16="http://schemas.microsoft.com/office/drawing/2014/main" id="{EFE845FB-970A-8F72-FB1C-1DC30DA218DE}"/>
              </a:ext>
            </a:extLst>
          </p:cNvPr>
          <p:cNvSpPr txBox="1"/>
          <p:nvPr/>
        </p:nvSpPr>
        <p:spPr>
          <a:xfrm>
            <a:off x="5783772" y="2627196"/>
            <a:ext cx="2352239" cy="369332"/>
          </a:xfrm>
          <a:prstGeom prst="rect">
            <a:avLst/>
          </a:prstGeom>
          <a:noFill/>
        </p:spPr>
        <p:txBody>
          <a:bodyPr wrap="square" rtlCol="0">
            <a:spAutoFit/>
          </a:bodyPr>
          <a:lstStyle/>
          <a:p>
            <a:r>
              <a:rPr lang="en-US" dirty="0"/>
              <a:t>In-person</a:t>
            </a:r>
          </a:p>
        </p:txBody>
      </p:sp>
      <p:sp>
        <p:nvSpPr>
          <p:cNvPr id="12" name="TextBox 11">
            <a:extLst>
              <a:ext uri="{FF2B5EF4-FFF2-40B4-BE49-F238E27FC236}">
                <a16:creationId xmlns:a16="http://schemas.microsoft.com/office/drawing/2014/main" id="{658AC16C-CD65-077D-5D14-26E37C96E0E3}"/>
              </a:ext>
            </a:extLst>
          </p:cNvPr>
          <p:cNvSpPr txBox="1"/>
          <p:nvPr/>
        </p:nvSpPr>
        <p:spPr>
          <a:xfrm>
            <a:off x="4623711" y="3170030"/>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62%</a:t>
            </a:r>
          </a:p>
        </p:txBody>
      </p:sp>
      <p:sp>
        <p:nvSpPr>
          <p:cNvPr id="13" name="TextBox 12">
            <a:extLst>
              <a:ext uri="{FF2B5EF4-FFF2-40B4-BE49-F238E27FC236}">
                <a16:creationId xmlns:a16="http://schemas.microsoft.com/office/drawing/2014/main" id="{08F7885F-0206-E15F-40F2-E7D4B4EE3CA1}"/>
              </a:ext>
            </a:extLst>
          </p:cNvPr>
          <p:cNvSpPr txBox="1"/>
          <p:nvPr/>
        </p:nvSpPr>
        <p:spPr>
          <a:xfrm>
            <a:off x="4623711" y="3836362"/>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54%</a:t>
            </a:r>
          </a:p>
        </p:txBody>
      </p:sp>
      <p:sp>
        <p:nvSpPr>
          <p:cNvPr id="14" name="TextBox 13">
            <a:extLst>
              <a:ext uri="{FF2B5EF4-FFF2-40B4-BE49-F238E27FC236}">
                <a16:creationId xmlns:a16="http://schemas.microsoft.com/office/drawing/2014/main" id="{721D143E-69EE-2E3B-9D57-8298AF8E69AA}"/>
              </a:ext>
            </a:extLst>
          </p:cNvPr>
          <p:cNvSpPr txBox="1"/>
          <p:nvPr/>
        </p:nvSpPr>
        <p:spPr>
          <a:xfrm>
            <a:off x="5783772" y="3262035"/>
            <a:ext cx="2352239" cy="369332"/>
          </a:xfrm>
          <a:prstGeom prst="rect">
            <a:avLst/>
          </a:prstGeom>
          <a:noFill/>
        </p:spPr>
        <p:txBody>
          <a:bodyPr wrap="square" rtlCol="0">
            <a:spAutoFit/>
          </a:bodyPr>
          <a:lstStyle/>
          <a:p>
            <a:r>
              <a:rPr lang="en-US" dirty="0"/>
              <a:t>Videos</a:t>
            </a:r>
          </a:p>
        </p:txBody>
      </p:sp>
      <p:sp>
        <p:nvSpPr>
          <p:cNvPr id="15" name="TextBox 14">
            <a:extLst>
              <a:ext uri="{FF2B5EF4-FFF2-40B4-BE49-F238E27FC236}">
                <a16:creationId xmlns:a16="http://schemas.microsoft.com/office/drawing/2014/main" id="{0F938736-CD4A-4E48-7BCE-7A2654DFAFA5}"/>
              </a:ext>
            </a:extLst>
          </p:cNvPr>
          <p:cNvSpPr txBox="1"/>
          <p:nvPr/>
        </p:nvSpPr>
        <p:spPr>
          <a:xfrm>
            <a:off x="5783772" y="3805365"/>
            <a:ext cx="2042876" cy="646331"/>
          </a:xfrm>
          <a:prstGeom prst="rect">
            <a:avLst/>
          </a:prstGeom>
          <a:noFill/>
        </p:spPr>
        <p:txBody>
          <a:bodyPr wrap="square" rtlCol="0">
            <a:spAutoFit/>
          </a:bodyPr>
          <a:lstStyle/>
          <a:p>
            <a:r>
              <a:rPr lang="en-US" dirty="0"/>
              <a:t>eLearning course modules</a:t>
            </a:r>
          </a:p>
        </p:txBody>
      </p:sp>
      <p:sp>
        <p:nvSpPr>
          <p:cNvPr id="16" name="TextBox 15">
            <a:extLst>
              <a:ext uri="{FF2B5EF4-FFF2-40B4-BE49-F238E27FC236}">
                <a16:creationId xmlns:a16="http://schemas.microsoft.com/office/drawing/2014/main" id="{7FD16E67-EEF8-7244-CACA-4303D4A6A9E6}"/>
              </a:ext>
            </a:extLst>
          </p:cNvPr>
          <p:cNvSpPr txBox="1"/>
          <p:nvPr/>
        </p:nvSpPr>
        <p:spPr>
          <a:xfrm>
            <a:off x="4623711" y="4531652"/>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50%</a:t>
            </a:r>
          </a:p>
        </p:txBody>
      </p:sp>
      <p:sp>
        <p:nvSpPr>
          <p:cNvPr id="17" name="TextBox 16">
            <a:extLst>
              <a:ext uri="{FF2B5EF4-FFF2-40B4-BE49-F238E27FC236}">
                <a16:creationId xmlns:a16="http://schemas.microsoft.com/office/drawing/2014/main" id="{5C4879C4-3A83-2106-B7F7-A9FFCDABFFF9}"/>
              </a:ext>
            </a:extLst>
          </p:cNvPr>
          <p:cNvSpPr txBox="1"/>
          <p:nvPr/>
        </p:nvSpPr>
        <p:spPr>
          <a:xfrm>
            <a:off x="5783772" y="4655638"/>
            <a:ext cx="2609856" cy="369332"/>
          </a:xfrm>
          <a:prstGeom prst="rect">
            <a:avLst/>
          </a:prstGeom>
          <a:noFill/>
        </p:spPr>
        <p:txBody>
          <a:bodyPr wrap="square" rtlCol="0">
            <a:spAutoFit/>
          </a:bodyPr>
          <a:lstStyle/>
          <a:p>
            <a:r>
              <a:rPr lang="en-US" dirty="0"/>
              <a:t>Virtual classrooms</a:t>
            </a:r>
          </a:p>
        </p:txBody>
      </p:sp>
      <p:sp>
        <p:nvSpPr>
          <p:cNvPr id="18" name="TextBox 17">
            <a:extLst>
              <a:ext uri="{FF2B5EF4-FFF2-40B4-BE49-F238E27FC236}">
                <a16:creationId xmlns:a16="http://schemas.microsoft.com/office/drawing/2014/main" id="{EBFC71A5-D5E8-D038-959B-5A7405F7BE67}"/>
              </a:ext>
            </a:extLst>
          </p:cNvPr>
          <p:cNvSpPr txBox="1"/>
          <p:nvPr/>
        </p:nvSpPr>
        <p:spPr>
          <a:xfrm>
            <a:off x="4623711" y="5230816"/>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38%</a:t>
            </a:r>
          </a:p>
        </p:txBody>
      </p:sp>
      <p:sp>
        <p:nvSpPr>
          <p:cNvPr id="19" name="TextBox 18">
            <a:extLst>
              <a:ext uri="{FF2B5EF4-FFF2-40B4-BE49-F238E27FC236}">
                <a16:creationId xmlns:a16="http://schemas.microsoft.com/office/drawing/2014/main" id="{E7EAF0E1-62EA-2DD1-C3F8-525F0EFF1E02}"/>
              </a:ext>
            </a:extLst>
          </p:cNvPr>
          <p:cNvSpPr txBox="1"/>
          <p:nvPr/>
        </p:nvSpPr>
        <p:spPr>
          <a:xfrm>
            <a:off x="5783772" y="5370297"/>
            <a:ext cx="2042876" cy="369332"/>
          </a:xfrm>
          <a:prstGeom prst="rect">
            <a:avLst/>
          </a:prstGeom>
          <a:noFill/>
        </p:spPr>
        <p:txBody>
          <a:bodyPr wrap="square" rtlCol="0">
            <a:spAutoFit/>
          </a:bodyPr>
          <a:lstStyle/>
          <a:p>
            <a:r>
              <a:rPr lang="en-US" dirty="0"/>
              <a:t>Webinar platform</a:t>
            </a:r>
          </a:p>
        </p:txBody>
      </p:sp>
      <p:sp>
        <p:nvSpPr>
          <p:cNvPr id="22" name="TextBox 21">
            <a:extLst>
              <a:ext uri="{FF2B5EF4-FFF2-40B4-BE49-F238E27FC236}">
                <a16:creationId xmlns:a16="http://schemas.microsoft.com/office/drawing/2014/main" id="{CDA657B1-7B14-C15F-9129-78006CD4E3C1}"/>
              </a:ext>
            </a:extLst>
          </p:cNvPr>
          <p:cNvSpPr txBox="1"/>
          <p:nvPr/>
        </p:nvSpPr>
        <p:spPr>
          <a:xfrm>
            <a:off x="8451791" y="1852124"/>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35%</a:t>
            </a:r>
          </a:p>
        </p:txBody>
      </p:sp>
      <p:sp>
        <p:nvSpPr>
          <p:cNvPr id="23" name="TextBox 22">
            <a:extLst>
              <a:ext uri="{FF2B5EF4-FFF2-40B4-BE49-F238E27FC236}">
                <a16:creationId xmlns:a16="http://schemas.microsoft.com/office/drawing/2014/main" id="{746EECC5-079E-35A8-8F38-4F4D5C2F6B0A}"/>
              </a:ext>
            </a:extLst>
          </p:cNvPr>
          <p:cNvSpPr txBox="1"/>
          <p:nvPr/>
        </p:nvSpPr>
        <p:spPr>
          <a:xfrm>
            <a:off x="8451791" y="2518552"/>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35%</a:t>
            </a:r>
          </a:p>
        </p:txBody>
      </p:sp>
      <p:sp>
        <p:nvSpPr>
          <p:cNvPr id="24" name="TextBox 23">
            <a:extLst>
              <a:ext uri="{FF2B5EF4-FFF2-40B4-BE49-F238E27FC236}">
                <a16:creationId xmlns:a16="http://schemas.microsoft.com/office/drawing/2014/main" id="{EE8F6184-E3D7-DA62-C7B8-38EDF371E327}"/>
              </a:ext>
            </a:extLst>
          </p:cNvPr>
          <p:cNvSpPr txBox="1"/>
          <p:nvPr/>
        </p:nvSpPr>
        <p:spPr>
          <a:xfrm>
            <a:off x="9642848" y="1959627"/>
            <a:ext cx="2476829" cy="369332"/>
          </a:xfrm>
          <a:prstGeom prst="rect">
            <a:avLst/>
          </a:prstGeom>
          <a:noFill/>
        </p:spPr>
        <p:txBody>
          <a:bodyPr wrap="square" rtlCol="0">
            <a:spAutoFit/>
          </a:bodyPr>
          <a:lstStyle/>
          <a:p>
            <a:r>
              <a:rPr lang="en-US" dirty="0"/>
              <a:t>Microlearning</a:t>
            </a:r>
          </a:p>
        </p:txBody>
      </p:sp>
      <p:sp>
        <p:nvSpPr>
          <p:cNvPr id="25" name="TextBox 24">
            <a:extLst>
              <a:ext uri="{FF2B5EF4-FFF2-40B4-BE49-F238E27FC236}">
                <a16:creationId xmlns:a16="http://schemas.microsoft.com/office/drawing/2014/main" id="{CB39156E-F03D-8A1C-7304-5EC3F42FC996}"/>
              </a:ext>
            </a:extLst>
          </p:cNvPr>
          <p:cNvSpPr txBox="1"/>
          <p:nvPr/>
        </p:nvSpPr>
        <p:spPr>
          <a:xfrm>
            <a:off x="9642848" y="2611698"/>
            <a:ext cx="2352239" cy="369332"/>
          </a:xfrm>
          <a:prstGeom prst="rect">
            <a:avLst/>
          </a:prstGeom>
          <a:noFill/>
        </p:spPr>
        <p:txBody>
          <a:bodyPr wrap="square" rtlCol="0">
            <a:spAutoFit/>
          </a:bodyPr>
          <a:lstStyle/>
          <a:p>
            <a:r>
              <a:rPr lang="en-US" dirty="0"/>
              <a:t>Printed material</a:t>
            </a:r>
          </a:p>
        </p:txBody>
      </p:sp>
      <p:sp>
        <p:nvSpPr>
          <p:cNvPr id="26" name="TextBox 25">
            <a:extLst>
              <a:ext uri="{FF2B5EF4-FFF2-40B4-BE49-F238E27FC236}">
                <a16:creationId xmlns:a16="http://schemas.microsoft.com/office/drawing/2014/main" id="{F61A3AFF-A606-975C-3CAD-F8FF40F78CFD}"/>
              </a:ext>
            </a:extLst>
          </p:cNvPr>
          <p:cNvSpPr txBox="1"/>
          <p:nvPr/>
        </p:nvSpPr>
        <p:spPr>
          <a:xfrm>
            <a:off x="8451791" y="3170030"/>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23%</a:t>
            </a:r>
          </a:p>
        </p:txBody>
      </p:sp>
      <p:sp>
        <p:nvSpPr>
          <p:cNvPr id="27" name="TextBox 26">
            <a:extLst>
              <a:ext uri="{FF2B5EF4-FFF2-40B4-BE49-F238E27FC236}">
                <a16:creationId xmlns:a16="http://schemas.microsoft.com/office/drawing/2014/main" id="{433198FE-EB95-0F0E-2882-D4591EE3120C}"/>
              </a:ext>
            </a:extLst>
          </p:cNvPr>
          <p:cNvSpPr txBox="1"/>
          <p:nvPr/>
        </p:nvSpPr>
        <p:spPr>
          <a:xfrm>
            <a:off x="8451791" y="3836362"/>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12%</a:t>
            </a:r>
          </a:p>
        </p:txBody>
      </p:sp>
      <p:sp>
        <p:nvSpPr>
          <p:cNvPr id="28" name="TextBox 27">
            <a:extLst>
              <a:ext uri="{FF2B5EF4-FFF2-40B4-BE49-F238E27FC236}">
                <a16:creationId xmlns:a16="http://schemas.microsoft.com/office/drawing/2014/main" id="{20DA837D-B560-F154-DAB6-8511242818D7}"/>
              </a:ext>
            </a:extLst>
          </p:cNvPr>
          <p:cNvSpPr txBox="1"/>
          <p:nvPr/>
        </p:nvSpPr>
        <p:spPr>
          <a:xfrm>
            <a:off x="9642848" y="3277533"/>
            <a:ext cx="2352239" cy="369332"/>
          </a:xfrm>
          <a:prstGeom prst="rect">
            <a:avLst/>
          </a:prstGeom>
          <a:noFill/>
        </p:spPr>
        <p:txBody>
          <a:bodyPr wrap="square" rtlCol="0">
            <a:spAutoFit/>
          </a:bodyPr>
          <a:lstStyle/>
          <a:p>
            <a:r>
              <a:rPr lang="en-US" dirty="0"/>
              <a:t>Games/simulations</a:t>
            </a:r>
          </a:p>
        </p:txBody>
      </p:sp>
      <p:sp>
        <p:nvSpPr>
          <p:cNvPr id="29" name="TextBox 28">
            <a:extLst>
              <a:ext uri="{FF2B5EF4-FFF2-40B4-BE49-F238E27FC236}">
                <a16:creationId xmlns:a16="http://schemas.microsoft.com/office/drawing/2014/main" id="{D054AD8F-B6FF-2A52-BAF3-BCA180FA1962}"/>
              </a:ext>
            </a:extLst>
          </p:cNvPr>
          <p:cNvSpPr txBox="1"/>
          <p:nvPr/>
        </p:nvSpPr>
        <p:spPr>
          <a:xfrm>
            <a:off x="9642848" y="3944847"/>
            <a:ext cx="2042876" cy="369332"/>
          </a:xfrm>
          <a:prstGeom prst="rect">
            <a:avLst/>
          </a:prstGeom>
          <a:noFill/>
        </p:spPr>
        <p:txBody>
          <a:bodyPr wrap="square" rtlCol="0">
            <a:spAutoFit/>
          </a:bodyPr>
          <a:lstStyle/>
          <a:p>
            <a:r>
              <a:rPr lang="en-US" dirty="0"/>
              <a:t>Mobile content</a:t>
            </a:r>
          </a:p>
        </p:txBody>
      </p:sp>
      <p:sp>
        <p:nvSpPr>
          <p:cNvPr id="30" name="TextBox 29">
            <a:extLst>
              <a:ext uri="{FF2B5EF4-FFF2-40B4-BE49-F238E27FC236}">
                <a16:creationId xmlns:a16="http://schemas.microsoft.com/office/drawing/2014/main" id="{F3020B53-96E9-9D47-3B9B-A4FF766986C1}"/>
              </a:ext>
            </a:extLst>
          </p:cNvPr>
          <p:cNvSpPr txBox="1"/>
          <p:nvPr/>
        </p:nvSpPr>
        <p:spPr>
          <a:xfrm>
            <a:off x="8724301" y="4531652"/>
            <a:ext cx="87556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8%</a:t>
            </a:r>
          </a:p>
        </p:txBody>
      </p:sp>
      <p:sp>
        <p:nvSpPr>
          <p:cNvPr id="31" name="TextBox 30">
            <a:extLst>
              <a:ext uri="{FF2B5EF4-FFF2-40B4-BE49-F238E27FC236}">
                <a16:creationId xmlns:a16="http://schemas.microsoft.com/office/drawing/2014/main" id="{5DD62E1C-EC98-7019-DE9A-7588E0517806}"/>
              </a:ext>
            </a:extLst>
          </p:cNvPr>
          <p:cNvSpPr txBox="1"/>
          <p:nvPr/>
        </p:nvSpPr>
        <p:spPr>
          <a:xfrm>
            <a:off x="9642848" y="4655637"/>
            <a:ext cx="1586968" cy="369332"/>
          </a:xfrm>
          <a:prstGeom prst="rect">
            <a:avLst/>
          </a:prstGeom>
          <a:noFill/>
        </p:spPr>
        <p:txBody>
          <a:bodyPr wrap="square" rtlCol="0">
            <a:spAutoFit/>
          </a:bodyPr>
          <a:lstStyle/>
          <a:p>
            <a:r>
              <a:rPr lang="en-US" dirty="0"/>
              <a:t>Virtual reality</a:t>
            </a:r>
          </a:p>
        </p:txBody>
      </p:sp>
      <p:cxnSp>
        <p:nvCxnSpPr>
          <p:cNvPr id="35" name="Straight Connector 34">
            <a:extLst>
              <a:ext uri="{FF2B5EF4-FFF2-40B4-BE49-F238E27FC236}">
                <a16:creationId xmlns:a16="http://schemas.microsoft.com/office/drawing/2014/main" id="{C6670FD5-588E-79EB-0FE4-86BD89E804C0}"/>
              </a:ext>
            </a:extLst>
          </p:cNvPr>
          <p:cNvCxnSpPr/>
          <p:nvPr/>
        </p:nvCxnSpPr>
        <p:spPr>
          <a:xfrm>
            <a:off x="4742481" y="2482957"/>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D78744-3EE6-0AAE-5E98-06E77845271E}"/>
              </a:ext>
            </a:extLst>
          </p:cNvPr>
          <p:cNvCxnSpPr/>
          <p:nvPr/>
        </p:nvCxnSpPr>
        <p:spPr>
          <a:xfrm>
            <a:off x="4742481" y="3118388"/>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D1F271-3C5A-D5C0-75E0-2C5136FDF030}"/>
              </a:ext>
            </a:extLst>
          </p:cNvPr>
          <p:cNvCxnSpPr/>
          <p:nvPr/>
        </p:nvCxnSpPr>
        <p:spPr>
          <a:xfrm>
            <a:off x="4742481" y="3800313"/>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9629245-12A7-A18A-BE50-CF3E60FEFEA9}"/>
              </a:ext>
            </a:extLst>
          </p:cNvPr>
          <p:cNvCxnSpPr/>
          <p:nvPr/>
        </p:nvCxnSpPr>
        <p:spPr>
          <a:xfrm>
            <a:off x="4742481" y="4482238"/>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52DC4D-7424-EF7F-9AD0-898F398EBF11}"/>
              </a:ext>
            </a:extLst>
          </p:cNvPr>
          <p:cNvCxnSpPr/>
          <p:nvPr/>
        </p:nvCxnSpPr>
        <p:spPr>
          <a:xfrm>
            <a:off x="4742481" y="5226158"/>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B203A2B-A9C5-296D-7838-23E27C55E994}"/>
              </a:ext>
            </a:extLst>
          </p:cNvPr>
          <p:cNvCxnSpPr/>
          <p:nvPr/>
        </p:nvCxnSpPr>
        <p:spPr>
          <a:xfrm>
            <a:off x="8477572" y="2482957"/>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58EC739-777C-F112-BD70-3DDB4D1571C0}"/>
              </a:ext>
            </a:extLst>
          </p:cNvPr>
          <p:cNvCxnSpPr/>
          <p:nvPr/>
        </p:nvCxnSpPr>
        <p:spPr>
          <a:xfrm>
            <a:off x="8477572" y="3118388"/>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1F882C3-C450-081E-F097-99DFDACCBC83}"/>
              </a:ext>
            </a:extLst>
          </p:cNvPr>
          <p:cNvCxnSpPr/>
          <p:nvPr/>
        </p:nvCxnSpPr>
        <p:spPr>
          <a:xfrm>
            <a:off x="8477572" y="3800313"/>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D8F06A5-6B07-A485-6ECC-93CC06E931F5}"/>
              </a:ext>
            </a:extLst>
          </p:cNvPr>
          <p:cNvCxnSpPr/>
          <p:nvPr/>
        </p:nvCxnSpPr>
        <p:spPr>
          <a:xfrm>
            <a:off x="8477572" y="4482238"/>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10</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459782" y="1605626"/>
            <a:ext cx="3450129" cy="2091741"/>
          </a:xfrm>
        </p:spPr>
        <p:txBody>
          <a:bodyPr>
            <a:normAutofit/>
          </a:bodyPr>
          <a:lstStyle/>
          <a:p>
            <a:r>
              <a:rPr lang="en-US" sz="2800" dirty="0"/>
              <a:t>Which of the following methods does your organization use to deliver extended learning? </a:t>
            </a:r>
          </a:p>
        </p:txBody>
      </p:sp>
    </p:spTree>
    <p:extLst>
      <p:ext uri="{BB962C8B-B14F-4D97-AF65-F5344CB8AC3E}">
        <p14:creationId xmlns:p14="http://schemas.microsoft.com/office/powerpoint/2010/main" val="84526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30E0C0-8ECD-B574-FAF9-68C53AC9BD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8781" y="1015648"/>
            <a:ext cx="8953219" cy="5819613"/>
          </a:xfrm>
          <a:prstGeom prst="rect">
            <a:avLst/>
          </a:prstGeom>
        </p:spPr>
      </p:pic>
      <p:sp>
        <p:nvSpPr>
          <p:cNvPr id="8" name="Rectangle 7">
            <a:extLst>
              <a:ext uri="{FF2B5EF4-FFF2-40B4-BE49-F238E27FC236}">
                <a16:creationId xmlns:a16="http://schemas.microsoft.com/office/drawing/2014/main" id="{F8D071A3-0BFB-AF9C-780A-A2F33C8B1100}"/>
              </a:ext>
            </a:extLst>
          </p:cNvPr>
          <p:cNvSpPr/>
          <p:nvPr/>
        </p:nvSpPr>
        <p:spPr>
          <a:xfrm>
            <a:off x="4374792" y="1380305"/>
            <a:ext cx="7867973" cy="4937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11</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536900" y="1387545"/>
            <a:ext cx="3116451" cy="2010459"/>
          </a:xfrm>
        </p:spPr>
        <p:txBody>
          <a:bodyPr>
            <a:noAutofit/>
          </a:bodyPr>
          <a:lstStyle/>
          <a:p>
            <a:r>
              <a:rPr lang="en-US" sz="2800" dirty="0"/>
              <a:t>Which technology characteristics are important to support extended enterprise learning?</a:t>
            </a:r>
          </a:p>
        </p:txBody>
      </p:sp>
      <p:sp>
        <p:nvSpPr>
          <p:cNvPr id="10" name="TextBox 9">
            <a:extLst>
              <a:ext uri="{FF2B5EF4-FFF2-40B4-BE49-F238E27FC236}">
                <a16:creationId xmlns:a16="http://schemas.microsoft.com/office/drawing/2014/main" id="{68971FC6-6C3F-D71F-D85D-F711F52E74AB}"/>
              </a:ext>
            </a:extLst>
          </p:cNvPr>
          <p:cNvSpPr txBox="1"/>
          <p:nvPr/>
        </p:nvSpPr>
        <p:spPr>
          <a:xfrm>
            <a:off x="4623711" y="1527027"/>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65%</a:t>
            </a:r>
          </a:p>
        </p:txBody>
      </p:sp>
      <p:sp>
        <p:nvSpPr>
          <p:cNvPr id="11" name="TextBox 10">
            <a:extLst>
              <a:ext uri="{FF2B5EF4-FFF2-40B4-BE49-F238E27FC236}">
                <a16:creationId xmlns:a16="http://schemas.microsoft.com/office/drawing/2014/main" id="{FA2D8010-93B8-553E-32F9-0ADBAF54BD4D}"/>
              </a:ext>
            </a:extLst>
          </p:cNvPr>
          <p:cNvSpPr txBox="1"/>
          <p:nvPr/>
        </p:nvSpPr>
        <p:spPr>
          <a:xfrm>
            <a:off x="4623711" y="2193455"/>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63%</a:t>
            </a:r>
          </a:p>
        </p:txBody>
      </p:sp>
      <p:sp>
        <p:nvSpPr>
          <p:cNvPr id="12" name="TextBox 11">
            <a:extLst>
              <a:ext uri="{FF2B5EF4-FFF2-40B4-BE49-F238E27FC236}">
                <a16:creationId xmlns:a16="http://schemas.microsoft.com/office/drawing/2014/main" id="{06797788-2E6D-A48A-5C07-52D381FB0621}"/>
              </a:ext>
            </a:extLst>
          </p:cNvPr>
          <p:cNvSpPr txBox="1"/>
          <p:nvPr/>
        </p:nvSpPr>
        <p:spPr>
          <a:xfrm>
            <a:off x="5783772" y="1650028"/>
            <a:ext cx="2476829" cy="369332"/>
          </a:xfrm>
          <a:prstGeom prst="rect">
            <a:avLst/>
          </a:prstGeom>
          <a:noFill/>
        </p:spPr>
        <p:txBody>
          <a:bodyPr wrap="square" rtlCol="0">
            <a:spAutoFit/>
          </a:bodyPr>
          <a:lstStyle/>
          <a:p>
            <a:r>
              <a:rPr lang="en-US" dirty="0"/>
              <a:t>Reporting and analytics</a:t>
            </a:r>
          </a:p>
        </p:txBody>
      </p:sp>
      <p:sp>
        <p:nvSpPr>
          <p:cNvPr id="13" name="TextBox 12">
            <a:extLst>
              <a:ext uri="{FF2B5EF4-FFF2-40B4-BE49-F238E27FC236}">
                <a16:creationId xmlns:a16="http://schemas.microsoft.com/office/drawing/2014/main" id="{767EA01F-092B-6799-1256-B47003DF9E7E}"/>
              </a:ext>
            </a:extLst>
          </p:cNvPr>
          <p:cNvSpPr txBox="1"/>
          <p:nvPr/>
        </p:nvSpPr>
        <p:spPr>
          <a:xfrm>
            <a:off x="5783772" y="2302099"/>
            <a:ext cx="2352239" cy="369332"/>
          </a:xfrm>
          <a:prstGeom prst="rect">
            <a:avLst/>
          </a:prstGeom>
          <a:noFill/>
        </p:spPr>
        <p:txBody>
          <a:bodyPr wrap="square" rtlCol="0">
            <a:spAutoFit/>
          </a:bodyPr>
          <a:lstStyle/>
          <a:p>
            <a:r>
              <a:rPr lang="en-US" dirty="0"/>
              <a:t>Testing/assessment</a:t>
            </a:r>
          </a:p>
        </p:txBody>
      </p:sp>
      <p:sp>
        <p:nvSpPr>
          <p:cNvPr id="14" name="TextBox 13">
            <a:extLst>
              <a:ext uri="{FF2B5EF4-FFF2-40B4-BE49-F238E27FC236}">
                <a16:creationId xmlns:a16="http://schemas.microsoft.com/office/drawing/2014/main" id="{57AC43A7-B275-DBCE-0FA5-0AA911338080}"/>
              </a:ext>
            </a:extLst>
          </p:cNvPr>
          <p:cNvSpPr txBox="1"/>
          <p:nvPr/>
        </p:nvSpPr>
        <p:spPr>
          <a:xfrm>
            <a:off x="4623711" y="2844933"/>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52%</a:t>
            </a:r>
          </a:p>
        </p:txBody>
      </p:sp>
      <p:sp>
        <p:nvSpPr>
          <p:cNvPr id="15" name="TextBox 14">
            <a:extLst>
              <a:ext uri="{FF2B5EF4-FFF2-40B4-BE49-F238E27FC236}">
                <a16:creationId xmlns:a16="http://schemas.microsoft.com/office/drawing/2014/main" id="{93F39904-433D-534B-050B-EABC6B41A6EB}"/>
              </a:ext>
            </a:extLst>
          </p:cNvPr>
          <p:cNvSpPr txBox="1"/>
          <p:nvPr/>
        </p:nvSpPr>
        <p:spPr>
          <a:xfrm>
            <a:off x="4623711" y="3511265"/>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48%</a:t>
            </a:r>
          </a:p>
        </p:txBody>
      </p:sp>
      <p:sp>
        <p:nvSpPr>
          <p:cNvPr id="16" name="TextBox 15">
            <a:extLst>
              <a:ext uri="{FF2B5EF4-FFF2-40B4-BE49-F238E27FC236}">
                <a16:creationId xmlns:a16="http://schemas.microsoft.com/office/drawing/2014/main" id="{7456CA32-00D3-AE56-56CE-DAA4130A107F}"/>
              </a:ext>
            </a:extLst>
          </p:cNvPr>
          <p:cNvSpPr txBox="1"/>
          <p:nvPr/>
        </p:nvSpPr>
        <p:spPr>
          <a:xfrm>
            <a:off x="5783772" y="2967934"/>
            <a:ext cx="2352239" cy="369332"/>
          </a:xfrm>
          <a:prstGeom prst="rect">
            <a:avLst/>
          </a:prstGeom>
          <a:noFill/>
        </p:spPr>
        <p:txBody>
          <a:bodyPr wrap="square" rtlCol="0">
            <a:spAutoFit/>
          </a:bodyPr>
          <a:lstStyle/>
          <a:p>
            <a:r>
              <a:rPr lang="en-US" dirty="0"/>
              <a:t>Branded experience</a:t>
            </a:r>
          </a:p>
        </p:txBody>
      </p:sp>
      <p:sp>
        <p:nvSpPr>
          <p:cNvPr id="17" name="TextBox 16">
            <a:extLst>
              <a:ext uri="{FF2B5EF4-FFF2-40B4-BE49-F238E27FC236}">
                <a16:creationId xmlns:a16="http://schemas.microsoft.com/office/drawing/2014/main" id="{95A5C0E1-F1D9-4047-0491-0349BBA50CB2}"/>
              </a:ext>
            </a:extLst>
          </p:cNvPr>
          <p:cNvSpPr txBox="1"/>
          <p:nvPr/>
        </p:nvSpPr>
        <p:spPr>
          <a:xfrm>
            <a:off x="5783772" y="3480268"/>
            <a:ext cx="2042876" cy="646331"/>
          </a:xfrm>
          <a:prstGeom prst="rect">
            <a:avLst/>
          </a:prstGeom>
          <a:noFill/>
        </p:spPr>
        <p:txBody>
          <a:bodyPr wrap="square" rtlCol="0">
            <a:spAutoFit/>
          </a:bodyPr>
          <a:lstStyle/>
          <a:p>
            <a:r>
              <a:rPr lang="en-US" dirty="0"/>
              <a:t>Custom admin levels/permission</a:t>
            </a:r>
          </a:p>
        </p:txBody>
      </p:sp>
      <p:sp>
        <p:nvSpPr>
          <p:cNvPr id="18" name="TextBox 17">
            <a:extLst>
              <a:ext uri="{FF2B5EF4-FFF2-40B4-BE49-F238E27FC236}">
                <a16:creationId xmlns:a16="http://schemas.microsoft.com/office/drawing/2014/main" id="{6E420F4C-99BC-3AEE-384C-0590347D0EAB}"/>
              </a:ext>
            </a:extLst>
          </p:cNvPr>
          <p:cNvSpPr txBox="1"/>
          <p:nvPr/>
        </p:nvSpPr>
        <p:spPr>
          <a:xfrm>
            <a:off x="4623711" y="4206555"/>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48%</a:t>
            </a:r>
          </a:p>
        </p:txBody>
      </p:sp>
      <p:sp>
        <p:nvSpPr>
          <p:cNvPr id="19" name="TextBox 18">
            <a:extLst>
              <a:ext uri="{FF2B5EF4-FFF2-40B4-BE49-F238E27FC236}">
                <a16:creationId xmlns:a16="http://schemas.microsoft.com/office/drawing/2014/main" id="{6EFF6C9E-8B87-CE76-C728-CE6C8EC561B5}"/>
              </a:ext>
            </a:extLst>
          </p:cNvPr>
          <p:cNvSpPr txBox="1"/>
          <p:nvPr/>
        </p:nvSpPr>
        <p:spPr>
          <a:xfrm>
            <a:off x="5783772" y="4206554"/>
            <a:ext cx="2609856" cy="646331"/>
          </a:xfrm>
          <a:prstGeom prst="rect">
            <a:avLst/>
          </a:prstGeom>
          <a:noFill/>
        </p:spPr>
        <p:txBody>
          <a:bodyPr wrap="square" rtlCol="0">
            <a:spAutoFit/>
          </a:bodyPr>
          <a:lstStyle/>
          <a:p>
            <a:r>
              <a:rPr lang="en-US" dirty="0"/>
              <a:t>Ability to set up multiple portals/ domains</a:t>
            </a:r>
          </a:p>
        </p:txBody>
      </p:sp>
      <p:sp>
        <p:nvSpPr>
          <p:cNvPr id="20" name="TextBox 19">
            <a:extLst>
              <a:ext uri="{FF2B5EF4-FFF2-40B4-BE49-F238E27FC236}">
                <a16:creationId xmlns:a16="http://schemas.microsoft.com/office/drawing/2014/main" id="{5648CB0D-730C-9F2C-FD97-8E861BF4CEF8}"/>
              </a:ext>
            </a:extLst>
          </p:cNvPr>
          <p:cNvSpPr txBox="1"/>
          <p:nvPr/>
        </p:nvSpPr>
        <p:spPr>
          <a:xfrm>
            <a:off x="4623711" y="4905719"/>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48%</a:t>
            </a:r>
          </a:p>
        </p:txBody>
      </p:sp>
      <p:sp>
        <p:nvSpPr>
          <p:cNvPr id="21" name="TextBox 20">
            <a:extLst>
              <a:ext uri="{FF2B5EF4-FFF2-40B4-BE49-F238E27FC236}">
                <a16:creationId xmlns:a16="http://schemas.microsoft.com/office/drawing/2014/main" id="{808BA486-8A4B-8022-3CE4-B2F0667D05B1}"/>
              </a:ext>
            </a:extLst>
          </p:cNvPr>
          <p:cNvSpPr txBox="1"/>
          <p:nvPr/>
        </p:nvSpPr>
        <p:spPr>
          <a:xfrm>
            <a:off x="5783772" y="5045200"/>
            <a:ext cx="2042876" cy="369332"/>
          </a:xfrm>
          <a:prstGeom prst="rect">
            <a:avLst/>
          </a:prstGeom>
          <a:noFill/>
        </p:spPr>
        <p:txBody>
          <a:bodyPr wrap="square" rtlCol="0">
            <a:spAutoFit/>
          </a:bodyPr>
          <a:lstStyle/>
          <a:p>
            <a:r>
              <a:rPr lang="en-US" dirty="0"/>
              <a:t>Certification</a:t>
            </a:r>
          </a:p>
        </p:txBody>
      </p:sp>
      <p:sp>
        <p:nvSpPr>
          <p:cNvPr id="22" name="TextBox 21">
            <a:extLst>
              <a:ext uri="{FF2B5EF4-FFF2-40B4-BE49-F238E27FC236}">
                <a16:creationId xmlns:a16="http://schemas.microsoft.com/office/drawing/2014/main" id="{1EAD3164-96CB-3639-4636-9FE515434A56}"/>
              </a:ext>
            </a:extLst>
          </p:cNvPr>
          <p:cNvSpPr txBox="1"/>
          <p:nvPr/>
        </p:nvSpPr>
        <p:spPr>
          <a:xfrm>
            <a:off x="4623711" y="5587644"/>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48%</a:t>
            </a:r>
          </a:p>
        </p:txBody>
      </p:sp>
      <p:sp>
        <p:nvSpPr>
          <p:cNvPr id="23" name="TextBox 22">
            <a:extLst>
              <a:ext uri="{FF2B5EF4-FFF2-40B4-BE49-F238E27FC236}">
                <a16:creationId xmlns:a16="http://schemas.microsoft.com/office/drawing/2014/main" id="{BA8518F7-0539-B556-097F-9466C0CFA38B}"/>
              </a:ext>
            </a:extLst>
          </p:cNvPr>
          <p:cNvSpPr txBox="1"/>
          <p:nvPr/>
        </p:nvSpPr>
        <p:spPr>
          <a:xfrm>
            <a:off x="5783772" y="5696129"/>
            <a:ext cx="2042876" cy="369332"/>
          </a:xfrm>
          <a:prstGeom prst="rect">
            <a:avLst/>
          </a:prstGeom>
          <a:noFill/>
        </p:spPr>
        <p:txBody>
          <a:bodyPr wrap="square" rtlCol="0">
            <a:spAutoFit/>
          </a:bodyPr>
          <a:lstStyle/>
          <a:p>
            <a:r>
              <a:rPr lang="en-US" dirty="0"/>
              <a:t>Mobile capabilities</a:t>
            </a:r>
          </a:p>
        </p:txBody>
      </p:sp>
      <p:sp>
        <p:nvSpPr>
          <p:cNvPr id="24" name="TextBox 23">
            <a:extLst>
              <a:ext uri="{FF2B5EF4-FFF2-40B4-BE49-F238E27FC236}">
                <a16:creationId xmlns:a16="http://schemas.microsoft.com/office/drawing/2014/main" id="{F7BD38A5-C88C-A9E5-130C-AF089104A15C}"/>
              </a:ext>
            </a:extLst>
          </p:cNvPr>
          <p:cNvSpPr txBox="1"/>
          <p:nvPr/>
        </p:nvSpPr>
        <p:spPr>
          <a:xfrm>
            <a:off x="8482271" y="1527027"/>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48%</a:t>
            </a:r>
          </a:p>
        </p:txBody>
      </p:sp>
      <p:sp>
        <p:nvSpPr>
          <p:cNvPr id="25" name="TextBox 24">
            <a:extLst>
              <a:ext uri="{FF2B5EF4-FFF2-40B4-BE49-F238E27FC236}">
                <a16:creationId xmlns:a16="http://schemas.microsoft.com/office/drawing/2014/main" id="{9F14580E-400D-E8D6-600C-6AD15F6B92C8}"/>
              </a:ext>
            </a:extLst>
          </p:cNvPr>
          <p:cNvSpPr txBox="1"/>
          <p:nvPr/>
        </p:nvSpPr>
        <p:spPr>
          <a:xfrm>
            <a:off x="8482271" y="2193455"/>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48%</a:t>
            </a:r>
          </a:p>
        </p:txBody>
      </p:sp>
      <p:sp>
        <p:nvSpPr>
          <p:cNvPr id="26" name="TextBox 25">
            <a:extLst>
              <a:ext uri="{FF2B5EF4-FFF2-40B4-BE49-F238E27FC236}">
                <a16:creationId xmlns:a16="http://schemas.microsoft.com/office/drawing/2014/main" id="{E63B2523-90E7-DC6B-5A86-AA5541FC6BE0}"/>
              </a:ext>
            </a:extLst>
          </p:cNvPr>
          <p:cNvSpPr txBox="1"/>
          <p:nvPr/>
        </p:nvSpPr>
        <p:spPr>
          <a:xfrm>
            <a:off x="9673328" y="1634530"/>
            <a:ext cx="2476829" cy="369332"/>
          </a:xfrm>
          <a:prstGeom prst="rect">
            <a:avLst/>
          </a:prstGeom>
          <a:noFill/>
        </p:spPr>
        <p:txBody>
          <a:bodyPr wrap="square" rtlCol="0">
            <a:spAutoFit/>
          </a:bodyPr>
          <a:lstStyle/>
          <a:p>
            <a:r>
              <a:rPr lang="en-US" dirty="0"/>
              <a:t>Data security protocols</a:t>
            </a:r>
          </a:p>
        </p:txBody>
      </p:sp>
      <p:sp>
        <p:nvSpPr>
          <p:cNvPr id="27" name="TextBox 26">
            <a:extLst>
              <a:ext uri="{FF2B5EF4-FFF2-40B4-BE49-F238E27FC236}">
                <a16:creationId xmlns:a16="http://schemas.microsoft.com/office/drawing/2014/main" id="{8B72EA98-C927-DD94-01E5-112293FF8D40}"/>
              </a:ext>
            </a:extLst>
          </p:cNvPr>
          <p:cNvSpPr txBox="1"/>
          <p:nvPr/>
        </p:nvSpPr>
        <p:spPr>
          <a:xfrm>
            <a:off x="9673328" y="2286601"/>
            <a:ext cx="2352239" cy="369332"/>
          </a:xfrm>
          <a:prstGeom prst="rect">
            <a:avLst/>
          </a:prstGeom>
          <a:noFill/>
        </p:spPr>
        <p:txBody>
          <a:bodyPr wrap="square" rtlCol="0">
            <a:spAutoFit/>
          </a:bodyPr>
          <a:lstStyle/>
          <a:p>
            <a:r>
              <a:rPr lang="en-US" dirty="0"/>
              <a:t>Social platform</a:t>
            </a:r>
          </a:p>
        </p:txBody>
      </p:sp>
      <p:sp>
        <p:nvSpPr>
          <p:cNvPr id="28" name="TextBox 27">
            <a:extLst>
              <a:ext uri="{FF2B5EF4-FFF2-40B4-BE49-F238E27FC236}">
                <a16:creationId xmlns:a16="http://schemas.microsoft.com/office/drawing/2014/main" id="{368FB7FF-BF5D-7515-FAE0-D239891C304E}"/>
              </a:ext>
            </a:extLst>
          </p:cNvPr>
          <p:cNvSpPr txBox="1"/>
          <p:nvPr/>
        </p:nvSpPr>
        <p:spPr>
          <a:xfrm>
            <a:off x="8482271" y="2844933"/>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35%</a:t>
            </a:r>
          </a:p>
        </p:txBody>
      </p:sp>
      <p:sp>
        <p:nvSpPr>
          <p:cNvPr id="29" name="TextBox 28">
            <a:extLst>
              <a:ext uri="{FF2B5EF4-FFF2-40B4-BE49-F238E27FC236}">
                <a16:creationId xmlns:a16="http://schemas.microsoft.com/office/drawing/2014/main" id="{FBD704FD-C902-DB55-C06A-6E6DAFD7522B}"/>
              </a:ext>
            </a:extLst>
          </p:cNvPr>
          <p:cNvSpPr txBox="1"/>
          <p:nvPr/>
        </p:nvSpPr>
        <p:spPr>
          <a:xfrm>
            <a:off x="8482271" y="3511265"/>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17%</a:t>
            </a:r>
          </a:p>
        </p:txBody>
      </p:sp>
      <p:sp>
        <p:nvSpPr>
          <p:cNvPr id="30" name="TextBox 29">
            <a:extLst>
              <a:ext uri="{FF2B5EF4-FFF2-40B4-BE49-F238E27FC236}">
                <a16:creationId xmlns:a16="http://schemas.microsoft.com/office/drawing/2014/main" id="{4FC02FF8-9B6C-B24A-58A9-0B7BA112CBE7}"/>
              </a:ext>
            </a:extLst>
          </p:cNvPr>
          <p:cNvSpPr txBox="1"/>
          <p:nvPr/>
        </p:nvSpPr>
        <p:spPr>
          <a:xfrm>
            <a:off x="9673328" y="2814453"/>
            <a:ext cx="2352239" cy="646331"/>
          </a:xfrm>
          <a:prstGeom prst="rect">
            <a:avLst/>
          </a:prstGeom>
          <a:noFill/>
        </p:spPr>
        <p:txBody>
          <a:bodyPr wrap="square" rtlCol="0">
            <a:spAutoFit/>
          </a:bodyPr>
          <a:lstStyle/>
          <a:p>
            <a:r>
              <a:rPr lang="en-US" dirty="0"/>
              <a:t>e-Commerce functionality</a:t>
            </a:r>
          </a:p>
        </p:txBody>
      </p:sp>
      <p:sp>
        <p:nvSpPr>
          <p:cNvPr id="31" name="TextBox 30">
            <a:extLst>
              <a:ext uri="{FF2B5EF4-FFF2-40B4-BE49-F238E27FC236}">
                <a16:creationId xmlns:a16="http://schemas.microsoft.com/office/drawing/2014/main" id="{461204FE-2FB5-EAFE-5C04-B43CB68AD0E2}"/>
              </a:ext>
            </a:extLst>
          </p:cNvPr>
          <p:cNvSpPr txBox="1"/>
          <p:nvPr/>
        </p:nvSpPr>
        <p:spPr>
          <a:xfrm>
            <a:off x="9673328" y="3494992"/>
            <a:ext cx="2042876" cy="646331"/>
          </a:xfrm>
          <a:prstGeom prst="rect">
            <a:avLst/>
          </a:prstGeom>
          <a:noFill/>
        </p:spPr>
        <p:txBody>
          <a:bodyPr wrap="square" rtlCol="0">
            <a:spAutoFit/>
          </a:bodyPr>
          <a:lstStyle/>
          <a:p>
            <a:r>
              <a:rPr lang="en-US" dirty="0"/>
              <a:t>Artificial intelligence</a:t>
            </a:r>
          </a:p>
        </p:txBody>
      </p:sp>
      <p:sp>
        <p:nvSpPr>
          <p:cNvPr id="32" name="TextBox 31">
            <a:extLst>
              <a:ext uri="{FF2B5EF4-FFF2-40B4-BE49-F238E27FC236}">
                <a16:creationId xmlns:a16="http://schemas.microsoft.com/office/drawing/2014/main" id="{B7363086-B573-AC4D-FDAF-99E233C8C95F}"/>
              </a:ext>
            </a:extLst>
          </p:cNvPr>
          <p:cNvSpPr txBox="1"/>
          <p:nvPr/>
        </p:nvSpPr>
        <p:spPr>
          <a:xfrm>
            <a:off x="8482271" y="4206555"/>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17%</a:t>
            </a:r>
          </a:p>
        </p:txBody>
      </p:sp>
      <p:sp>
        <p:nvSpPr>
          <p:cNvPr id="33" name="TextBox 32">
            <a:extLst>
              <a:ext uri="{FF2B5EF4-FFF2-40B4-BE49-F238E27FC236}">
                <a16:creationId xmlns:a16="http://schemas.microsoft.com/office/drawing/2014/main" id="{4E76B50B-F94E-E978-4D69-0EA327C85E2B}"/>
              </a:ext>
            </a:extLst>
          </p:cNvPr>
          <p:cNvSpPr txBox="1"/>
          <p:nvPr/>
        </p:nvSpPr>
        <p:spPr>
          <a:xfrm>
            <a:off x="9673328" y="4330540"/>
            <a:ext cx="1586968" cy="369332"/>
          </a:xfrm>
          <a:prstGeom prst="rect">
            <a:avLst/>
          </a:prstGeom>
          <a:noFill/>
        </p:spPr>
        <p:txBody>
          <a:bodyPr wrap="square" rtlCol="0">
            <a:spAutoFit/>
          </a:bodyPr>
          <a:lstStyle/>
          <a:p>
            <a:r>
              <a:rPr lang="en-US" dirty="0"/>
              <a:t>Gamification</a:t>
            </a:r>
          </a:p>
        </p:txBody>
      </p:sp>
      <p:sp>
        <p:nvSpPr>
          <p:cNvPr id="35" name="TextBox 34">
            <a:extLst>
              <a:ext uri="{FF2B5EF4-FFF2-40B4-BE49-F238E27FC236}">
                <a16:creationId xmlns:a16="http://schemas.microsoft.com/office/drawing/2014/main" id="{4ED72B2D-92C2-F7FE-4D18-583509D4E80B}"/>
              </a:ext>
            </a:extLst>
          </p:cNvPr>
          <p:cNvSpPr txBox="1"/>
          <p:nvPr/>
        </p:nvSpPr>
        <p:spPr>
          <a:xfrm>
            <a:off x="8482271" y="4905718"/>
            <a:ext cx="1148071" cy="646331"/>
          </a:xfrm>
          <a:prstGeom prst="rect">
            <a:avLst/>
          </a:prstGeom>
          <a:noFill/>
        </p:spPr>
        <p:txBody>
          <a:bodyPr wrap="none" rtlCol="0">
            <a:spAutoFit/>
          </a:bodyPr>
          <a:lstStyle/>
          <a:p>
            <a:r>
              <a:rPr lang="en-US" sz="3600" b="1" dirty="0">
                <a:solidFill>
                  <a:srgbClr val="D57349"/>
                </a:solidFill>
                <a:latin typeface="Avenir Heavy" panose="02000503020000020003" pitchFamily="2" charset="0"/>
              </a:rPr>
              <a:t>13%</a:t>
            </a:r>
          </a:p>
        </p:txBody>
      </p:sp>
      <p:sp>
        <p:nvSpPr>
          <p:cNvPr id="36" name="TextBox 35">
            <a:extLst>
              <a:ext uri="{FF2B5EF4-FFF2-40B4-BE49-F238E27FC236}">
                <a16:creationId xmlns:a16="http://schemas.microsoft.com/office/drawing/2014/main" id="{6E45DCF7-87E8-B7FE-F429-D41EBD6D246B}"/>
              </a:ext>
            </a:extLst>
          </p:cNvPr>
          <p:cNvSpPr txBox="1"/>
          <p:nvPr/>
        </p:nvSpPr>
        <p:spPr>
          <a:xfrm>
            <a:off x="9673328" y="4915533"/>
            <a:ext cx="2042876" cy="646331"/>
          </a:xfrm>
          <a:prstGeom prst="rect">
            <a:avLst/>
          </a:prstGeom>
          <a:noFill/>
        </p:spPr>
        <p:txBody>
          <a:bodyPr wrap="square" rtlCol="0">
            <a:spAutoFit/>
          </a:bodyPr>
          <a:lstStyle/>
          <a:p>
            <a:r>
              <a:rPr lang="en-US" dirty="0"/>
              <a:t>Offline player for accessing courses</a:t>
            </a:r>
          </a:p>
        </p:txBody>
      </p:sp>
      <p:cxnSp>
        <p:nvCxnSpPr>
          <p:cNvPr id="38" name="Straight Connector 37">
            <a:extLst>
              <a:ext uri="{FF2B5EF4-FFF2-40B4-BE49-F238E27FC236}">
                <a16:creationId xmlns:a16="http://schemas.microsoft.com/office/drawing/2014/main" id="{C9C4654F-0064-2463-628A-115F23FEF595}"/>
              </a:ext>
            </a:extLst>
          </p:cNvPr>
          <p:cNvCxnSpPr/>
          <p:nvPr/>
        </p:nvCxnSpPr>
        <p:spPr>
          <a:xfrm>
            <a:off x="4742481" y="2173358"/>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6A8642-0F5D-CB54-05E5-52CBE015BC25}"/>
              </a:ext>
            </a:extLst>
          </p:cNvPr>
          <p:cNvCxnSpPr/>
          <p:nvPr/>
        </p:nvCxnSpPr>
        <p:spPr>
          <a:xfrm>
            <a:off x="4742481" y="2793291"/>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0E8D2C5-28D9-8398-F8A4-065607578534}"/>
              </a:ext>
            </a:extLst>
          </p:cNvPr>
          <p:cNvCxnSpPr/>
          <p:nvPr/>
        </p:nvCxnSpPr>
        <p:spPr>
          <a:xfrm>
            <a:off x="4742481" y="3475216"/>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1A43C6-E9FC-3E9E-7AA7-77435906C5A6}"/>
              </a:ext>
            </a:extLst>
          </p:cNvPr>
          <p:cNvCxnSpPr/>
          <p:nvPr/>
        </p:nvCxnSpPr>
        <p:spPr>
          <a:xfrm>
            <a:off x="4742481" y="4160960"/>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8AE1823-CFCF-89D0-6B28-C673F217E392}"/>
              </a:ext>
            </a:extLst>
          </p:cNvPr>
          <p:cNvCxnSpPr/>
          <p:nvPr/>
        </p:nvCxnSpPr>
        <p:spPr>
          <a:xfrm>
            <a:off x="4742481" y="4901061"/>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E7C8658-75CB-4A92-0242-0C06DB33F1D1}"/>
              </a:ext>
            </a:extLst>
          </p:cNvPr>
          <p:cNvCxnSpPr/>
          <p:nvPr/>
        </p:nvCxnSpPr>
        <p:spPr>
          <a:xfrm>
            <a:off x="4742481" y="5551990"/>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07EE3F-ACA1-EFD7-B6ED-A8E71B0F21A9}"/>
              </a:ext>
            </a:extLst>
          </p:cNvPr>
          <p:cNvCxnSpPr/>
          <p:nvPr/>
        </p:nvCxnSpPr>
        <p:spPr>
          <a:xfrm>
            <a:off x="8508052" y="2157860"/>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A8A4399-0C56-0B63-7389-CD7FB3A77E38}"/>
              </a:ext>
            </a:extLst>
          </p:cNvPr>
          <p:cNvCxnSpPr/>
          <p:nvPr/>
        </p:nvCxnSpPr>
        <p:spPr>
          <a:xfrm>
            <a:off x="8508052" y="2793291"/>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D42C9CC-CEA8-0D1B-93B9-57112505BFB5}"/>
              </a:ext>
            </a:extLst>
          </p:cNvPr>
          <p:cNvCxnSpPr/>
          <p:nvPr/>
        </p:nvCxnSpPr>
        <p:spPr>
          <a:xfrm>
            <a:off x="8508052" y="3475216"/>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2B32759-8F32-F458-8997-D7B9076FE8D0}"/>
              </a:ext>
            </a:extLst>
          </p:cNvPr>
          <p:cNvCxnSpPr/>
          <p:nvPr/>
        </p:nvCxnSpPr>
        <p:spPr>
          <a:xfrm>
            <a:off x="8508052" y="4157141"/>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A2CF051-4062-3560-C403-8ADCB24A4D59}"/>
              </a:ext>
            </a:extLst>
          </p:cNvPr>
          <p:cNvCxnSpPr/>
          <p:nvPr/>
        </p:nvCxnSpPr>
        <p:spPr>
          <a:xfrm>
            <a:off x="8508052" y="4901061"/>
            <a:ext cx="3393530" cy="0"/>
          </a:xfrm>
          <a:prstGeom prst="line">
            <a:avLst/>
          </a:prstGeom>
          <a:ln>
            <a:solidFill>
              <a:srgbClr val="758589">
                <a:alpha val="51647"/>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00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12</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838200" y="249383"/>
            <a:ext cx="6507997" cy="1055542"/>
          </a:xfrm>
        </p:spPr>
        <p:txBody>
          <a:bodyPr>
            <a:normAutofit/>
          </a:bodyPr>
          <a:lstStyle/>
          <a:p>
            <a:r>
              <a:rPr lang="en-US" sz="2800" dirty="0"/>
              <a:t>How do you measure the effectiveness of your extended enterprise learning?</a:t>
            </a:r>
          </a:p>
        </p:txBody>
      </p:sp>
      <p:pic>
        <p:nvPicPr>
          <p:cNvPr id="2" name="Picture 1">
            <a:extLst>
              <a:ext uri="{FF2B5EF4-FFF2-40B4-BE49-F238E27FC236}">
                <a16:creationId xmlns:a16="http://schemas.microsoft.com/office/drawing/2014/main" id="{CC1DB9EE-7FF7-7677-1379-F93491E24F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84320" y="1598009"/>
            <a:ext cx="11458784" cy="4182857"/>
          </a:xfrm>
          <a:prstGeom prst="rect">
            <a:avLst/>
          </a:prstGeom>
        </p:spPr>
      </p:pic>
    </p:spTree>
    <p:extLst>
      <p:ext uri="{BB962C8B-B14F-4D97-AF65-F5344CB8AC3E}">
        <p14:creationId xmlns:p14="http://schemas.microsoft.com/office/powerpoint/2010/main" val="102324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9CB35-A505-4736-BE98-50B31268155C}"/>
              </a:ext>
            </a:extLst>
          </p:cNvPr>
          <p:cNvSpPr>
            <a:spLocks noGrp="1"/>
          </p:cNvSpPr>
          <p:nvPr>
            <p:ph type="title"/>
          </p:nvPr>
        </p:nvSpPr>
        <p:spPr>
          <a:xfrm>
            <a:off x="838200" y="249383"/>
            <a:ext cx="10515600" cy="939330"/>
          </a:xfrm>
        </p:spPr>
        <p:txBody>
          <a:bodyPr>
            <a:noAutofit/>
          </a:bodyPr>
          <a:lstStyle/>
          <a:p>
            <a:r>
              <a:rPr lang="en-US" sz="4300" dirty="0"/>
              <a:t>Consequences</a:t>
            </a:r>
          </a:p>
        </p:txBody>
      </p:sp>
      <p:sp>
        <p:nvSpPr>
          <p:cNvPr id="3" name="Footer Placeholder 2">
            <a:extLst>
              <a:ext uri="{FF2B5EF4-FFF2-40B4-BE49-F238E27FC236}">
                <a16:creationId xmlns:a16="http://schemas.microsoft.com/office/drawing/2014/main" id="{947AF5B1-5E87-FB45-85F2-CE58E0102934}"/>
              </a:ext>
            </a:extLst>
          </p:cNvPr>
          <p:cNvSpPr>
            <a:spLocks noGrp="1"/>
          </p:cNvSpPr>
          <p:nvPr>
            <p:ph type="ftr" sz="quarter" idx="11"/>
          </p:nvPr>
        </p:nvSpPr>
        <p:spPr/>
        <p:txBody>
          <a:bodyPr/>
          <a:lstStyle/>
          <a:p>
            <a:pPr algn="l"/>
            <a:r>
              <a:rPr lang="en-US" dirty="0"/>
              <a:t>© Brandon Hall Group 2022. Not Licensed for Distribution.</a:t>
            </a:r>
            <a:endParaRPr lang="en-US" dirty="0">
              <a:solidFill>
                <a:schemeClr val="bg1"/>
              </a:solidFill>
            </a:endParaRPr>
          </a:p>
        </p:txBody>
      </p:sp>
      <p:grpSp>
        <p:nvGrpSpPr>
          <p:cNvPr id="7" name="Group 6">
            <a:extLst>
              <a:ext uri="{FF2B5EF4-FFF2-40B4-BE49-F238E27FC236}">
                <a16:creationId xmlns:a16="http://schemas.microsoft.com/office/drawing/2014/main" id="{96AF5DFA-AC80-394E-A308-8CC485139CE8}"/>
              </a:ext>
            </a:extLst>
          </p:cNvPr>
          <p:cNvGrpSpPr/>
          <p:nvPr/>
        </p:nvGrpSpPr>
        <p:grpSpPr>
          <a:xfrm>
            <a:off x="-73152" y="0"/>
            <a:ext cx="12326112" cy="6858000"/>
            <a:chOff x="-73152" y="0"/>
            <a:chExt cx="12326112" cy="6858000"/>
          </a:xfrm>
        </p:grpSpPr>
        <p:cxnSp>
          <p:nvCxnSpPr>
            <p:cNvPr id="9" name="Straight Connector 8">
              <a:extLst>
                <a:ext uri="{FF2B5EF4-FFF2-40B4-BE49-F238E27FC236}">
                  <a16:creationId xmlns:a16="http://schemas.microsoft.com/office/drawing/2014/main" id="{04DA0D10-8132-7C40-99C7-A624A78DD14D}"/>
                </a:ext>
              </a:extLst>
            </p:cNvPr>
            <p:cNvCxnSpPr>
              <a:cxnSpLocks/>
            </p:cNvCxnSpPr>
            <p:nvPr/>
          </p:nvCxnSpPr>
          <p:spPr>
            <a:xfrm>
              <a:off x="6096000" y="0"/>
              <a:ext cx="0" cy="1188720"/>
            </a:xfrm>
            <a:prstGeom prst="line">
              <a:avLst/>
            </a:prstGeom>
            <a:ln w="28575">
              <a:solidFill>
                <a:schemeClr val="bg1">
                  <a:alpha val="56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F45922-5F47-5046-8E11-E3B3D43669EF}"/>
                </a:ext>
              </a:extLst>
            </p:cNvPr>
            <p:cNvCxnSpPr>
              <a:cxnSpLocks/>
            </p:cNvCxnSpPr>
            <p:nvPr/>
          </p:nvCxnSpPr>
          <p:spPr>
            <a:xfrm>
              <a:off x="6096000" y="5669280"/>
              <a:ext cx="0" cy="1188720"/>
            </a:xfrm>
            <a:prstGeom prst="line">
              <a:avLst/>
            </a:prstGeom>
            <a:ln w="28575">
              <a:solidFill>
                <a:schemeClr val="bg1">
                  <a:alpha val="56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BE3386-2F3F-8B4B-8742-E336E7D7C0D7}"/>
                </a:ext>
              </a:extLst>
            </p:cNvPr>
            <p:cNvCxnSpPr>
              <a:cxnSpLocks/>
            </p:cNvCxnSpPr>
            <p:nvPr/>
          </p:nvCxnSpPr>
          <p:spPr>
            <a:xfrm flipH="1">
              <a:off x="-73152" y="3428999"/>
              <a:ext cx="1627632" cy="0"/>
            </a:xfrm>
            <a:prstGeom prst="line">
              <a:avLst/>
            </a:prstGeom>
            <a:ln w="28575">
              <a:solidFill>
                <a:schemeClr val="bg1">
                  <a:alpha val="56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D6C1F0-9537-B34D-97B5-0E1CC7B2F5F2}"/>
                </a:ext>
              </a:extLst>
            </p:cNvPr>
            <p:cNvCxnSpPr>
              <a:cxnSpLocks/>
            </p:cNvCxnSpPr>
            <p:nvPr/>
          </p:nvCxnSpPr>
          <p:spPr>
            <a:xfrm flipH="1">
              <a:off x="10625328" y="3428999"/>
              <a:ext cx="1627632" cy="0"/>
            </a:xfrm>
            <a:prstGeom prst="line">
              <a:avLst/>
            </a:prstGeom>
            <a:ln w="28575">
              <a:solidFill>
                <a:schemeClr val="bg1">
                  <a:alpha val="56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D534223-1BC8-4751-8A56-66EAD585DCFF}"/>
              </a:ext>
            </a:extLst>
          </p:cNvPr>
          <p:cNvSpPr txBox="1"/>
          <p:nvPr/>
        </p:nvSpPr>
        <p:spPr>
          <a:xfrm>
            <a:off x="838205" y="1752681"/>
            <a:ext cx="5454104" cy="2746864"/>
          </a:xfrm>
          <a:prstGeom prst="rect">
            <a:avLst/>
          </a:prstGeom>
          <a:noFill/>
        </p:spPr>
        <p:txBody>
          <a:bodyPr wrap="square" numCol="1" spcCol="914400" rtlCol="0">
            <a:noAutofit/>
          </a:bodyPr>
          <a:lstStyle/>
          <a:p>
            <a:pPr lvl="0">
              <a:defRPr/>
            </a:pPr>
            <a:r>
              <a:rPr lang="en-US" sz="1800" dirty="0">
                <a:solidFill>
                  <a:schemeClr val="tx1">
                    <a:lumMod val="75000"/>
                    <a:lumOff val="25000"/>
                  </a:schemeClr>
                </a:solidFill>
                <a:latin typeface="+mj-lt"/>
              </a:rPr>
              <a:t>The extended enterprise represents a huge opportunity for </a:t>
            </a:r>
            <a:r>
              <a:rPr lang="en-US" dirty="0">
                <a:solidFill>
                  <a:schemeClr val="tx1">
                    <a:lumMod val="75000"/>
                    <a:lumOff val="25000"/>
                  </a:schemeClr>
                </a:solidFill>
                <a:latin typeface="+mj-lt"/>
              </a:rPr>
              <a:t>L&amp;D to have a direct impact on the bottom line of the business. It can be an integral part of the customer experience, helping to create happy, loyal customers, and thereby boosting sales. It can also be an extension of the marketing function which can drive the sales pipeline. Customers who receive excellent training rely less on support systems, increasing satisfaction and reducing cost. Properly trained sales partners are crucial to improving sales as well. L&amp;D can even drive its own revenue by selling training to external audiences.</a:t>
            </a:r>
          </a:p>
        </p:txBody>
      </p:sp>
      <p:sp>
        <p:nvSpPr>
          <p:cNvPr id="5" name="Slide Number Placeholder 4">
            <a:extLst>
              <a:ext uri="{FF2B5EF4-FFF2-40B4-BE49-F238E27FC236}">
                <a16:creationId xmlns:a16="http://schemas.microsoft.com/office/drawing/2014/main" id="{F7DB419E-F65E-4241-B26B-00C616FF0C61}"/>
              </a:ext>
            </a:extLst>
          </p:cNvPr>
          <p:cNvSpPr>
            <a:spLocks noGrp="1"/>
          </p:cNvSpPr>
          <p:nvPr>
            <p:ph type="sldNum" sz="quarter" idx="12"/>
          </p:nvPr>
        </p:nvSpPr>
        <p:spPr/>
        <p:txBody>
          <a:bodyPr/>
          <a:lstStyle/>
          <a:p>
            <a:fld id="{27AAD8D9-46E4-EB4E-865F-E5AC3B85113C}" type="slidenum">
              <a:rPr lang="en-US" smtClean="0"/>
              <a:t>13</a:t>
            </a:fld>
            <a:endParaRPr lang="en-US" dirty="0"/>
          </a:p>
        </p:txBody>
      </p:sp>
      <p:pic>
        <p:nvPicPr>
          <p:cNvPr id="15" name="Picture 14" descr="Application, icon&#10;&#10;Description automatically generated with medium confidence">
            <a:extLst>
              <a:ext uri="{FF2B5EF4-FFF2-40B4-BE49-F238E27FC236}">
                <a16:creationId xmlns:a16="http://schemas.microsoft.com/office/drawing/2014/main" id="{9912CFAB-C63E-D5A3-965A-74C80A0280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3666" y="1549400"/>
            <a:ext cx="3911600" cy="3759200"/>
          </a:xfrm>
          <a:prstGeom prst="rect">
            <a:avLst/>
          </a:prstGeom>
        </p:spPr>
      </p:pic>
    </p:spTree>
    <p:extLst>
      <p:ext uri="{BB962C8B-B14F-4D97-AF65-F5344CB8AC3E}">
        <p14:creationId xmlns:p14="http://schemas.microsoft.com/office/powerpoint/2010/main" val="219250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14</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1075194" y="264881"/>
            <a:ext cx="9153687" cy="974983"/>
          </a:xfrm>
        </p:spPr>
        <p:txBody>
          <a:bodyPr>
            <a:normAutofit/>
          </a:bodyPr>
          <a:lstStyle/>
          <a:p>
            <a:r>
              <a:rPr lang="en-US" sz="2800" dirty="0"/>
              <a:t>Which of the following are objectives of your organization's extended enterprise learning?</a:t>
            </a:r>
          </a:p>
        </p:txBody>
      </p:sp>
      <p:graphicFrame>
        <p:nvGraphicFramePr>
          <p:cNvPr id="34" name="Chart 33">
            <a:extLst>
              <a:ext uri="{FF2B5EF4-FFF2-40B4-BE49-F238E27FC236}">
                <a16:creationId xmlns:a16="http://schemas.microsoft.com/office/drawing/2014/main" id="{CD0E23E1-1237-B057-48AC-A83F26E37A52}"/>
              </a:ext>
            </a:extLst>
          </p:cNvPr>
          <p:cNvGraphicFramePr/>
          <p:nvPr>
            <p:extLst>
              <p:ext uri="{D42A27DB-BD31-4B8C-83A1-F6EECF244321}">
                <p14:modId xmlns:p14="http://schemas.microsoft.com/office/powerpoint/2010/main" val="2245966572"/>
              </p:ext>
            </p:extLst>
          </p:nvPr>
        </p:nvGraphicFramePr>
        <p:xfrm>
          <a:off x="889431" y="1472339"/>
          <a:ext cx="10320150" cy="4603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492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15</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838200" y="2233166"/>
            <a:ext cx="3780295" cy="1734400"/>
          </a:xfrm>
        </p:spPr>
        <p:txBody>
          <a:bodyPr>
            <a:normAutofit/>
          </a:bodyPr>
          <a:lstStyle/>
          <a:p>
            <a:r>
              <a:rPr lang="en-US" sz="2800" dirty="0"/>
              <a:t>Please indicate which of the following external learning audiences you charge for content</a:t>
            </a:r>
          </a:p>
        </p:txBody>
      </p:sp>
      <p:pic>
        <p:nvPicPr>
          <p:cNvPr id="4" name="Picture 3" descr="Chart&#10;&#10;Description automatically generated">
            <a:extLst>
              <a:ext uri="{FF2B5EF4-FFF2-40B4-BE49-F238E27FC236}">
                <a16:creationId xmlns:a16="http://schemas.microsoft.com/office/drawing/2014/main" id="{FF90A01E-F67B-0FA8-B708-52CB77D07B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1420" y="561933"/>
            <a:ext cx="5509325" cy="5403085"/>
          </a:xfrm>
          <a:prstGeom prst="rect">
            <a:avLst/>
          </a:prstGeom>
        </p:spPr>
      </p:pic>
    </p:spTree>
    <p:extLst>
      <p:ext uri="{BB962C8B-B14F-4D97-AF65-F5344CB8AC3E}">
        <p14:creationId xmlns:p14="http://schemas.microsoft.com/office/powerpoint/2010/main" val="153982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16</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838200" y="2233165"/>
            <a:ext cx="3842288" cy="1951377"/>
          </a:xfrm>
        </p:spPr>
        <p:txBody>
          <a:bodyPr>
            <a:normAutofit fontScale="90000"/>
          </a:bodyPr>
          <a:lstStyle/>
          <a:p>
            <a:r>
              <a:rPr lang="en-US" dirty="0"/>
              <a:t>How does your organization charge for extended enterprise learning?</a:t>
            </a:r>
          </a:p>
        </p:txBody>
      </p:sp>
      <p:pic>
        <p:nvPicPr>
          <p:cNvPr id="2" name="Picture 1">
            <a:extLst>
              <a:ext uri="{FF2B5EF4-FFF2-40B4-BE49-F238E27FC236}">
                <a16:creationId xmlns:a16="http://schemas.microsoft.com/office/drawing/2014/main" id="{4D1250E7-CF84-5FD2-5622-7749F339E95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81420" y="727458"/>
            <a:ext cx="5509325" cy="5403084"/>
          </a:xfrm>
          <a:prstGeom prst="rect">
            <a:avLst/>
          </a:prstGeom>
        </p:spPr>
      </p:pic>
    </p:spTree>
    <p:extLst>
      <p:ext uri="{BB962C8B-B14F-4D97-AF65-F5344CB8AC3E}">
        <p14:creationId xmlns:p14="http://schemas.microsoft.com/office/powerpoint/2010/main" val="344550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17</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838200" y="249383"/>
            <a:ext cx="10515600" cy="1441306"/>
          </a:xfrm>
        </p:spPr>
        <p:txBody>
          <a:bodyPr>
            <a:normAutofit/>
          </a:bodyPr>
          <a:lstStyle/>
          <a:p>
            <a:r>
              <a:rPr lang="en-US" dirty="0"/>
              <a:t>How does your extended enterprise learning help your business?</a:t>
            </a:r>
          </a:p>
        </p:txBody>
      </p:sp>
      <p:graphicFrame>
        <p:nvGraphicFramePr>
          <p:cNvPr id="34" name="Chart 33">
            <a:extLst>
              <a:ext uri="{FF2B5EF4-FFF2-40B4-BE49-F238E27FC236}">
                <a16:creationId xmlns:a16="http://schemas.microsoft.com/office/drawing/2014/main" id="{CD0E23E1-1237-B057-48AC-A83F26E37A52}"/>
              </a:ext>
            </a:extLst>
          </p:cNvPr>
          <p:cNvGraphicFramePr/>
          <p:nvPr>
            <p:extLst>
              <p:ext uri="{D42A27DB-BD31-4B8C-83A1-F6EECF244321}">
                <p14:modId xmlns:p14="http://schemas.microsoft.com/office/powerpoint/2010/main" val="4249632621"/>
              </p:ext>
            </p:extLst>
          </p:nvPr>
        </p:nvGraphicFramePr>
        <p:xfrm>
          <a:off x="1266131" y="1565329"/>
          <a:ext cx="9824203" cy="4601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861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18</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838200" y="249383"/>
            <a:ext cx="10515600" cy="1441306"/>
          </a:xfrm>
        </p:spPr>
        <p:txBody>
          <a:bodyPr>
            <a:normAutofit fontScale="90000"/>
          </a:bodyPr>
          <a:lstStyle/>
          <a:p>
            <a:r>
              <a:rPr lang="en-US" dirty="0"/>
              <a:t>How does your organization measure return on investment (ROI) on your extended enterprise learning programs?</a:t>
            </a:r>
          </a:p>
        </p:txBody>
      </p:sp>
      <p:graphicFrame>
        <p:nvGraphicFramePr>
          <p:cNvPr id="34" name="Chart 33">
            <a:extLst>
              <a:ext uri="{FF2B5EF4-FFF2-40B4-BE49-F238E27FC236}">
                <a16:creationId xmlns:a16="http://schemas.microsoft.com/office/drawing/2014/main" id="{CD0E23E1-1237-B057-48AC-A83F26E37A52}"/>
              </a:ext>
            </a:extLst>
          </p:cNvPr>
          <p:cNvGraphicFramePr/>
          <p:nvPr>
            <p:extLst>
              <p:ext uri="{D42A27DB-BD31-4B8C-83A1-F6EECF244321}">
                <p14:modId xmlns:p14="http://schemas.microsoft.com/office/powerpoint/2010/main" val="3718787403"/>
              </p:ext>
            </p:extLst>
          </p:nvPr>
        </p:nvGraphicFramePr>
        <p:xfrm>
          <a:off x="1505056" y="1582200"/>
          <a:ext cx="9461286" cy="44476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324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907FB6-512C-4546-9BD0-4BCF36E94037}"/>
              </a:ext>
            </a:extLst>
          </p:cNvPr>
          <p:cNvSpPr>
            <a:spLocks noGrp="1"/>
          </p:cNvSpPr>
          <p:nvPr>
            <p:ph type="title"/>
          </p:nvPr>
        </p:nvSpPr>
        <p:spPr>
          <a:xfrm>
            <a:off x="838200" y="249383"/>
            <a:ext cx="5257800" cy="764408"/>
          </a:xfrm>
        </p:spPr>
        <p:txBody>
          <a:bodyPr>
            <a:normAutofit/>
          </a:bodyPr>
          <a:lstStyle/>
          <a:p>
            <a:r>
              <a:rPr lang="en-US" sz="3600" dirty="0"/>
              <a:t>Critical Questions</a:t>
            </a:r>
          </a:p>
        </p:txBody>
      </p:sp>
      <p:sp>
        <p:nvSpPr>
          <p:cNvPr id="3" name="Footer Placeholder 2">
            <a:extLst>
              <a:ext uri="{FF2B5EF4-FFF2-40B4-BE49-F238E27FC236}">
                <a16:creationId xmlns:a16="http://schemas.microsoft.com/office/drawing/2014/main" id="{07A6DD2F-2491-5E4A-B81F-99ED6335CE74}"/>
              </a:ext>
            </a:extLst>
          </p:cNvPr>
          <p:cNvSpPr>
            <a:spLocks noGrp="1"/>
          </p:cNvSpPr>
          <p:nvPr>
            <p:ph type="ftr" sz="quarter" idx="11"/>
          </p:nvPr>
        </p:nvSpPr>
        <p:spPr/>
        <p:txBody>
          <a:bodyPr/>
          <a:lstStyle/>
          <a:p>
            <a:pPr algn="l"/>
            <a:r>
              <a:rPr lang="en-US" dirty="0"/>
              <a:t>© Brandon Hall Group 2022. Not Licensed for Distribution.</a:t>
            </a:r>
          </a:p>
        </p:txBody>
      </p:sp>
      <p:sp>
        <p:nvSpPr>
          <p:cNvPr id="2" name="Slide Number Placeholder 1">
            <a:extLst>
              <a:ext uri="{FF2B5EF4-FFF2-40B4-BE49-F238E27FC236}">
                <a16:creationId xmlns:a16="http://schemas.microsoft.com/office/drawing/2014/main" id="{B2CCD76B-FA67-4F15-ABB1-F76D8EC8EBF4}"/>
              </a:ext>
            </a:extLst>
          </p:cNvPr>
          <p:cNvSpPr>
            <a:spLocks noGrp="1"/>
          </p:cNvSpPr>
          <p:nvPr>
            <p:ph type="sldNum" sz="quarter" idx="12"/>
          </p:nvPr>
        </p:nvSpPr>
        <p:spPr/>
        <p:txBody>
          <a:bodyPr/>
          <a:lstStyle/>
          <a:p>
            <a:fld id="{15EE09D5-3188-8E4F-BB68-B726B0193435}" type="slidenum">
              <a:rPr lang="en-US" smtClean="0"/>
              <a:t>19</a:t>
            </a:fld>
            <a:endParaRPr lang="en-US" dirty="0"/>
          </a:p>
        </p:txBody>
      </p:sp>
      <p:sp>
        <p:nvSpPr>
          <p:cNvPr id="6" name="Content Placeholder 5">
            <a:extLst>
              <a:ext uri="{FF2B5EF4-FFF2-40B4-BE49-F238E27FC236}">
                <a16:creationId xmlns:a16="http://schemas.microsoft.com/office/drawing/2014/main" id="{28F164F1-9CB1-4FC4-8EE7-72EAE5C614F5}"/>
              </a:ext>
            </a:extLst>
          </p:cNvPr>
          <p:cNvSpPr>
            <a:spLocks noGrp="1"/>
          </p:cNvSpPr>
          <p:nvPr>
            <p:ph idx="4294967295"/>
          </p:nvPr>
        </p:nvSpPr>
        <p:spPr>
          <a:xfrm>
            <a:off x="838200" y="1156320"/>
            <a:ext cx="5516105" cy="4781759"/>
          </a:xfrm>
        </p:spPr>
        <p:txBody>
          <a:bodyPr>
            <a:noAutofit/>
          </a:bodyPr>
          <a:lstStyle/>
          <a:p>
            <a:pPr marL="0" indent="0">
              <a:lnSpc>
                <a:spcPct val="100000"/>
              </a:lnSpc>
              <a:spcBef>
                <a:spcPts val="0"/>
              </a:spcBef>
              <a:spcAft>
                <a:spcPts val="1200"/>
              </a:spcAft>
              <a:buNone/>
            </a:pPr>
            <a:r>
              <a:rPr lang="en-US" sz="1800" dirty="0"/>
              <a:t>To effectively deliver learning in an extended enterprise environment, organizations must answer several critical questions, including:</a:t>
            </a:r>
          </a:p>
          <a:p>
            <a:pPr marL="320040" indent="-320040">
              <a:lnSpc>
                <a:spcPct val="100000"/>
              </a:lnSpc>
              <a:spcBef>
                <a:spcPts val="0"/>
              </a:spcBef>
              <a:spcAft>
                <a:spcPts val="1200"/>
              </a:spcAft>
              <a:buClr>
                <a:srgbClr val="D57349"/>
              </a:buClr>
              <a:buSzPct val="100000"/>
              <a:buFont typeface="Zapf Dingbats"/>
              <a:buChar char="➜"/>
            </a:pPr>
            <a:r>
              <a:rPr lang="en-US" sz="1800" dirty="0"/>
              <a:t>Are there audiences within the organization’s external ecosystem that would benefit from training developed by the organization?</a:t>
            </a:r>
          </a:p>
          <a:p>
            <a:pPr marL="320040" indent="-320040">
              <a:lnSpc>
                <a:spcPct val="100000"/>
              </a:lnSpc>
              <a:spcBef>
                <a:spcPts val="0"/>
              </a:spcBef>
              <a:spcAft>
                <a:spcPts val="1200"/>
              </a:spcAft>
              <a:buClr>
                <a:srgbClr val="D57349"/>
              </a:buClr>
              <a:buSzPct val="100000"/>
              <a:buFont typeface="Zapf Dingbats"/>
              <a:buChar char="➜"/>
            </a:pPr>
            <a:r>
              <a:rPr lang="en-US" sz="1800" dirty="0"/>
              <a:t>How does the organization stand to benefit from training any or all of these groups?</a:t>
            </a:r>
          </a:p>
          <a:p>
            <a:pPr marL="320040" indent="-320040">
              <a:lnSpc>
                <a:spcPct val="100000"/>
              </a:lnSpc>
              <a:spcBef>
                <a:spcPts val="0"/>
              </a:spcBef>
              <a:spcAft>
                <a:spcPts val="1200"/>
              </a:spcAft>
              <a:buClr>
                <a:srgbClr val="D57349"/>
              </a:buClr>
              <a:buSzPct val="100000"/>
              <a:buFont typeface="Zapf Dingbats"/>
              <a:buChar char="➜"/>
            </a:pPr>
            <a:r>
              <a:rPr lang="en-US" sz="1800" dirty="0"/>
              <a:t>Can we leverage our learning and development efforts externally to generate revenue?</a:t>
            </a:r>
          </a:p>
          <a:p>
            <a:pPr marL="320040" indent="-320040">
              <a:lnSpc>
                <a:spcPct val="100000"/>
              </a:lnSpc>
              <a:spcBef>
                <a:spcPts val="0"/>
              </a:spcBef>
              <a:spcAft>
                <a:spcPts val="1200"/>
              </a:spcAft>
              <a:buClr>
                <a:srgbClr val="D57349"/>
              </a:buClr>
              <a:buSzPct val="100000"/>
              <a:buFont typeface="Zapf Dingbats"/>
              <a:buChar char="➜"/>
            </a:pPr>
            <a:r>
              <a:rPr lang="en-US" sz="1800" dirty="0"/>
              <a:t>Do we have the right technology/infrastructure to deliver to these audiences?</a:t>
            </a:r>
          </a:p>
          <a:p>
            <a:pPr marL="320040" indent="-320040">
              <a:lnSpc>
                <a:spcPct val="100000"/>
              </a:lnSpc>
              <a:spcBef>
                <a:spcPts val="0"/>
              </a:spcBef>
              <a:spcAft>
                <a:spcPts val="1200"/>
              </a:spcAft>
              <a:buClr>
                <a:srgbClr val="D57349"/>
              </a:buClr>
              <a:buSzPct val="100000"/>
              <a:buFont typeface="Zapf Dingbats"/>
              <a:buChar char="➜"/>
            </a:pPr>
            <a:r>
              <a:rPr lang="en-US" sz="1800" dirty="0"/>
              <a:t>How do we measure the effectiveness of our efforts?</a:t>
            </a:r>
          </a:p>
        </p:txBody>
      </p:sp>
      <p:pic>
        <p:nvPicPr>
          <p:cNvPr id="4" name="Picture 3" descr="A picture containing text, vector graphics, seat&#10;&#10;Description automatically generated">
            <a:extLst>
              <a:ext uri="{FF2B5EF4-FFF2-40B4-BE49-F238E27FC236}">
                <a16:creationId xmlns:a16="http://schemas.microsoft.com/office/drawing/2014/main" id="{B8A6C3C2-EEC2-6CC1-851E-C258D2BD95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9357" y="1667599"/>
            <a:ext cx="4660900" cy="3759200"/>
          </a:xfrm>
          <a:prstGeom prst="rect">
            <a:avLst/>
          </a:prstGeom>
        </p:spPr>
      </p:pic>
    </p:spTree>
    <p:extLst>
      <p:ext uri="{BB962C8B-B14F-4D97-AF65-F5344CB8AC3E}">
        <p14:creationId xmlns:p14="http://schemas.microsoft.com/office/powerpoint/2010/main" val="391905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8B02-8F79-5D48-A405-A024784B1289}"/>
              </a:ext>
            </a:extLst>
          </p:cNvPr>
          <p:cNvSpPr>
            <a:spLocks noGrp="1"/>
          </p:cNvSpPr>
          <p:nvPr>
            <p:ph type="title"/>
          </p:nvPr>
        </p:nvSpPr>
        <p:spPr>
          <a:xfrm>
            <a:off x="838200" y="249383"/>
            <a:ext cx="10515600" cy="806531"/>
          </a:xfrm>
        </p:spPr>
        <p:txBody>
          <a:bodyPr>
            <a:normAutofit/>
          </a:bodyPr>
          <a:lstStyle/>
          <a:p>
            <a:r>
              <a:rPr lang="en-US" sz="4400" dirty="0"/>
              <a:t>Introduction</a:t>
            </a:r>
          </a:p>
        </p:txBody>
      </p:sp>
      <p:sp>
        <p:nvSpPr>
          <p:cNvPr id="4" name="Footer Placeholder 3">
            <a:extLst>
              <a:ext uri="{FF2B5EF4-FFF2-40B4-BE49-F238E27FC236}">
                <a16:creationId xmlns:a16="http://schemas.microsoft.com/office/drawing/2014/main" id="{FA1811E8-4574-7E42-B9C3-FB699E205936}"/>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DC8EA25B-2767-4A4D-A63A-E8329383C3A3}"/>
              </a:ext>
            </a:extLst>
          </p:cNvPr>
          <p:cNvSpPr>
            <a:spLocks noGrp="1"/>
          </p:cNvSpPr>
          <p:nvPr>
            <p:ph type="sldNum" sz="quarter" idx="12"/>
          </p:nvPr>
        </p:nvSpPr>
        <p:spPr/>
        <p:txBody>
          <a:bodyPr/>
          <a:lstStyle/>
          <a:p>
            <a:fld id="{70615984-DE26-B24B-B048-45667392A3F4}" type="slidenum">
              <a:rPr lang="en-US" smtClean="0"/>
              <a:t>2</a:t>
            </a:fld>
            <a:endParaRPr lang="en-US" dirty="0"/>
          </a:p>
        </p:txBody>
      </p:sp>
      <p:sp>
        <p:nvSpPr>
          <p:cNvPr id="3" name="Content Placeholder 2">
            <a:extLst>
              <a:ext uri="{FF2B5EF4-FFF2-40B4-BE49-F238E27FC236}">
                <a16:creationId xmlns:a16="http://schemas.microsoft.com/office/drawing/2014/main" id="{B11CF8B3-99A5-9143-8097-780D4853B071}"/>
              </a:ext>
            </a:extLst>
          </p:cNvPr>
          <p:cNvSpPr>
            <a:spLocks noGrp="1"/>
          </p:cNvSpPr>
          <p:nvPr>
            <p:ph idx="4294967295"/>
          </p:nvPr>
        </p:nvSpPr>
        <p:spPr>
          <a:xfrm>
            <a:off x="838199" y="1706998"/>
            <a:ext cx="4787685" cy="3474999"/>
          </a:xfrm>
        </p:spPr>
        <p:txBody>
          <a:bodyPr>
            <a:noAutofit/>
          </a:bodyPr>
          <a:lstStyle/>
          <a:p>
            <a:pPr marL="0" indent="0">
              <a:lnSpc>
                <a:spcPct val="100000"/>
              </a:lnSpc>
              <a:buNone/>
            </a:pPr>
            <a:r>
              <a:rPr lang="en-US" sz="2000" dirty="0"/>
              <a:t>This presentation provides an overview of Brandon Hall Group’s </a:t>
            </a:r>
            <a:r>
              <a:rPr lang="en-US" sz="2000" i="1" dirty="0"/>
              <a:t>Extended Enterprise Learning </a:t>
            </a:r>
            <a:r>
              <a:rPr lang="en-US" sz="2000" dirty="0"/>
              <a:t>survey, conducted in November 2022. It includes a look at how companies approach learning for various external audiences, including the strategies and tools they use to meet the challenges inherent in this kind of environment. It includes analysis, critical questions organizations must answer, and Brandon Hall Group’s point of view on the research.</a:t>
            </a:r>
          </a:p>
        </p:txBody>
      </p:sp>
      <p:pic>
        <p:nvPicPr>
          <p:cNvPr id="8" name="Picture 7" descr="Icon&#10;&#10;Description automatically generated">
            <a:extLst>
              <a:ext uri="{FF2B5EF4-FFF2-40B4-BE49-F238E27FC236}">
                <a16:creationId xmlns:a16="http://schemas.microsoft.com/office/drawing/2014/main" id="{9AB3EB27-44C8-444D-3478-8A3266F5DB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4606" y="1390650"/>
            <a:ext cx="4432300" cy="4076700"/>
          </a:xfrm>
          <a:prstGeom prst="rect">
            <a:avLst/>
          </a:prstGeom>
        </p:spPr>
      </p:pic>
    </p:spTree>
    <p:extLst>
      <p:ext uri="{BB962C8B-B14F-4D97-AF65-F5344CB8AC3E}">
        <p14:creationId xmlns:p14="http://schemas.microsoft.com/office/powerpoint/2010/main" val="2524000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907FB6-512C-4546-9BD0-4BCF36E94037}"/>
              </a:ext>
            </a:extLst>
          </p:cNvPr>
          <p:cNvSpPr>
            <a:spLocks noGrp="1"/>
          </p:cNvSpPr>
          <p:nvPr>
            <p:ph type="title"/>
          </p:nvPr>
        </p:nvSpPr>
        <p:spPr>
          <a:xfrm>
            <a:off x="838200" y="249383"/>
            <a:ext cx="10515600" cy="675028"/>
          </a:xfrm>
        </p:spPr>
        <p:txBody>
          <a:bodyPr/>
          <a:lstStyle/>
          <a:p>
            <a:r>
              <a:rPr lang="en-US" dirty="0"/>
              <a:t>Brandon Hall Group Point of View</a:t>
            </a:r>
          </a:p>
        </p:txBody>
      </p:sp>
      <p:sp>
        <p:nvSpPr>
          <p:cNvPr id="4" name="Footer Placeholder 3">
            <a:extLst>
              <a:ext uri="{FF2B5EF4-FFF2-40B4-BE49-F238E27FC236}">
                <a16:creationId xmlns:a16="http://schemas.microsoft.com/office/drawing/2014/main" id="{D085EF31-88AB-5D48-99C6-EA7EB45ACC42}"/>
              </a:ext>
            </a:extLst>
          </p:cNvPr>
          <p:cNvSpPr>
            <a:spLocks noGrp="1"/>
          </p:cNvSpPr>
          <p:nvPr>
            <p:ph type="ftr" sz="quarter" idx="11"/>
          </p:nvPr>
        </p:nvSpPr>
        <p:spPr/>
        <p:txBody>
          <a:bodyPr/>
          <a:lstStyle/>
          <a:p>
            <a:pPr algn="l"/>
            <a:r>
              <a:rPr lang="en-US" dirty="0"/>
              <a:t>© Brandon Hall Group 2022. Not Licensed for Distribution.</a:t>
            </a:r>
          </a:p>
        </p:txBody>
      </p:sp>
      <p:sp>
        <p:nvSpPr>
          <p:cNvPr id="7" name="Slide Number Placeholder 6">
            <a:extLst>
              <a:ext uri="{FF2B5EF4-FFF2-40B4-BE49-F238E27FC236}">
                <a16:creationId xmlns:a16="http://schemas.microsoft.com/office/drawing/2014/main" id="{25313A0B-5A50-5640-AD92-7EF06DBC9671}"/>
              </a:ext>
            </a:extLst>
          </p:cNvPr>
          <p:cNvSpPr>
            <a:spLocks noGrp="1"/>
          </p:cNvSpPr>
          <p:nvPr>
            <p:ph type="sldNum" sz="quarter" idx="12"/>
          </p:nvPr>
        </p:nvSpPr>
        <p:spPr/>
        <p:txBody>
          <a:bodyPr/>
          <a:lstStyle/>
          <a:p>
            <a:fld id="{27AAD8D9-46E4-EB4E-865F-E5AC3B85113C}" type="slidenum">
              <a:rPr lang="en-US" smtClean="0"/>
              <a:t>20</a:t>
            </a:fld>
            <a:endParaRPr lang="en-US" dirty="0"/>
          </a:p>
        </p:txBody>
      </p:sp>
      <p:sp>
        <p:nvSpPr>
          <p:cNvPr id="6" name="Content Placeholder 5">
            <a:extLst>
              <a:ext uri="{FF2B5EF4-FFF2-40B4-BE49-F238E27FC236}">
                <a16:creationId xmlns:a16="http://schemas.microsoft.com/office/drawing/2014/main" id="{28F164F1-9CB1-4FC4-8EE7-72EAE5C614F5}"/>
              </a:ext>
            </a:extLst>
          </p:cNvPr>
          <p:cNvSpPr>
            <a:spLocks noGrp="1"/>
          </p:cNvSpPr>
          <p:nvPr>
            <p:ph idx="4294967295"/>
          </p:nvPr>
        </p:nvSpPr>
        <p:spPr>
          <a:xfrm>
            <a:off x="859404" y="969662"/>
            <a:ext cx="10272423" cy="580192"/>
          </a:xfrm>
        </p:spPr>
        <p:txBody>
          <a:bodyPr>
            <a:noAutofit/>
          </a:bodyPr>
          <a:lstStyle/>
          <a:p>
            <a:pPr marL="0" indent="0">
              <a:buNone/>
            </a:pPr>
            <a:r>
              <a:rPr lang="en-US" sz="2400" b="1" dirty="0">
                <a:solidFill>
                  <a:srgbClr val="758589"/>
                </a:solidFill>
                <a:latin typeface="+mn-lt"/>
              </a:rPr>
              <a:t>High-Level Strategies for Extended Enterprise Learning:</a:t>
            </a:r>
          </a:p>
        </p:txBody>
      </p:sp>
      <p:sp>
        <p:nvSpPr>
          <p:cNvPr id="8" name="Rectangle 7">
            <a:extLst>
              <a:ext uri="{FF2B5EF4-FFF2-40B4-BE49-F238E27FC236}">
                <a16:creationId xmlns:a16="http://schemas.microsoft.com/office/drawing/2014/main" id="{6D0D45A2-2197-3C40-89C4-A4930ABCC26E}"/>
              </a:ext>
            </a:extLst>
          </p:cNvPr>
          <p:cNvSpPr/>
          <p:nvPr/>
        </p:nvSpPr>
        <p:spPr>
          <a:xfrm>
            <a:off x="899160" y="2151516"/>
            <a:ext cx="4907281" cy="3154710"/>
          </a:xfrm>
          <a:prstGeom prst="rect">
            <a:avLst/>
          </a:prstGeom>
        </p:spPr>
        <p:txBody>
          <a:bodyPr wrap="square">
            <a:spAutoFit/>
          </a:bodyPr>
          <a:lstStyle/>
          <a:p>
            <a:pPr>
              <a:spcAft>
                <a:spcPts val="1800"/>
              </a:spcAft>
            </a:pPr>
            <a:r>
              <a:rPr lang="en-US" sz="2000" b="1" dirty="0">
                <a:solidFill>
                  <a:srgbClr val="D57349"/>
                </a:solidFill>
              </a:rPr>
              <a:t>Build the business case behind delivering learning to specific external audiences.</a:t>
            </a:r>
          </a:p>
          <a:p>
            <a:pPr>
              <a:spcAft>
                <a:spcPts val="1800"/>
              </a:spcAft>
            </a:pPr>
            <a:r>
              <a:rPr lang="en-US" sz="1600" dirty="0">
                <a:solidFill>
                  <a:schemeClr val="tx1">
                    <a:lumMod val="75000"/>
                    <a:lumOff val="25000"/>
                  </a:schemeClr>
                </a:solidFill>
                <a:latin typeface="+mj-lt"/>
              </a:rPr>
              <a:t>Determine the business drivers behind delivering learning to specific audiences. If your organization needs to cut down on customer support inquiries, designing training specifically for them can reduce reliance on help tickets. Training manufacturers or distributors on how your products are made, used, or sold may help your supply chain run smoother. Giving reseller partners better and timelier information on your products or services could make them more likely to sell them over a competitor’s.</a:t>
            </a:r>
          </a:p>
        </p:txBody>
      </p:sp>
      <p:sp>
        <p:nvSpPr>
          <p:cNvPr id="9" name="Rectangle 8">
            <a:extLst>
              <a:ext uri="{FF2B5EF4-FFF2-40B4-BE49-F238E27FC236}">
                <a16:creationId xmlns:a16="http://schemas.microsoft.com/office/drawing/2014/main" id="{F0A5D41D-620A-114D-B100-8F5B1570D98C}"/>
              </a:ext>
            </a:extLst>
          </p:cNvPr>
          <p:cNvSpPr/>
          <p:nvPr/>
        </p:nvSpPr>
        <p:spPr>
          <a:xfrm>
            <a:off x="6805954" y="2151516"/>
            <a:ext cx="4983481" cy="3647152"/>
          </a:xfrm>
          <a:prstGeom prst="rect">
            <a:avLst/>
          </a:prstGeom>
        </p:spPr>
        <p:txBody>
          <a:bodyPr wrap="square">
            <a:spAutoFit/>
          </a:bodyPr>
          <a:lstStyle/>
          <a:p>
            <a:pPr>
              <a:spcAft>
                <a:spcPts val="1800"/>
              </a:spcAft>
            </a:pPr>
            <a:r>
              <a:rPr lang="en-US" sz="2000" b="1" dirty="0">
                <a:solidFill>
                  <a:srgbClr val="758589"/>
                </a:solidFill>
              </a:rPr>
              <a:t>Identify your organization’s extended enterprise audiences and owners.</a:t>
            </a:r>
          </a:p>
          <a:p>
            <a:pPr>
              <a:spcAft>
                <a:spcPts val="1800"/>
              </a:spcAft>
            </a:pPr>
            <a:r>
              <a:rPr lang="en-US" sz="1600" dirty="0">
                <a:solidFill>
                  <a:schemeClr val="tx1">
                    <a:lumMod val="75000"/>
                    <a:lumOff val="25000"/>
                  </a:schemeClr>
                </a:solidFill>
                <a:latin typeface="+mj-lt"/>
              </a:rPr>
              <a:t>Based on the business cases, define the characteristics of each intended audience and determine their unique requirements. The learning ecosystem can be far larger than most companies realize, transcending employees to include resellers, manufacturers, customers, and even the public at large. For companies serious about brand awareness, delivering learning to the public is a key element of their marketing strategies. For organizations that invested heavily to create world-class training, there are opportunities to sell that training externally to defray learning costs.</a:t>
            </a:r>
          </a:p>
        </p:txBody>
      </p:sp>
      <p:sp>
        <p:nvSpPr>
          <p:cNvPr id="10" name="Oval 9">
            <a:extLst>
              <a:ext uri="{FF2B5EF4-FFF2-40B4-BE49-F238E27FC236}">
                <a16:creationId xmlns:a16="http://schemas.microsoft.com/office/drawing/2014/main" id="{F1AE61E0-203F-A946-ACD2-1E2432EA44E8}"/>
              </a:ext>
            </a:extLst>
          </p:cNvPr>
          <p:cNvSpPr>
            <a:spLocks noChangeAspect="1"/>
          </p:cNvSpPr>
          <p:nvPr/>
        </p:nvSpPr>
        <p:spPr>
          <a:xfrm>
            <a:off x="-176554" y="1861139"/>
            <a:ext cx="1419910" cy="1419910"/>
          </a:xfrm>
          <a:prstGeom prst="ellipse">
            <a:avLst/>
          </a:prstGeom>
          <a:solidFill>
            <a:srgbClr val="D57349">
              <a:alpha val="1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600" b="1" dirty="0">
                <a:solidFill>
                  <a:srgbClr val="D57349"/>
                </a:solidFill>
              </a:rPr>
              <a:t>1</a:t>
            </a:r>
          </a:p>
        </p:txBody>
      </p:sp>
      <p:sp>
        <p:nvSpPr>
          <p:cNvPr id="11" name="Oval 10">
            <a:extLst>
              <a:ext uri="{FF2B5EF4-FFF2-40B4-BE49-F238E27FC236}">
                <a16:creationId xmlns:a16="http://schemas.microsoft.com/office/drawing/2014/main" id="{F09F6977-ABCB-3245-9BEA-566ABBF22914}"/>
              </a:ext>
            </a:extLst>
          </p:cNvPr>
          <p:cNvSpPr>
            <a:spLocks noChangeAspect="1"/>
          </p:cNvSpPr>
          <p:nvPr/>
        </p:nvSpPr>
        <p:spPr>
          <a:xfrm>
            <a:off x="5806441" y="1861139"/>
            <a:ext cx="1419910" cy="1419910"/>
          </a:xfrm>
          <a:prstGeom prst="ellipse">
            <a:avLst/>
          </a:prstGeom>
          <a:solidFill>
            <a:srgbClr val="758589">
              <a:alpha val="1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600" b="1" dirty="0">
                <a:solidFill>
                  <a:srgbClr val="758589"/>
                </a:solidFill>
              </a:rPr>
              <a:t>2</a:t>
            </a:r>
          </a:p>
        </p:txBody>
      </p:sp>
    </p:spTree>
    <p:extLst>
      <p:ext uri="{BB962C8B-B14F-4D97-AF65-F5344CB8AC3E}">
        <p14:creationId xmlns:p14="http://schemas.microsoft.com/office/powerpoint/2010/main" val="148307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907FB6-512C-4546-9BD0-4BCF36E94037}"/>
              </a:ext>
            </a:extLst>
          </p:cNvPr>
          <p:cNvSpPr>
            <a:spLocks noGrp="1"/>
          </p:cNvSpPr>
          <p:nvPr>
            <p:ph type="title"/>
          </p:nvPr>
        </p:nvSpPr>
        <p:spPr/>
        <p:txBody>
          <a:bodyPr/>
          <a:lstStyle/>
          <a:p>
            <a:r>
              <a:rPr lang="en-US" dirty="0"/>
              <a:t>Brandon Hall Group Point of View</a:t>
            </a:r>
          </a:p>
        </p:txBody>
      </p:sp>
      <p:sp>
        <p:nvSpPr>
          <p:cNvPr id="4" name="Footer Placeholder 3">
            <a:extLst>
              <a:ext uri="{FF2B5EF4-FFF2-40B4-BE49-F238E27FC236}">
                <a16:creationId xmlns:a16="http://schemas.microsoft.com/office/drawing/2014/main" id="{0815D1C1-58DC-5147-8648-D44645209886}"/>
              </a:ext>
            </a:extLst>
          </p:cNvPr>
          <p:cNvSpPr>
            <a:spLocks noGrp="1"/>
          </p:cNvSpPr>
          <p:nvPr>
            <p:ph type="ftr" sz="quarter" idx="11"/>
          </p:nvPr>
        </p:nvSpPr>
        <p:spPr/>
        <p:txBody>
          <a:bodyPr/>
          <a:lstStyle/>
          <a:p>
            <a:pPr algn="l"/>
            <a:r>
              <a:rPr lang="en-US" dirty="0"/>
              <a:t>© Brandon Hall Group 2022. Not Licensed for Distribution.</a:t>
            </a:r>
          </a:p>
        </p:txBody>
      </p:sp>
      <p:sp>
        <p:nvSpPr>
          <p:cNvPr id="7" name="Slide Number Placeholder 6">
            <a:extLst>
              <a:ext uri="{FF2B5EF4-FFF2-40B4-BE49-F238E27FC236}">
                <a16:creationId xmlns:a16="http://schemas.microsoft.com/office/drawing/2014/main" id="{46125736-C49E-CB42-8557-AFBC74B4ABD1}"/>
              </a:ext>
            </a:extLst>
          </p:cNvPr>
          <p:cNvSpPr>
            <a:spLocks noGrp="1"/>
          </p:cNvSpPr>
          <p:nvPr>
            <p:ph type="sldNum" sz="quarter" idx="12"/>
          </p:nvPr>
        </p:nvSpPr>
        <p:spPr/>
        <p:txBody>
          <a:bodyPr/>
          <a:lstStyle/>
          <a:p>
            <a:fld id="{27AAD8D9-46E4-EB4E-865F-E5AC3B85113C}" type="slidenum">
              <a:rPr lang="en-US" smtClean="0"/>
              <a:t>21</a:t>
            </a:fld>
            <a:endParaRPr lang="en-US" dirty="0"/>
          </a:p>
        </p:txBody>
      </p:sp>
      <p:sp>
        <p:nvSpPr>
          <p:cNvPr id="6" name="Content Placeholder 5">
            <a:extLst>
              <a:ext uri="{FF2B5EF4-FFF2-40B4-BE49-F238E27FC236}">
                <a16:creationId xmlns:a16="http://schemas.microsoft.com/office/drawing/2014/main" id="{28F164F1-9CB1-4FC4-8EE7-72EAE5C614F5}"/>
              </a:ext>
            </a:extLst>
          </p:cNvPr>
          <p:cNvSpPr>
            <a:spLocks noGrp="1"/>
          </p:cNvSpPr>
          <p:nvPr>
            <p:ph idx="4294967295"/>
          </p:nvPr>
        </p:nvSpPr>
        <p:spPr>
          <a:xfrm>
            <a:off x="563882" y="1666876"/>
            <a:ext cx="3347952" cy="4689474"/>
          </a:xfrm>
        </p:spPr>
        <p:txBody>
          <a:bodyPr wrap="square">
            <a:noAutofit/>
          </a:bodyPr>
          <a:lstStyle/>
          <a:p>
            <a:pPr marL="0" indent="0">
              <a:lnSpc>
                <a:spcPct val="100000"/>
              </a:lnSpc>
              <a:spcBef>
                <a:spcPts val="0"/>
              </a:spcBef>
              <a:spcAft>
                <a:spcPts val="1200"/>
              </a:spcAft>
              <a:buNone/>
            </a:pPr>
            <a:r>
              <a:rPr lang="en-US" sz="1800" b="1" dirty="0">
                <a:solidFill>
                  <a:srgbClr val="EBA63B"/>
                </a:solidFill>
                <a:latin typeface="+mn-lt"/>
              </a:rPr>
              <a:t>Look for technology that is designed to handle unique extended enterprise use cases.</a:t>
            </a:r>
          </a:p>
          <a:p>
            <a:pPr marL="0" indent="0">
              <a:lnSpc>
                <a:spcPct val="100000"/>
              </a:lnSpc>
              <a:spcBef>
                <a:spcPts val="0"/>
              </a:spcBef>
              <a:spcAft>
                <a:spcPts val="1200"/>
              </a:spcAft>
              <a:buNone/>
            </a:pPr>
            <a:r>
              <a:rPr lang="en-US" sz="1400" dirty="0"/>
              <a:t>Technology plays a key role in extended enterprise learning, but not every learning solution is built to handle this type of learning environment. Look for platforms with robust reporting, white labeling, mobile capabilities, and assessment tools that will maximize your efforts. The tools have to be able to meet the demands of multiple user audiences, as well as a decentralized network of admins and managers.</a:t>
            </a:r>
          </a:p>
        </p:txBody>
      </p:sp>
      <p:sp>
        <p:nvSpPr>
          <p:cNvPr id="8" name="Content Placeholder 5">
            <a:extLst>
              <a:ext uri="{FF2B5EF4-FFF2-40B4-BE49-F238E27FC236}">
                <a16:creationId xmlns:a16="http://schemas.microsoft.com/office/drawing/2014/main" id="{C2BDBF4F-3372-0A41-9C16-1687D7213CFC}"/>
              </a:ext>
            </a:extLst>
          </p:cNvPr>
          <p:cNvSpPr txBox="1">
            <a:spLocks/>
          </p:cNvSpPr>
          <p:nvPr/>
        </p:nvSpPr>
        <p:spPr>
          <a:xfrm>
            <a:off x="838199" y="1015816"/>
            <a:ext cx="8282246" cy="365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b="1" dirty="0">
                <a:solidFill>
                  <a:srgbClr val="778C8B"/>
                </a:solidFill>
                <a:latin typeface="+mn-lt"/>
              </a:rPr>
              <a:t>High-Level Strategies for Learning and the Future of Work:</a:t>
            </a:r>
          </a:p>
        </p:txBody>
      </p:sp>
      <p:sp>
        <p:nvSpPr>
          <p:cNvPr id="9" name="Content Placeholder 5">
            <a:extLst>
              <a:ext uri="{FF2B5EF4-FFF2-40B4-BE49-F238E27FC236}">
                <a16:creationId xmlns:a16="http://schemas.microsoft.com/office/drawing/2014/main" id="{C9E58484-1E6A-E346-951B-85D45F6733F1}"/>
              </a:ext>
            </a:extLst>
          </p:cNvPr>
          <p:cNvSpPr txBox="1">
            <a:spLocks/>
          </p:cNvSpPr>
          <p:nvPr/>
        </p:nvSpPr>
        <p:spPr>
          <a:xfrm>
            <a:off x="4691987" y="1666875"/>
            <a:ext cx="3332714" cy="4175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b="1" dirty="0">
                <a:solidFill>
                  <a:srgbClr val="073763"/>
                </a:solidFill>
                <a:latin typeface="+mn-lt"/>
              </a:rPr>
              <a:t>Determine if there is an opportunity to generate revenue, then define the system for doing so.</a:t>
            </a:r>
          </a:p>
          <a:p>
            <a:pPr marL="0" indent="0">
              <a:lnSpc>
                <a:spcPct val="100000"/>
              </a:lnSpc>
              <a:spcBef>
                <a:spcPts val="0"/>
              </a:spcBef>
              <a:spcAft>
                <a:spcPts val="1200"/>
              </a:spcAft>
              <a:buNone/>
            </a:pPr>
            <a:r>
              <a:rPr lang="en-US" sz="1400" dirty="0"/>
              <a:t>Companies must determine whether they are going to charge for the learning they deliver and how they will do it. It can be a chargeback system as part of a partnership, a subscription or a la carte model for outright purchasing, or built into the cost of the products/services delivered. The goal is to set expectations on the returns and having a process for recognizing the revenue. Price it right! This is new territory for many learning functions that may have only been delivering internally. Be sure to conduct the necessary market due diligence.</a:t>
            </a:r>
          </a:p>
        </p:txBody>
      </p:sp>
      <p:sp>
        <p:nvSpPr>
          <p:cNvPr id="10" name="Content Placeholder 5">
            <a:extLst>
              <a:ext uri="{FF2B5EF4-FFF2-40B4-BE49-F238E27FC236}">
                <a16:creationId xmlns:a16="http://schemas.microsoft.com/office/drawing/2014/main" id="{E6089F49-3DA8-B041-8004-6740DB41868E}"/>
              </a:ext>
            </a:extLst>
          </p:cNvPr>
          <p:cNvSpPr txBox="1">
            <a:spLocks/>
          </p:cNvSpPr>
          <p:nvPr/>
        </p:nvSpPr>
        <p:spPr>
          <a:xfrm>
            <a:off x="8803175" y="1666875"/>
            <a:ext cx="3203172" cy="44596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b="1" dirty="0">
                <a:solidFill>
                  <a:srgbClr val="D57349"/>
                </a:solidFill>
                <a:latin typeface="+mn-lt"/>
              </a:rPr>
              <a:t>Make sure you have a framework and defined KPIs for measuring success. </a:t>
            </a:r>
          </a:p>
          <a:p>
            <a:pPr marL="0" indent="0">
              <a:lnSpc>
                <a:spcPct val="100000"/>
              </a:lnSpc>
              <a:spcBef>
                <a:spcPts val="0"/>
              </a:spcBef>
              <a:spcAft>
                <a:spcPts val="1200"/>
              </a:spcAft>
              <a:buNone/>
            </a:pPr>
            <a:r>
              <a:rPr lang="en-US" sz="1400" dirty="0"/>
              <a:t>It is difficult to measure learning within the organization. Once we begin talking about dispersed, disparate learning audiences, tracking becomes even more critical. Have a process and a set of KPIs before rolling out learning. For partner training, work together to set expectations for what metrics can be collected and what success looks like. For customer training, use metrics that are meaningful to the business.</a:t>
            </a:r>
          </a:p>
        </p:txBody>
      </p:sp>
      <p:sp>
        <p:nvSpPr>
          <p:cNvPr id="11" name="Oval 10">
            <a:extLst>
              <a:ext uri="{FF2B5EF4-FFF2-40B4-BE49-F238E27FC236}">
                <a16:creationId xmlns:a16="http://schemas.microsoft.com/office/drawing/2014/main" id="{DC1570AE-1639-CA48-966A-556E89AAA1F7}"/>
              </a:ext>
            </a:extLst>
          </p:cNvPr>
          <p:cNvSpPr>
            <a:spLocks noChangeAspect="1"/>
          </p:cNvSpPr>
          <p:nvPr/>
        </p:nvSpPr>
        <p:spPr>
          <a:xfrm>
            <a:off x="-73427" y="1495024"/>
            <a:ext cx="969817" cy="969817"/>
          </a:xfrm>
          <a:prstGeom prst="ellipse">
            <a:avLst/>
          </a:prstGeom>
          <a:solidFill>
            <a:srgbClr val="EBA63B">
              <a:alpha val="1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4400" b="1" dirty="0">
                <a:solidFill>
                  <a:srgbClr val="EBA63B"/>
                </a:solidFill>
              </a:rPr>
              <a:t>3</a:t>
            </a:r>
          </a:p>
        </p:txBody>
      </p:sp>
      <p:sp>
        <p:nvSpPr>
          <p:cNvPr id="12" name="Oval 11">
            <a:extLst>
              <a:ext uri="{FF2B5EF4-FFF2-40B4-BE49-F238E27FC236}">
                <a16:creationId xmlns:a16="http://schemas.microsoft.com/office/drawing/2014/main" id="{0E6B1901-EAD8-E440-A4A5-3E96620FD8D2}"/>
              </a:ext>
            </a:extLst>
          </p:cNvPr>
          <p:cNvSpPr>
            <a:spLocks noChangeAspect="1"/>
          </p:cNvSpPr>
          <p:nvPr/>
        </p:nvSpPr>
        <p:spPr>
          <a:xfrm>
            <a:off x="4039440" y="1495024"/>
            <a:ext cx="969817" cy="969817"/>
          </a:xfrm>
          <a:prstGeom prst="ellipse">
            <a:avLst/>
          </a:prstGeom>
          <a:solidFill>
            <a:srgbClr val="073763">
              <a:alpha val="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4400" b="1" dirty="0">
                <a:solidFill>
                  <a:srgbClr val="073763"/>
                </a:solidFill>
              </a:rPr>
              <a:t>4</a:t>
            </a:r>
          </a:p>
        </p:txBody>
      </p:sp>
      <p:sp>
        <p:nvSpPr>
          <p:cNvPr id="13" name="Oval 12">
            <a:extLst>
              <a:ext uri="{FF2B5EF4-FFF2-40B4-BE49-F238E27FC236}">
                <a16:creationId xmlns:a16="http://schemas.microsoft.com/office/drawing/2014/main" id="{1DDBCF73-6753-2F4D-9514-EE620F262691}"/>
              </a:ext>
            </a:extLst>
          </p:cNvPr>
          <p:cNvSpPr>
            <a:spLocks noChangeAspect="1"/>
          </p:cNvSpPr>
          <p:nvPr/>
        </p:nvSpPr>
        <p:spPr>
          <a:xfrm>
            <a:off x="8150628" y="1495024"/>
            <a:ext cx="969817" cy="969817"/>
          </a:xfrm>
          <a:prstGeom prst="ellipse">
            <a:avLst/>
          </a:prstGeom>
          <a:solidFill>
            <a:srgbClr val="D57349">
              <a:alpha val="1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4400" b="1" dirty="0">
                <a:solidFill>
                  <a:srgbClr val="D57349"/>
                </a:solidFill>
              </a:rPr>
              <a:t>5</a:t>
            </a:r>
          </a:p>
        </p:txBody>
      </p:sp>
    </p:spTree>
    <p:extLst>
      <p:ext uri="{BB962C8B-B14F-4D97-AF65-F5344CB8AC3E}">
        <p14:creationId xmlns:p14="http://schemas.microsoft.com/office/powerpoint/2010/main" val="123376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3C74-7A3D-FD40-881C-467EC09EF9C2}"/>
              </a:ext>
            </a:extLst>
          </p:cNvPr>
          <p:cNvSpPr>
            <a:spLocks noGrp="1"/>
          </p:cNvSpPr>
          <p:nvPr>
            <p:ph type="title"/>
          </p:nvPr>
        </p:nvSpPr>
        <p:spPr/>
        <p:txBody>
          <a:bodyPr>
            <a:normAutofit/>
          </a:bodyPr>
          <a:lstStyle/>
          <a:p>
            <a:r>
              <a:rPr lang="en-US" sz="4000" dirty="0"/>
              <a:t>Contributors</a:t>
            </a:r>
          </a:p>
        </p:txBody>
      </p:sp>
      <p:sp>
        <p:nvSpPr>
          <p:cNvPr id="6" name="Footer Placeholder 5">
            <a:extLst>
              <a:ext uri="{FF2B5EF4-FFF2-40B4-BE49-F238E27FC236}">
                <a16:creationId xmlns:a16="http://schemas.microsoft.com/office/drawing/2014/main" id="{29005CB6-4A4B-F148-90A9-DA555739600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5DCDDD6B-6DAF-463D-9203-4F23224E3FF0}"/>
              </a:ext>
            </a:extLst>
          </p:cNvPr>
          <p:cNvSpPr>
            <a:spLocks noGrp="1"/>
          </p:cNvSpPr>
          <p:nvPr>
            <p:ph type="sldNum" sz="quarter" idx="12"/>
          </p:nvPr>
        </p:nvSpPr>
        <p:spPr/>
        <p:txBody>
          <a:bodyPr/>
          <a:lstStyle/>
          <a:p>
            <a:fld id="{15EE09D5-3188-8E4F-BB68-B726B0193435}" type="slidenum">
              <a:rPr lang="en-US" smtClean="0"/>
              <a:pPr/>
              <a:t>22</a:t>
            </a:fld>
            <a:endParaRPr lang="en-US" dirty="0"/>
          </a:p>
        </p:txBody>
      </p:sp>
      <p:sp>
        <p:nvSpPr>
          <p:cNvPr id="7" name="Rectangle 6">
            <a:extLst>
              <a:ext uri="{FF2B5EF4-FFF2-40B4-BE49-F238E27FC236}">
                <a16:creationId xmlns:a16="http://schemas.microsoft.com/office/drawing/2014/main" id="{F54242BE-322E-264E-B04D-CBE4E30856F4}"/>
              </a:ext>
            </a:extLst>
          </p:cNvPr>
          <p:cNvSpPr/>
          <p:nvPr/>
        </p:nvSpPr>
        <p:spPr>
          <a:xfrm>
            <a:off x="836168" y="1164070"/>
            <a:ext cx="5105400" cy="931024"/>
          </a:xfrm>
          <a:prstGeom prst="rect">
            <a:avLst/>
          </a:prstGeom>
        </p:spPr>
        <p:txBody>
          <a:bodyPr wrap="square">
            <a:spAutoFit/>
          </a:bodyPr>
          <a:lstStyle/>
          <a:p>
            <a:r>
              <a:rPr lang="en-US" sz="1600" b="1" dirty="0">
                <a:solidFill>
                  <a:srgbClr val="073763"/>
                </a:solidFill>
              </a:rPr>
              <a:t>David Wentworth, Principal Learning Analyst</a:t>
            </a:r>
          </a:p>
          <a:p>
            <a:pPr algn="just">
              <a:spcBef>
                <a:spcPts val="300"/>
              </a:spcBef>
            </a:pPr>
            <a:r>
              <a:rPr lang="en-US" sz="1200" dirty="0">
                <a:solidFill>
                  <a:schemeClr val="tx1">
                    <a:lumMod val="75000"/>
                    <a:lumOff val="25000"/>
                  </a:schemeClr>
                </a:solidFill>
                <a:latin typeface="+mj-lt"/>
              </a:rPr>
              <a:t>David focuses on all aspects of learning and the technology that supports it. David has been in the human capital field since 2005 and joined Brandon Hall Group 2012.</a:t>
            </a:r>
          </a:p>
        </p:txBody>
      </p:sp>
      <p:sp>
        <p:nvSpPr>
          <p:cNvPr id="8" name="Rectangle 7">
            <a:extLst>
              <a:ext uri="{FF2B5EF4-FFF2-40B4-BE49-F238E27FC236}">
                <a16:creationId xmlns:a16="http://schemas.microsoft.com/office/drawing/2014/main" id="{6AA6D4E2-3CE9-C748-8A8A-31D01D19C828}"/>
              </a:ext>
            </a:extLst>
          </p:cNvPr>
          <p:cNvSpPr/>
          <p:nvPr/>
        </p:nvSpPr>
        <p:spPr>
          <a:xfrm>
            <a:off x="838200" y="2282458"/>
            <a:ext cx="5103368" cy="1731243"/>
          </a:xfrm>
          <a:prstGeom prst="rect">
            <a:avLst/>
          </a:prstGeom>
        </p:spPr>
        <p:txBody>
          <a:bodyPr wrap="square">
            <a:spAutoFit/>
          </a:bodyPr>
          <a:lstStyle/>
          <a:p>
            <a:r>
              <a:rPr lang="en-US" sz="1600" b="1" dirty="0">
                <a:solidFill>
                  <a:srgbClr val="073763"/>
                </a:solidFill>
              </a:rPr>
              <a:t>Mike Cooke, Chief Executive Officer</a:t>
            </a:r>
            <a:br>
              <a:rPr lang="en-US" sz="1600" b="1" dirty="0">
                <a:solidFill>
                  <a:srgbClr val="073763"/>
                </a:solidFill>
              </a:rPr>
            </a:br>
            <a:r>
              <a:rPr lang="en-US" sz="1600" b="1" dirty="0">
                <a:solidFill>
                  <a:srgbClr val="073763"/>
                </a:solidFill>
              </a:rPr>
              <a:t>and Principal HCM Analyst</a:t>
            </a:r>
          </a:p>
          <a:p>
            <a:pPr algn="just">
              <a:spcBef>
                <a:spcPts val="300"/>
              </a:spcBef>
            </a:pPr>
            <a:r>
              <a:rPr lang="en-US" sz="1200" dirty="0">
                <a:solidFill>
                  <a:schemeClr val="tx1">
                    <a:lumMod val="75000"/>
                    <a:lumOff val="25000"/>
                  </a:schemeClr>
                </a:solidFill>
                <a:latin typeface="+mj-lt"/>
              </a:rPr>
              <a:t>Prior to joining Brandon Hall Group, Mike was the Chief Executive Officer and Co-founder of AC Growth. Mike has held leadership and executive positions for the majority of his career, responsible for steering sales and marketing teams to drive results and profitability. His background includes more than 15 years of experience in sales and marketing, management, and operations in the research, consulting, software and technology industries.</a:t>
            </a:r>
          </a:p>
        </p:txBody>
      </p:sp>
      <p:sp>
        <p:nvSpPr>
          <p:cNvPr id="9" name="Rectangle 8">
            <a:extLst>
              <a:ext uri="{FF2B5EF4-FFF2-40B4-BE49-F238E27FC236}">
                <a16:creationId xmlns:a16="http://schemas.microsoft.com/office/drawing/2014/main" id="{594B94D1-C2C7-2949-8007-13AD72986FD1}"/>
              </a:ext>
            </a:extLst>
          </p:cNvPr>
          <p:cNvSpPr/>
          <p:nvPr/>
        </p:nvSpPr>
        <p:spPr>
          <a:xfrm>
            <a:off x="6555232" y="1130675"/>
            <a:ext cx="5105400" cy="2469907"/>
          </a:xfrm>
          <a:prstGeom prst="rect">
            <a:avLst/>
          </a:prstGeom>
        </p:spPr>
        <p:txBody>
          <a:bodyPr wrap="square">
            <a:spAutoFit/>
          </a:bodyPr>
          <a:lstStyle/>
          <a:p>
            <a:r>
              <a:rPr lang="en-US" sz="1600" b="1" dirty="0">
                <a:solidFill>
                  <a:srgbClr val="073763"/>
                </a:solidFill>
              </a:rPr>
              <a:t>Michael Rochelle, Chief Strategy Officer </a:t>
            </a:r>
            <a:br>
              <a:rPr lang="en-US" sz="1600" b="1" dirty="0">
                <a:solidFill>
                  <a:srgbClr val="073763"/>
                </a:solidFill>
              </a:rPr>
            </a:br>
            <a:r>
              <a:rPr lang="en-US" sz="1600" b="1" dirty="0">
                <a:solidFill>
                  <a:srgbClr val="073763"/>
                </a:solidFill>
              </a:rPr>
              <a:t>and Principal HCM Analyst</a:t>
            </a:r>
          </a:p>
          <a:p>
            <a:pPr algn="just">
              <a:spcBef>
                <a:spcPts val="300"/>
              </a:spcBef>
            </a:pPr>
            <a:r>
              <a:rPr lang="en-US" sz="1200" dirty="0">
                <a:solidFill>
                  <a:srgbClr val="2E2E2E"/>
                </a:solidFill>
                <a:latin typeface="+mj-lt"/>
              </a:rPr>
              <a:t>Prior to joining Brandon Hall Group, Michael was the Chief Strategy Officer and Co-founder at AC Growth. Michael serves in a variety of roles including overseeing consulting and advisory support for corporations and solution providers. Michael has led a wide range of advisory support and strategic engagements for Fortune 1000 and small- to medium-sized organizations as well as leading and emerging solution providers across the HCM industry. Michael is one of the company’s principal analysts covering the learning and development, talent management, leadership development, workforce management and talent acquisition sectors. Michael also leads the analyst coverage for solution providers in these sectors.</a:t>
            </a:r>
          </a:p>
        </p:txBody>
      </p:sp>
      <p:sp>
        <p:nvSpPr>
          <p:cNvPr id="10" name="Rectangle 9">
            <a:extLst>
              <a:ext uri="{FF2B5EF4-FFF2-40B4-BE49-F238E27FC236}">
                <a16:creationId xmlns:a16="http://schemas.microsoft.com/office/drawing/2014/main" id="{79E38352-D3CB-AF4B-B2DE-FC17C5B06C5F}"/>
              </a:ext>
            </a:extLst>
          </p:cNvPr>
          <p:cNvSpPr/>
          <p:nvPr/>
        </p:nvSpPr>
        <p:spPr>
          <a:xfrm>
            <a:off x="6551168" y="3795043"/>
            <a:ext cx="5105400" cy="1115690"/>
          </a:xfrm>
          <a:prstGeom prst="rect">
            <a:avLst/>
          </a:prstGeom>
        </p:spPr>
        <p:txBody>
          <a:bodyPr wrap="square">
            <a:spAutoFit/>
          </a:bodyPr>
          <a:lstStyle/>
          <a:p>
            <a:r>
              <a:rPr lang="en-US" sz="1600" b="1" dirty="0">
                <a:solidFill>
                  <a:srgbClr val="073763"/>
                </a:solidFill>
              </a:rPr>
              <a:t>Richard Pachter, Content Manager</a:t>
            </a:r>
          </a:p>
          <a:p>
            <a:pPr algn="just">
              <a:spcBef>
                <a:spcPts val="300"/>
              </a:spcBef>
            </a:pPr>
            <a:r>
              <a:rPr lang="en-US" sz="1200" dirty="0">
                <a:solidFill>
                  <a:schemeClr val="tx1">
                    <a:lumMod val="75000"/>
                    <a:lumOff val="25000"/>
                  </a:schemeClr>
                </a:solidFill>
                <a:latin typeface="+mj-lt"/>
              </a:rPr>
              <a:t>Richard Pachter edited this report. He is the Content Manager at Brandon Hall Group and is responsible for editing all research assets and other content. He has experience as a journalist, copywriter, editor, marketer, blogger and social media marketing manager.</a:t>
            </a:r>
          </a:p>
        </p:txBody>
      </p:sp>
      <p:sp>
        <p:nvSpPr>
          <p:cNvPr id="11" name="Rectangle 10">
            <a:extLst>
              <a:ext uri="{FF2B5EF4-FFF2-40B4-BE49-F238E27FC236}">
                <a16:creationId xmlns:a16="http://schemas.microsoft.com/office/drawing/2014/main" id="{4F466A6A-ED77-3B4B-A668-BAB28EC20A77}"/>
              </a:ext>
            </a:extLst>
          </p:cNvPr>
          <p:cNvSpPr/>
          <p:nvPr/>
        </p:nvSpPr>
        <p:spPr>
          <a:xfrm>
            <a:off x="6555232" y="5105194"/>
            <a:ext cx="5097588" cy="561692"/>
          </a:xfrm>
          <a:prstGeom prst="rect">
            <a:avLst/>
          </a:prstGeom>
        </p:spPr>
        <p:txBody>
          <a:bodyPr wrap="square">
            <a:spAutoFit/>
          </a:bodyPr>
          <a:lstStyle/>
          <a:p>
            <a:r>
              <a:rPr lang="en-US" sz="1600" b="1" dirty="0">
                <a:solidFill>
                  <a:srgbClr val="073763"/>
                </a:solidFill>
              </a:rPr>
              <a:t>Emma Bui, Graphic Design Associate</a:t>
            </a:r>
            <a:endParaRPr lang="en-US" sz="1200" b="1" dirty="0">
              <a:solidFill>
                <a:schemeClr val="tx1">
                  <a:lumMod val="75000"/>
                  <a:lumOff val="25000"/>
                </a:schemeClr>
              </a:solidFill>
            </a:endParaRPr>
          </a:p>
          <a:p>
            <a:pPr>
              <a:spcBef>
                <a:spcPts val="300"/>
              </a:spcBef>
            </a:pPr>
            <a:r>
              <a:rPr lang="en-US" sz="1200" dirty="0">
                <a:solidFill>
                  <a:schemeClr val="tx1">
                    <a:lumMod val="75000"/>
                    <a:lumOff val="25000"/>
                  </a:schemeClr>
                </a:solidFill>
                <a:latin typeface="+mj-lt"/>
              </a:rPr>
              <a:t>Emma Bui created the graphics and layout for this report.</a:t>
            </a:r>
            <a:endParaRPr lang="en-US" sz="1600" dirty="0">
              <a:solidFill>
                <a:srgbClr val="073763"/>
              </a:solidFill>
              <a:latin typeface="+mj-lt"/>
            </a:endParaRPr>
          </a:p>
        </p:txBody>
      </p:sp>
      <p:sp>
        <p:nvSpPr>
          <p:cNvPr id="12" name="Rectangle 11">
            <a:extLst>
              <a:ext uri="{FF2B5EF4-FFF2-40B4-BE49-F238E27FC236}">
                <a16:creationId xmlns:a16="http://schemas.microsoft.com/office/drawing/2014/main" id="{CE8DCBEF-C852-964C-9B22-4ACC68BD0E53}"/>
              </a:ext>
            </a:extLst>
          </p:cNvPr>
          <p:cNvSpPr/>
          <p:nvPr/>
        </p:nvSpPr>
        <p:spPr>
          <a:xfrm>
            <a:off x="838200" y="4201065"/>
            <a:ext cx="5105400" cy="1669688"/>
          </a:xfrm>
          <a:prstGeom prst="rect">
            <a:avLst/>
          </a:prstGeom>
        </p:spPr>
        <p:txBody>
          <a:bodyPr wrap="square">
            <a:spAutoFit/>
          </a:bodyPr>
          <a:lstStyle/>
          <a:p>
            <a:r>
              <a:rPr lang="en-US" sz="1600" b="1" dirty="0">
                <a:solidFill>
                  <a:srgbClr val="073763"/>
                </a:solidFill>
              </a:rPr>
              <a:t>Rachel Cooke, Chief Operating Officer </a:t>
            </a:r>
          </a:p>
          <a:p>
            <a:pPr algn="just">
              <a:spcBef>
                <a:spcPts val="300"/>
              </a:spcBef>
            </a:pPr>
            <a:r>
              <a:rPr lang="en-US" sz="1200" dirty="0">
                <a:solidFill>
                  <a:schemeClr val="tx1">
                    <a:lumMod val="75000"/>
                    <a:lumOff val="25000"/>
                  </a:schemeClr>
                </a:solidFill>
                <a:latin typeface="+mj-lt"/>
              </a:rPr>
              <a:t>Rachel is responsible for business operations, including client and member advisory services, marketing design, annual awards programs, conferences and the company’s project management functions. She also leads Advancing Women in the Workplace and Diversity, Equity and Inclusion initiatives, research and events. Rachel worked in the HCM research industry for 15+ years and held several key management and executive positions within the Talent and Learning Research and Performance Improvement industries.</a:t>
            </a:r>
          </a:p>
        </p:txBody>
      </p:sp>
    </p:spTree>
    <p:extLst>
      <p:ext uri="{BB962C8B-B14F-4D97-AF65-F5344CB8AC3E}">
        <p14:creationId xmlns:p14="http://schemas.microsoft.com/office/powerpoint/2010/main" val="2663337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618B35-C018-5F48-A2DA-B14B3F505AFB}"/>
              </a:ext>
            </a:extLst>
          </p:cNvPr>
          <p:cNvSpPr>
            <a:spLocks noGrp="1"/>
          </p:cNvSpPr>
          <p:nvPr>
            <p:ph type="title"/>
          </p:nvPr>
        </p:nvSpPr>
        <p:spPr>
          <a:xfrm>
            <a:off x="838200" y="188424"/>
            <a:ext cx="4430486" cy="1027566"/>
          </a:xfrm>
        </p:spPr>
        <p:txBody>
          <a:bodyPr>
            <a:normAutofit/>
          </a:bodyPr>
          <a:lstStyle/>
          <a:p>
            <a:r>
              <a:rPr lang="en-US" sz="1400" dirty="0"/>
              <a:t> </a:t>
            </a:r>
            <a:r>
              <a:rPr lang="en-US" sz="2400" dirty="0"/>
              <a:t>About</a:t>
            </a:r>
            <a:r>
              <a:rPr lang="en-US" sz="2800" dirty="0"/>
              <a:t> </a:t>
            </a:r>
            <a:br>
              <a:rPr lang="en-US" sz="2800" dirty="0"/>
            </a:br>
            <a:r>
              <a:rPr lang="en-US" sz="4000" dirty="0"/>
              <a:t>Brandon Hall Group</a:t>
            </a:r>
          </a:p>
        </p:txBody>
      </p:sp>
      <p:sp>
        <p:nvSpPr>
          <p:cNvPr id="4" name="Slide Number Placeholder 3">
            <a:extLst>
              <a:ext uri="{FF2B5EF4-FFF2-40B4-BE49-F238E27FC236}">
                <a16:creationId xmlns:a16="http://schemas.microsoft.com/office/drawing/2014/main" id="{BE3CDA8A-DD1E-A248-885A-B7963E96EBC2}"/>
              </a:ext>
            </a:extLst>
          </p:cNvPr>
          <p:cNvSpPr>
            <a:spLocks noGrp="1"/>
          </p:cNvSpPr>
          <p:nvPr>
            <p:ph type="sldNum" sz="quarter" idx="12"/>
          </p:nvPr>
        </p:nvSpPr>
        <p:spPr/>
        <p:txBody>
          <a:bodyPr/>
          <a:lstStyle/>
          <a:p>
            <a:fld id="{70615984-DE26-B24B-B048-45667392A3F4}" type="slidenum">
              <a:rPr lang="en-US" smtClean="0"/>
              <a:pPr/>
              <a:t>23</a:t>
            </a:fld>
            <a:endParaRPr lang="en-US" dirty="0"/>
          </a:p>
        </p:txBody>
      </p:sp>
      <p:sp>
        <p:nvSpPr>
          <p:cNvPr id="10" name="Footer Placeholder 9">
            <a:extLst>
              <a:ext uri="{FF2B5EF4-FFF2-40B4-BE49-F238E27FC236}">
                <a16:creationId xmlns:a16="http://schemas.microsoft.com/office/drawing/2014/main" id="{C1AC2482-5212-4749-A9B7-BF9920762059}"/>
              </a:ext>
            </a:extLst>
          </p:cNvPr>
          <p:cNvSpPr>
            <a:spLocks noGrp="1"/>
          </p:cNvSpPr>
          <p:nvPr>
            <p:ph type="ftr" sz="quarter" idx="11"/>
          </p:nvPr>
        </p:nvSpPr>
        <p:spPr/>
        <p:txBody>
          <a:bodyPr/>
          <a:lstStyle/>
          <a:p>
            <a:pPr algn="l"/>
            <a:r>
              <a:rPr lang="en-US" dirty="0"/>
              <a:t>© Brandon Hall Group 2022. Not Licensed for Distribution.</a:t>
            </a:r>
          </a:p>
        </p:txBody>
      </p:sp>
      <p:pic>
        <p:nvPicPr>
          <p:cNvPr id="12" name="Picture 11">
            <a:extLst>
              <a:ext uri="{FF2B5EF4-FFF2-40B4-BE49-F238E27FC236}">
                <a16:creationId xmlns:a16="http://schemas.microsoft.com/office/drawing/2014/main" id="{A1279AA3-30C8-564E-9C64-58D4D61DA9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46" t="-2512" r="-3190" b="-3819"/>
          <a:stretch/>
        </p:blipFill>
        <p:spPr>
          <a:xfrm>
            <a:off x="4633190" y="499703"/>
            <a:ext cx="7086600" cy="4702827"/>
          </a:xfrm>
          <a:prstGeom prst="rect">
            <a:avLst/>
          </a:prstGeom>
        </p:spPr>
      </p:pic>
      <p:sp>
        <p:nvSpPr>
          <p:cNvPr id="13" name="TextBox 12">
            <a:extLst>
              <a:ext uri="{FF2B5EF4-FFF2-40B4-BE49-F238E27FC236}">
                <a16:creationId xmlns:a16="http://schemas.microsoft.com/office/drawing/2014/main" id="{E14A69AF-FC55-A442-A269-BAFE800C93CE}"/>
              </a:ext>
            </a:extLst>
          </p:cNvPr>
          <p:cNvSpPr txBox="1"/>
          <p:nvPr/>
        </p:nvSpPr>
        <p:spPr>
          <a:xfrm>
            <a:off x="838200" y="1975915"/>
            <a:ext cx="3356429" cy="2554545"/>
          </a:xfrm>
          <a:prstGeom prst="rect">
            <a:avLst/>
          </a:prstGeom>
          <a:noFill/>
        </p:spPr>
        <p:txBody>
          <a:bodyPr wrap="square" rtlCol="0">
            <a:spAutoFit/>
          </a:bodyPr>
          <a:lstStyle/>
          <a:p>
            <a:r>
              <a:rPr lang="en-US" sz="1600" dirty="0">
                <a:solidFill>
                  <a:schemeClr val="tx1">
                    <a:lumMod val="75000"/>
                    <a:lumOff val="25000"/>
                  </a:schemeClr>
                </a:solidFill>
              </a:rPr>
              <a:t>With more than 10,000 clients globally and 28 years of delivering world-class research and advisory services, Brandon Hall Group is focused on developing research that drives performance in emerging and large organizations and provides strategic insights for executives and practitioners responsible for growth </a:t>
            </a:r>
          </a:p>
          <a:p>
            <a:r>
              <a:rPr lang="en-US" sz="1600" dirty="0">
                <a:solidFill>
                  <a:schemeClr val="tx1">
                    <a:lumMod val="75000"/>
                    <a:lumOff val="25000"/>
                  </a:schemeClr>
                </a:solidFill>
              </a:rPr>
              <a:t>and business results.</a:t>
            </a:r>
            <a:endParaRPr lang="en-US" sz="1600" b="1" dirty="0"/>
          </a:p>
        </p:txBody>
      </p:sp>
      <p:grpSp>
        <p:nvGrpSpPr>
          <p:cNvPr id="18" name="Group 17">
            <a:extLst>
              <a:ext uri="{FF2B5EF4-FFF2-40B4-BE49-F238E27FC236}">
                <a16:creationId xmlns:a16="http://schemas.microsoft.com/office/drawing/2014/main" id="{94710B21-8D97-CE46-AD8D-C6091E363F6E}"/>
              </a:ext>
            </a:extLst>
          </p:cNvPr>
          <p:cNvGrpSpPr/>
          <p:nvPr/>
        </p:nvGrpSpPr>
        <p:grpSpPr>
          <a:xfrm>
            <a:off x="624276" y="5442857"/>
            <a:ext cx="4928479" cy="913492"/>
            <a:chOff x="754155" y="5442857"/>
            <a:chExt cx="4928479" cy="913492"/>
          </a:xfrm>
        </p:grpSpPr>
        <p:sp>
          <p:nvSpPr>
            <p:cNvPr id="14" name="Rounded Rectangle 13">
              <a:extLst>
                <a:ext uri="{FF2B5EF4-FFF2-40B4-BE49-F238E27FC236}">
                  <a16:creationId xmlns:a16="http://schemas.microsoft.com/office/drawing/2014/main" id="{F0458C41-E240-F249-A3BB-F124961CD12D}"/>
                </a:ext>
              </a:extLst>
            </p:cNvPr>
            <p:cNvSpPr/>
            <p:nvPr/>
          </p:nvSpPr>
          <p:spPr>
            <a:xfrm>
              <a:off x="1018968" y="5442857"/>
              <a:ext cx="4663666" cy="913492"/>
            </a:xfrm>
            <a:prstGeom prst="roundRect">
              <a:avLst>
                <a:gd name="adj" fmla="val 13489"/>
              </a:avLst>
            </a:prstGeom>
            <a:solidFill>
              <a:srgbClr val="07376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A088965-DD62-B949-AF45-BB6D917C2671}"/>
                </a:ext>
              </a:extLst>
            </p:cNvPr>
            <p:cNvSpPr txBox="1"/>
            <p:nvPr/>
          </p:nvSpPr>
          <p:spPr>
            <a:xfrm>
              <a:off x="1344026" y="5565193"/>
              <a:ext cx="4281145" cy="646331"/>
            </a:xfrm>
            <a:prstGeom prst="rect">
              <a:avLst/>
            </a:prstGeom>
            <a:noFill/>
          </p:spPr>
          <p:txBody>
            <a:bodyPr wrap="square" rtlCol="0">
              <a:spAutoFit/>
            </a:bodyPr>
            <a:lstStyle/>
            <a:p>
              <a:r>
                <a:rPr lang="en-US" sz="900" b="1" dirty="0">
                  <a:solidFill>
                    <a:schemeClr val="bg1"/>
                  </a:solidFill>
                </a:rPr>
                <a:t>ORGANIZATIONAL EXCELLENCE CERTIFICATION PROGRAM</a:t>
              </a:r>
              <a:endParaRPr lang="en-US" sz="900" dirty="0">
                <a:solidFill>
                  <a:schemeClr val="bg1"/>
                </a:solidFill>
              </a:endParaRPr>
            </a:p>
            <a:p>
              <a:r>
                <a:rPr lang="en-US" sz="900" dirty="0">
                  <a:solidFill>
                    <a:schemeClr val="bg1"/>
                  </a:solidFill>
                </a:rPr>
                <a:t>recognizes world-class HCM programs that transform their organization and achieve breakthrough results. This designation is the next step beyond the HCM Excellence Awards, which focus on a single program, and looks at the department as a whole.</a:t>
              </a:r>
            </a:p>
          </p:txBody>
        </p:sp>
        <p:pic>
          <p:nvPicPr>
            <p:cNvPr id="17" name="Picture 16">
              <a:extLst>
                <a:ext uri="{FF2B5EF4-FFF2-40B4-BE49-F238E27FC236}">
                  <a16:creationId xmlns:a16="http://schemas.microsoft.com/office/drawing/2014/main" id="{F618EC06-51B8-DF47-8953-F252DFA9C7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8527"/>
            <a:stretch/>
          </p:blipFill>
          <p:spPr>
            <a:xfrm>
              <a:off x="754155" y="5656290"/>
              <a:ext cx="525515" cy="486626"/>
            </a:xfrm>
            <a:prstGeom prst="rect">
              <a:avLst/>
            </a:prstGeom>
            <a:effectLst>
              <a:outerShdw blurRad="114300" dist="25400" algn="tl" rotWithShape="0">
                <a:schemeClr val="tx1">
                  <a:alpha val="42000"/>
                </a:schemeClr>
              </a:outerShdw>
            </a:effectLst>
          </p:spPr>
        </p:pic>
      </p:grpSp>
      <p:grpSp>
        <p:nvGrpSpPr>
          <p:cNvPr id="19" name="Group 18">
            <a:extLst>
              <a:ext uri="{FF2B5EF4-FFF2-40B4-BE49-F238E27FC236}">
                <a16:creationId xmlns:a16="http://schemas.microsoft.com/office/drawing/2014/main" id="{F9A6E58C-79BB-9040-A555-53B3C63A9558}"/>
              </a:ext>
            </a:extLst>
          </p:cNvPr>
          <p:cNvGrpSpPr/>
          <p:nvPr/>
        </p:nvGrpSpPr>
        <p:grpSpPr>
          <a:xfrm>
            <a:off x="5813283" y="5442857"/>
            <a:ext cx="5825824" cy="913492"/>
            <a:chOff x="5884955" y="5442857"/>
            <a:chExt cx="5825824" cy="913492"/>
          </a:xfrm>
        </p:grpSpPr>
        <p:sp>
          <p:nvSpPr>
            <p:cNvPr id="35" name="Rounded Rectangle 34">
              <a:extLst>
                <a:ext uri="{FF2B5EF4-FFF2-40B4-BE49-F238E27FC236}">
                  <a16:creationId xmlns:a16="http://schemas.microsoft.com/office/drawing/2014/main" id="{824704DA-7124-A444-AF0A-63AC124465F8}"/>
                </a:ext>
              </a:extLst>
            </p:cNvPr>
            <p:cNvSpPr/>
            <p:nvPr/>
          </p:nvSpPr>
          <p:spPr>
            <a:xfrm>
              <a:off x="6112101" y="5442857"/>
              <a:ext cx="5598678" cy="913492"/>
            </a:xfrm>
            <a:prstGeom prst="roundRect">
              <a:avLst>
                <a:gd name="adj" fmla="val 13489"/>
              </a:avLst>
            </a:prstGeom>
            <a:solidFill>
              <a:srgbClr val="07376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2601F31-0268-B345-BBE6-6994BC99085A}"/>
                </a:ext>
              </a:extLst>
            </p:cNvPr>
            <p:cNvSpPr txBox="1"/>
            <p:nvPr/>
          </p:nvSpPr>
          <p:spPr>
            <a:xfrm>
              <a:off x="6464742" y="5571485"/>
              <a:ext cx="5043715" cy="646331"/>
            </a:xfrm>
            <a:prstGeom prst="rect">
              <a:avLst/>
            </a:prstGeom>
            <a:noFill/>
          </p:spPr>
          <p:txBody>
            <a:bodyPr wrap="square" rtlCol="0">
              <a:spAutoFit/>
            </a:bodyPr>
            <a:lstStyle/>
            <a:p>
              <a:r>
                <a:rPr lang="en-US" sz="900" b="1" dirty="0">
                  <a:solidFill>
                    <a:schemeClr val="bg1"/>
                  </a:solidFill>
                </a:rPr>
                <a:t>SMARTCHOICE® PREFERRED PROVIDER PROGRAM</a:t>
              </a:r>
              <a:endParaRPr lang="en-US" sz="900" dirty="0">
                <a:solidFill>
                  <a:schemeClr val="bg1"/>
                </a:solidFill>
              </a:endParaRPr>
            </a:p>
            <a:p>
              <a:r>
                <a:rPr lang="en-US" sz="900" dirty="0">
                  <a:solidFill>
                    <a:schemeClr val="bg1"/>
                  </a:solidFill>
                </a:rPr>
                <a:t>uniquely places HCM service and technology companies at the top of organizations’ consideration list of vendors. It adds an unmatched level of credibility based on BHG’s quarter-of-a-century of experience in evaluating and selecting the best solution providers for leading organizations around the world.</a:t>
              </a:r>
            </a:p>
          </p:txBody>
        </p:sp>
        <p:pic>
          <p:nvPicPr>
            <p:cNvPr id="40" name="Picture 39">
              <a:extLst>
                <a:ext uri="{FF2B5EF4-FFF2-40B4-BE49-F238E27FC236}">
                  <a16:creationId xmlns:a16="http://schemas.microsoft.com/office/drawing/2014/main" id="{B9ED9984-D0A4-8F42-9C9C-DC667A367E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8527"/>
            <a:stretch/>
          </p:blipFill>
          <p:spPr>
            <a:xfrm>
              <a:off x="5884955" y="5656290"/>
              <a:ext cx="525515" cy="486626"/>
            </a:xfrm>
            <a:prstGeom prst="rect">
              <a:avLst/>
            </a:prstGeom>
            <a:effectLst>
              <a:outerShdw blurRad="114300" dist="25400" algn="tl" rotWithShape="0">
                <a:schemeClr val="tx1">
                  <a:alpha val="42000"/>
                </a:schemeClr>
              </a:outerShdw>
            </a:effectLst>
          </p:spPr>
        </p:pic>
      </p:grpSp>
    </p:spTree>
    <p:extLst>
      <p:ext uri="{BB962C8B-B14F-4D97-AF65-F5344CB8AC3E}">
        <p14:creationId xmlns:p14="http://schemas.microsoft.com/office/powerpoint/2010/main" val="88293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8B02-8F79-5D48-A405-A024784B1289}"/>
              </a:ext>
            </a:extLst>
          </p:cNvPr>
          <p:cNvSpPr>
            <a:spLocks noGrp="1"/>
          </p:cNvSpPr>
          <p:nvPr>
            <p:ph type="title"/>
          </p:nvPr>
        </p:nvSpPr>
        <p:spPr>
          <a:xfrm>
            <a:off x="838200" y="249383"/>
            <a:ext cx="10515600" cy="1073231"/>
          </a:xfrm>
        </p:spPr>
        <p:txBody>
          <a:bodyPr>
            <a:normAutofit/>
          </a:bodyPr>
          <a:lstStyle/>
          <a:p>
            <a:r>
              <a:rPr lang="en-US" sz="4800" dirty="0"/>
              <a:t>Current State</a:t>
            </a:r>
          </a:p>
        </p:txBody>
      </p:sp>
      <p:sp>
        <p:nvSpPr>
          <p:cNvPr id="4" name="Footer Placeholder 3">
            <a:extLst>
              <a:ext uri="{FF2B5EF4-FFF2-40B4-BE49-F238E27FC236}">
                <a16:creationId xmlns:a16="http://schemas.microsoft.com/office/drawing/2014/main" id="{37AD7B0F-B115-8349-8E5C-774BE86C7FA8}"/>
              </a:ext>
            </a:extLst>
          </p:cNvPr>
          <p:cNvSpPr>
            <a:spLocks noGrp="1"/>
          </p:cNvSpPr>
          <p:nvPr>
            <p:ph type="ftr" sz="quarter" idx="11"/>
          </p:nvPr>
        </p:nvSpPr>
        <p:spPr/>
        <p:txBody>
          <a:bodyPr/>
          <a:lstStyle/>
          <a:p>
            <a:pPr algn="l"/>
            <a:r>
              <a:rPr lang="en-US" dirty="0"/>
              <a:t>© Brandon Hall Group 2022. Not Licensed for Distribution.</a:t>
            </a:r>
          </a:p>
        </p:txBody>
      </p:sp>
      <p:sp>
        <p:nvSpPr>
          <p:cNvPr id="6" name="Slide Number Placeholder 5">
            <a:extLst>
              <a:ext uri="{FF2B5EF4-FFF2-40B4-BE49-F238E27FC236}">
                <a16:creationId xmlns:a16="http://schemas.microsoft.com/office/drawing/2014/main" id="{CADE91C2-C9E6-6E42-A7C3-32878EC77028}"/>
              </a:ext>
            </a:extLst>
          </p:cNvPr>
          <p:cNvSpPr>
            <a:spLocks noGrp="1"/>
          </p:cNvSpPr>
          <p:nvPr>
            <p:ph type="sldNum" sz="quarter" idx="12"/>
          </p:nvPr>
        </p:nvSpPr>
        <p:spPr/>
        <p:txBody>
          <a:bodyPr/>
          <a:lstStyle/>
          <a:p>
            <a:fld id="{27AAD8D9-46E4-EB4E-865F-E5AC3B85113C}" type="slidenum">
              <a:rPr lang="en-US" smtClean="0"/>
              <a:t>3</a:t>
            </a:fld>
            <a:endParaRPr lang="en-US" dirty="0"/>
          </a:p>
        </p:txBody>
      </p:sp>
      <p:sp>
        <p:nvSpPr>
          <p:cNvPr id="3" name="Content Placeholder 2">
            <a:extLst>
              <a:ext uri="{FF2B5EF4-FFF2-40B4-BE49-F238E27FC236}">
                <a16:creationId xmlns:a16="http://schemas.microsoft.com/office/drawing/2014/main" id="{B11CF8B3-99A5-9143-8097-780D4853B071}"/>
              </a:ext>
            </a:extLst>
          </p:cNvPr>
          <p:cNvSpPr>
            <a:spLocks noGrp="1"/>
          </p:cNvSpPr>
          <p:nvPr>
            <p:ph idx="4294967295"/>
          </p:nvPr>
        </p:nvSpPr>
        <p:spPr>
          <a:xfrm>
            <a:off x="838200" y="1782255"/>
            <a:ext cx="5257800" cy="3324486"/>
          </a:xfrm>
        </p:spPr>
        <p:txBody>
          <a:bodyPr numCol="1" spcCol="914400">
            <a:noAutofit/>
          </a:bodyPr>
          <a:lstStyle/>
          <a:p>
            <a:pPr marL="0" indent="0">
              <a:lnSpc>
                <a:spcPct val="100000"/>
              </a:lnSpc>
              <a:buNone/>
            </a:pPr>
            <a:r>
              <a:rPr lang="en-US" sz="2000" dirty="0"/>
              <a:t>The number of companies that find it necessary or beneficial to deliver training to external audiences such as customers, channel partners, distributors, resellers, and franchisees continues to grow, making the extended enterprise a critical segment of the L&amp;D universe.</a:t>
            </a:r>
          </a:p>
          <a:p>
            <a:pPr marL="0" indent="0">
              <a:lnSpc>
                <a:spcPct val="100000"/>
              </a:lnSpc>
              <a:buNone/>
            </a:pPr>
            <a:r>
              <a:rPr lang="en-US" sz="2000" dirty="0"/>
              <a:t>Brandon Hall Group’s 2022 </a:t>
            </a:r>
            <a:r>
              <a:rPr lang="en-US" sz="2000" i="1" dirty="0"/>
              <a:t>Extended Enterprise Learning</a:t>
            </a:r>
            <a:r>
              <a:rPr lang="en-US" sz="2000" dirty="0"/>
              <a:t> Study finds that nearly two-thirds of organizations deliver learning to at least one external, non-employee group.</a:t>
            </a:r>
          </a:p>
        </p:txBody>
      </p:sp>
      <p:pic>
        <p:nvPicPr>
          <p:cNvPr id="8" name="Picture 7" descr="Icon&#10;&#10;Description automatically generated">
            <a:extLst>
              <a:ext uri="{FF2B5EF4-FFF2-40B4-BE49-F238E27FC236}">
                <a16:creationId xmlns:a16="http://schemas.microsoft.com/office/drawing/2014/main" id="{516A72B7-4C7F-510C-AD96-4F4A40F40A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5365" y="1561131"/>
            <a:ext cx="4038600" cy="4076700"/>
          </a:xfrm>
          <a:prstGeom prst="rect">
            <a:avLst/>
          </a:prstGeom>
        </p:spPr>
      </p:pic>
    </p:spTree>
    <p:extLst>
      <p:ext uri="{BB962C8B-B14F-4D97-AF65-F5344CB8AC3E}">
        <p14:creationId xmlns:p14="http://schemas.microsoft.com/office/powerpoint/2010/main" val="147357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4</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838200" y="2436090"/>
            <a:ext cx="3799114" cy="1710047"/>
          </a:xfrm>
        </p:spPr>
        <p:txBody>
          <a:bodyPr>
            <a:normAutofit/>
          </a:bodyPr>
          <a:lstStyle/>
          <a:p>
            <a:r>
              <a:rPr lang="en-US" sz="2800" dirty="0"/>
              <a:t>To which of the following audiences does your organization provide learning/training? </a:t>
            </a:r>
          </a:p>
        </p:txBody>
      </p:sp>
      <p:graphicFrame>
        <p:nvGraphicFramePr>
          <p:cNvPr id="34" name="Chart 33">
            <a:extLst>
              <a:ext uri="{FF2B5EF4-FFF2-40B4-BE49-F238E27FC236}">
                <a16:creationId xmlns:a16="http://schemas.microsoft.com/office/drawing/2014/main" id="{CD0E23E1-1237-B057-48AC-A83F26E37A52}"/>
              </a:ext>
            </a:extLst>
          </p:cNvPr>
          <p:cNvGraphicFramePr/>
          <p:nvPr>
            <p:extLst>
              <p:ext uri="{D42A27DB-BD31-4B8C-83A1-F6EECF244321}">
                <p14:modId xmlns:p14="http://schemas.microsoft.com/office/powerpoint/2010/main" val="170971296"/>
              </p:ext>
            </p:extLst>
          </p:nvPr>
        </p:nvGraphicFramePr>
        <p:xfrm>
          <a:off x="5239656" y="718458"/>
          <a:ext cx="6215743" cy="53049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317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5</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838200" y="299258"/>
            <a:ext cx="10666615" cy="598515"/>
          </a:xfrm>
        </p:spPr>
        <p:txBody>
          <a:bodyPr>
            <a:normAutofit fontScale="90000"/>
          </a:bodyPr>
          <a:lstStyle/>
          <a:p>
            <a:r>
              <a:rPr lang="en-US" sz="2800" dirty="0"/>
              <a:t>Which group has primary ownership of Learning for each of the following?</a:t>
            </a:r>
          </a:p>
        </p:txBody>
      </p:sp>
      <p:pic>
        <p:nvPicPr>
          <p:cNvPr id="8" name="Picture 7">
            <a:extLst>
              <a:ext uri="{FF2B5EF4-FFF2-40B4-BE49-F238E27FC236}">
                <a16:creationId xmlns:a16="http://schemas.microsoft.com/office/drawing/2014/main" id="{858A5F63-3A34-847D-7B2B-A7E283597A4A}"/>
              </a:ext>
            </a:extLst>
          </p:cNvPr>
          <p:cNvPicPr>
            <a:picLocks noChangeAspect="1"/>
          </p:cNvPicPr>
          <p:nvPr/>
        </p:nvPicPr>
        <p:blipFill>
          <a:blip r:embed="rId2" cstate="screen">
            <a:extLst>
              <a:ext uri="{28A0092B-C50C-407E-A947-70E740481C1C}">
                <a14:useLocalDpi xmlns:a14="http://schemas.microsoft.com/office/drawing/2010/main"/>
              </a:ext>
            </a:extLst>
          </a:blip>
          <a:srcRect l="1473" r="1473"/>
          <a:stretch/>
        </p:blipFill>
        <p:spPr>
          <a:xfrm>
            <a:off x="820519" y="845090"/>
            <a:ext cx="10550962" cy="5415714"/>
          </a:xfrm>
          <a:prstGeom prst="rect">
            <a:avLst/>
          </a:prstGeom>
        </p:spPr>
      </p:pic>
    </p:spTree>
    <p:extLst>
      <p:ext uri="{BB962C8B-B14F-4D97-AF65-F5344CB8AC3E}">
        <p14:creationId xmlns:p14="http://schemas.microsoft.com/office/powerpoint/2010/main" val="31203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6</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838200" y="249383"/>
            <a:ext cx="9390681" cy="1055542"/>
          </a:xfrm>
        </p:spPr>
        <p:txBody>
          <a:bodyPr>
            <a:normAutofit/>
          </a:bodyPr>
          <a:lstStyle/>
          <a:p>
            <a:r>
              <a:rPr lang="en-US" sz="2800" dirty="0"/>
              <a:t>Which of the following are objectives of your organization's extended learning?</a:t>
            </a:r>
          </a:p>
        </p:txBody>
      </p:sp>
      <p:graphicFrame>
        <p:nvGraphicFramePr>
          <p:cNvPr id="34" name="Chart 33">
            <a:extLst>
              <a:ext uri="{FF2B5EF4-FFF2-40B4-BE49-F238E27FC236}">
                <a16:creationId xmlns:a16="http://schemas.microsoft.com/office/drawing/2014/main" id="{CD0E23E1-1237-B057-48AC-A83F26E37A52}"/>
              </a:ext>
            </a:extLst>
          </p:cNvPr>
          <p:cNvGraphicFramePr/>
          <p:nvPr>
            <p:extLst>
              <p:ext uri="{D42A27DB-BD31-4B8C-83A1-F6EECF244321}">
                <p14:modId xmlns:p14="http://schemas.microsoft.com/office/powerpoint/2010/main" val="3981401905"/>
              </p:ext>
            </p:extLst>
          </p:nvPr>
        </p:nvGraphicFramePr>
        <p:xfrm>
          <a:off x="1042554" y="1463040"/>
          <a:ext cx="10106891" cy="4572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174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8B02-8F79-5D48-A405-A024784B1289}"/>
              </a:ext>
            </a:extLst>
          </p:cNvPr>
          <p:cNvSpPr>
            <a:spLocks noGrp="1"/>
          </p:cNvSpPr>
          <p:nvPr>
            <p:ph type="title"/>
          </p:nvPr>
        </p:nvSpPr>
        <p:spPr>
          <a:xfrm>
            <a:off x="838200" y="249383"/>
            <a:ext cx="5144146" cy="943986"/>
          </a:xfrm>
        </p:spPr>
        <p:txBody>
          <a:bodyPr>
            <a:normAutofit/>
          </a:bodyPr>
          <a:lstStyle/>
          <a:p>
            <a:r>
              <a:rPr lang="en-US" sz="4800" dirty="0"/>
              <a:t>Complexities</a:t>
            </a:r>
          </a:p>
        </p:txBody>
      </p:sp>
      <p:sp>
        <p:nvSpPr>
          <p:cNvPr id="4" name="Footer Placeholder 3">
            <a:extLst>
              <a:ext uri="{FF2B5EF4-FFF2-40B4-BE49-F238E27FC236}">
                <a16:creationId xmlns:a16="http://schemas.microsoft.com/office/drawing/2014/main" id="{B6F49573-E82D-BF4A-89E9-049E8F1D251D}"/>
              </a:ext>
            </a:extLst>
          </p:cNvPr>
          <p:cNvSpPr>
            <a:spLocks noGrp="1"/>
          </p:cNvSpPr>
          <p:nvPr>
            <p:ph type="ftr" sz="quarter" idx="11"/>
          </p:nvPr>
        </p:nvSpPr>
        <p:spPr/>
        <p:txBody>
          <a:bodyPr/>
          <a:lstStyle/>
          <a:p>
            <a:pPr algn="l"/>
            <a:r>
              <a:rPr lang="en-US" dirty="0"/>
              <a:t>© Brandon Hall Group 2022. Not Licensed for Distribution.</a:t>
            </a:r>
            <a:endParaRPr lang="en-US" dirty="0">
              <a:solidFill>
                <a:schemeClr val="bg1"/>
              </a:solidFill>
            </a:endParaRPr>
          </a:p>
        </p:txBody>
      </p:sp>
      <p:sp>
        <p:nvSpPr>
          <p:cNvPr id="3" name="Content Placeholder 2">
            <a:extLst>
              <a:ext uri="{FF2B5EF4-FFF2-40B4-BE49-F238E27FC236}">
                <a16:creationId xmlns:a16="http://schemas.microsoft.com/office/drawing/2014/main" id="{B11CF8B3-99A5-9143-8097-780D4853B071}"/>
              </a:ext>
            </a:extLst>
          </p:cNvPr>
          <p:cNvSpPr>
            <a:spLocks noGrp="1"/>
          </p:cNvSpPr>
          <p:nvPr>
            <p:ph idx="4294967295"/>
          </p:nvPr>
        </p:nvSpPr>
        <p:spPr>
          <a:xfrm>
            <a:off x="838200" y="1536700"/>
            <a:ext cx="5144146" cy="3999339"/>
          </a:xfrm>
        </p:spPr>
        <p:txBody>
          <a:bodyPr numCol="1" spcCol="914400">
            <a:noAutofit/>
          </a:bodyPr>
          <a:lstStyle/>
          <a:p>
            <a:pPr marL="0" indent="0">
              <a:lnSpc>
                <a:spcPct val="100000"/>
              </a:lnSpc>
              <a:spcBef>
                <a:spcPts val="0"/>
              </a:spcBef>
              <a:spcAft>
                <a:spcPts val="1800"/>
              </a:spcAft>
              <a:buNone/>
            </a:pPr>
            <a:r>
              <a:rPr lang="en-US" sz="1800" dirty="0"/>
              <a:t>Creating, delivering, and measuring learning for an organization’s workforce is a complex undertaking for most L&amp;D teams. However, the challenges and complexity grow exponentially when the learning audience is made up of disparate groups of people that are not employees.</a:t>
            </a:r>
          </a:p>
          <a:p>
            <a:pPr marL="0" indent="0">
              <a:lnSpc>
                <a:spcPct val="100000"/>
              </a:lnSpc>
              <a:spcBef>
                <a:spcPts val="0"/>
              </a:spcBef>
              <a:spcAft>
                <a:spcPts val="1800"/>
              </a:spcAft>
              <a:buNone/>
            </a:pPr>
            <a:r>
              <a:rPr lang="en-US" sz="1800" dirty="0"/>
              <a:t>A lack of insight into these audiences makes it difficult for a company to measure the effectiveness of its efforts. Additionally, companies sometimes find themselves lacking the right technology to execute an extended enterprise strategy, relying instead on platforms and solutions that may have not been designed for this purpose.</a:t>
            </a:r>
          </a:p>
        </p:txBody>
      </p:sp>
      <p:sp>
        <p:nvSpPr>
          <p:cNvPr id="13" name="Slide Number Placeholder 12">
            <a:extLst>
              <a:ext uri="{FF2B5EF4-FFF2-40B4-BE49-F238E27FC236}">
                <a16:creationId xmlns:a16="http://schemas.microsoft.com/office/drawing/2014/main" id="{BC83B7F3-7198-F84B-BD1A-078B67AA93C0}"/>
              </a:ext>
            </a:extLst>
          </p:cNvPr>
          <p:cNvSpPr>
            <a:spLocks noGrp="1"/>
          </p:cNvSpPr>
          <p:nvPr>
            <p:ph type="sldNum" sz="quarter" idx="12"/>
          </p:nvPr>
        </p:nvSpPr>
        <p:spPr/>
        <p:txBody>
          <a:bodyPr/>
          <a:lstStyle/>
          <a:p>
            <a:fld id="{27AAD8D9-46E4-EB4E-865F-E5AC3B85113C}" type="slidenum">
              <a:rPr lang="en-US" smtClean="0"/>
              <a:t>7</a:t>
            </a:fld>
            <a:endParaRPr lang="en-US" dirty="0"/>
          </a:p>
        </p:txBody>
      </p:sp>
      <p:pic>
        <p:nvPicPr>
          <p:cNvPr id="7" name="Picture 6" descr="Graphical user interface, application, icon&#10;&#10;Description automatically generated">
            <a:extLst>
              <a:ext uri="{FF2B5EF4-FFF2-40B4-BE49-F238E27FC236}">
                <a16:creationId xmlns:a16="http://schemas.microsoft.com/office/drawing/2014/main" id="{6C29D2D7-57E2-1425-B166-9175259D76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7113" y="1536700"/>
            <a:ext cx="4737100" cy="3784600"/>
          </a:xfrm>
          <a:prstGeom prst="rect">
            <a:avLst/>
          </a:prstGeom>
        </p:spPr>
      </p:pic>
    </p:spTree>
    <p:extLst>
      <p:ext uri="{BB962C8B-B14F-4D97-AF65-F5344CB8AC3E}">
        <p14:creationId xmlns:p14="http://schemas.microsoft.com/office/powerpoint/2010/main" val="283339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8</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838200" y="249383"/>
            <a:ext cx="8119820" cy="1044047"/>
          </a:xfrm>
        </p:spPr>
        <p:txBody>
          <a:bodyPr>
            <a:normAutofit/>
          </a:bodyPr>
          <a:lstStyle/>
          <a:p>
            <a:r>
              <a:rPr lang="en-US" sz="2800" dirty="0"/>
              <a:t>Which of the following are challenges to delivering extended enterprise learning?</a:t>
            </a:r>
          </a:p>
        </p:txBody>
      </p:sp>
      <p:pic>
        <p:nvPicPr>
          <p:cNvPr id="4" name="Picture 3">
            <a:extLst>
              <a:ext uri="{FF2B5EF4-FFF2-40B4-BE49-F238E27FC236}">
                <a16:creationId xmlns:a16="http://schemas.microsoft.com/office/drawing/2014/main" id="{F284BF3A-A95B-D87A-1109-277F5AB6D37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11118" y="1146874"/>
            <a:ext cx="10569763" cy="5240471"/>
          </a:xfrm>
          <a:prstGeom prst="rect">
            <a:avLst/>
          </a:prstGeom>
        </p:spPr>
      </p:pic>
    </p:spTree>
    <p:extLst>
      <p:ext uri="{BB962C8B-B14F-4D97-AF65-F5344CB8AC3E}">
        <p14:creationId xmlns:p14="http://schemas.microsoft.com/office/powerpoint/2010/main" val="387818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8E0C45-9AAA-ED4D-AE1F-16768F292E79}"/>
              </a:ext>
            </a:extLst>
          </p:cNvPr>
          <p:cNvSpPr>
            <a:spLocks noGrp="1"/>
          </p:cNvSpPr>
          <p:nvPr>
            <p:ph type="ftr" sz="quarter" idx="11"/>
          </p:nvPr>
        </p:nvSpPr>
        <p:spPr/>
        <p:txBody>
          <a:bodyPr/>
          <a:lstStyle/>
          <a:p>
            <a:pPr algn="l"/>
            <a:r>
              <a:rPr lang="en-US" dirty="0"/>
              <a:t>© Brandon Hall Group 2022. Not Licensed for Distribution.</a:t>
            </a:r>
          </a:p>
        </p:txBody>
      </p:sp>
      <p:sp>
        <p:nvSpPr>
          <p:cNvPr id="5" name="Slide Number Placeholder 4">
            <a:extLst>
              <a:ext uri="{FF2B5EF4-FFF2-40B4-BE49-F238E27FC236}">
                <a16:creationId xmlns:a16="http://schemas.microsoft.com/office/drawing/2014/main" id="{4A4F06CA-9A6F-4574-BD10-2518DB842407}"/>
              </a:ext>
            </a:extLst>
          </p:cNvPr>
          <p:cNvSpPr>
            <a:spLocks noGrp="1"/>
          </p:cNvSpPr>
          <p:nvPr>
            <p:ph type="sldNum" sz="quarter" idx="12"/>
          </p:nvPr>
        </p:nvSpPr>
        <p:spPr/>
        <p:txBody>
          <a:bodyPr/>
          <a:lstStyle/>
          <a:p>
            <a:fld id="{27AAD8D9-46E4-EB4E-865F-E5AC3B85113C}" type="slidenum">
              <a:rPr lang="en-US" smtClean="0"/>
              <a:t>9</a:t>
            </a:fld>
            <a:endParaRPr lang="en-US" dirty="0"/>
          </a:p>
        </p:txBody>
      </p:sp>
      <p:sp>
        <p:nvSpPr>
          <p:cNvPr id="6" name="Title 1">
            <a:extLst>
              <a:ext uri="{FF2B5EF4-FFF2-40B4-BE49-F238E27FC236}">
                <a16:creationId xmlns:a16="http://schemas.microsoft.com/office/drawing/2014/main" id="{17957F23-0E7B-0E77-8A7B-6BC78E41448A}"/>
              </a:ext>
            </a:extLst>
          </p:cNvPr>
          <p:cNvSpPr>
            <a:spLocks noGrp="1"/>
          </p:cNvSpPr>
          <p:nvPr>
            <p:ph type="title"/>
          </p:nvPr>
        </p:nvSpPr>
        <p:spPr>
          <a:xfrm>
            <a:off x="838200" y="249383"/>
            <a:ext cx="8128000" cy="881993"/>
          </a:xfrm>
        </p:spPr>
        <p:txBody>
          <a:bodyPr>
            <a:normAutofit/>
          </a:bodyPr>
          <a:lstStyle/>
          <a:p>
            <a:r>
              <a:rPr lang="en-US" sz="2800" dirty="0"/>
              <a:t>Which of the following systems does your organization use to deliver extended enterprise learning?</a:t>
            </a:r>
          </a:p>
        </p:txBody>
      </p:sp>
      <p:pic>
        <p:nvPicPr>
          <p:cNvPr id="2" name="Picture 1">
            <a:extLst>
              <a:ext uri="{FF2B5EF4-FFF2-40B4-BE49-F238E27FC236}">
                <a16:creationId xmlns:a16="http://schemas.microsoft.com/office/drawing/2014/main" id="{B9639E24-A930-49AD-F7DE-C82126A34F8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4111" y="1487109"/>
            <a:ext cx="11501785" cy="4462177"/>
          </a:xfrm>
          <a:prstGeom prst="rect">
            <a:avLst/>
          </a:prstGeom>
        </p:spPr>
      </p:pic>
    </p:spTree>
    <p:extLst>
      <p:ext uri="{BB962C8B-B14F-4D97-AF65-F5344CB8AC3E}">
        <p14:creationId xmlns:p14="http://schemas.microsoft.com/office/powerpoint/2010/main" val="839543623"/>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 or TY Sponso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neral U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47478</TotalTime>
  <Words>2097</Words>
  <Application>Microsoft Macintosh PowerPoint</Application>
  <PresentationFormat>Widescreen</PresentationFormat>
  <Paragraphs>169</Paragraphs>
  <Slides>23</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Avenir Heavy</vt:lpstr>
      <vt:lpstr>Calibri</vt:lpstr>
      <vt:lpstr>Calibri Light</vt:lpstr>
      <vt:lpstr>Zapf Dingbats</vt:lpstr>
      <vt:lpstr>Title</vt:lpstr>
      <vt:lpstr>Section Divider or TY Sponsor</vt:lpstr>
      <vt:lpstr>General Use</vt:lpstr>
      <vt:lpstr>PowerPoint Presentation</vt:lpstr>
      <vt:lpstr>Introduction</vt:lpstr>
      <vt:lpstr>Current State</vt:lpstr>
      <vt:lpstr>To which of the following audiences does your organization provide learning/training? </vt:lpstr>
      <vt:lpstr>Which group has primary ownership of Learning for each of the following?</vt:lpstr>
      <vt:lpstr>Which of the following are objectives of your organization's extended learning?</vt:lpstr>
      <vt:lpstr>Complexities</vt:lpstr>
      <vt:lpstr>Which of the following are challenges to delivering extended enterprise learning?</vt:lpstr>
      <vt:lpstr>Which of the following systems does your organization use to deliver extended enterprise learning?</vt:lpstr>
      <vt:lpstr>Which of the following methods does your organization use to deliver extended learning? </vt:lpstr>
      <vt:lpstr>Which technology characteristics are important to support extended enterprise learning?</vt:lpstr>
      <vt:lpstr>How do you measure the effectiveness of your extended enterprise learning?</vt:lpstr>
      <vt:lpstr>Consequences</vt:lpstr>
      <vt:lpstr>Which of the following are objectives of your organization's extended enterprise learning?</vt:lpstr>
      <vt:lpstr>Please indicate which of the following external learning audiences you charge for content</vt:lpstr>
      <vt:lpstr>How does your organization charge for extended enterprise learning?</vt:lpstr>
      <vt:lpstr>How does your extended enterprise learning help your business?</vt:lpstr>
      <vt:lpstr>How does your organization measure return on investment (ROI) on your extended enterprise learning programs?</vt:lpstr>
      <vt:lpstr>Critical Questions</vt:lpstr>
      <vt:lpstr>Brandon Hall Group Point of View</vt:lpstr>
      <vt:lpstr>Brandon Hall Group Point of View</vt:lpstr>
      <vt:lpstr>Contributors</vt:lpstr>
      <vt:lpstr> About  Brandon Hall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Benavides</dc:creator>
  <cp:lastModifiedBy>Emma Bui</cp:lastModifiedBy>
  <cp:revision>303</cp:revision>
  <dcterms:created xsi:type="dcterms:W3CDTF">2020-03-06T18:53:17Z</dcterms:created>
  <dcterms:modified xsi:type="dcterms:W3CDTF">2022-12-15T00:42:36Z</dcterms:modified>
</cp:coreProperties>
</file>