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7"/>
  </p:notesMasterIdLst>
  <p:sldIdLst>
    <p:sldId id="2144329693" r:id="rId3"/>
    <p:sldId id="2144329705" r:id="rId4"/>
    <p:sldId id="2144329728" r:id="rId5"/>
    <p:sldId id="2144329729" r:id="rId6"/>
    <p:sldId id="2144329733" r:id="rId7"/>
    <p:sldId id="2144329734" r:id="rId8"/>
    <p:sldId id="2144329735" r:id="rId9"/>
    <p:sldId id="2144329736" r:id="rId10"/>
    <p:sldId id="2144329737" r:id="rId11"/>
    <p:sldId id="2144329722" r:id="rId12"/>
    <p:sldId id="2144329723" r:id="rId13"/>
    <p:sldId id="2144329732" r:id="rId14"/>
    <p:sldId id="2144329683" r:id="rId15"/>
    <p:sldId id="268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F4F0A-EEA8-9669-7555-8D1C4DCA3BBD}" name="Emma Bui" initials="EB" userId="S::emma.bui@brandonhall.com::070cde70-5606-439f-9d3f-8e5dcdd5515b" providerId="AD"/>
  <p188:author id="{2F119E30-83DD-2C3F-4923-CF1CF91C6D42}" name="Greta Pepler" initials="GP" userId="S::greta.pepler@brandonhall.com::166570dd-99e2-4216-924b-057ba9a4ff19" providerId="AD"/>
  <p188:author id="{695E6C38-55CC-6F24-15BE-97F2DAA40D51}" name="Matt Pittman" initials="MP" userId="S::matt.pittman@brandonhall.com::7c312c53-69d5-42f3-9930-c9b538b2dbba" providerId="AD"/>
  <p188:author id="{BFF0BA57-5B3A-7F7F-2DCB-369381B84F77}" name="Claude Werder" initials="CW" userId="S::claude.werder@brandonhall.com::8f7ef3b4-afb8-41f3-9e32-9006b8a81bc6" providerId="AD"/>
  <p188:author id="{DC170D8D-E543-4BD6-DAE5-B5384FD85DDA}" name="Patrick Fitzgerald" initials="PF" userId="16c0c81b6d297966" providerId="Windows Live"/>
  <p188:author id="{94F6F88D-260C-C18D-3878-DB07049196BF}" name="Patrick Fitzgerald" initials="PF" userId="cfot2PsE/3JEgPkpJfR0ALQj4ie51jcoRUBhcYbXxUc=" providerId="None"/>
  <p188:author id="{D95DD7F5-3C7A-DE23-333B-011C279BBB16}" name="Claude Werder" initials="CW" userId="oR1oF5wYEYBC7u24jonmIUBcxEeVN2om43PJ5b6mG1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C90"/>
    <a:srgbClr val="809C4F"/>
    <a:srgbClr val="2E6A7A"/>
    <a:srgbClr val="027BB6"/>
    <a:srgbClr val="F2F2F2"/>
    <a:srgbClr val="000000"/>
    <a:srgbClr val="B88F7D"/>
    <a:srgbClr val="C89A84"/>
    <a:srgbClr val="D09073"/>
    <a:srgbClr val="D797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70D72-F546-4979-BA51-D577CC636FE2}" v="4" dt="2024-11-24T13:50:14.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3810" autoAdjust="0"/>
  </p:normalViewPr>
  <p:slideViewPr>
    <p:cSldViewPr snapToGrid="0">
      <p:cViewPr varScale="1">
        <p:scale>
          <a:sx n="120" d="100"/>
          <a:sy n="120" d="100"/>
        </p:scale>
        <p:origin x="688" y="176"/>
      </p:cViewPr>
      <p:guideLst>
        <p:guide orient="horz" pos="2160"/>
        <p:guide pos="3840"/>
      </p:guideLst>
    </p:cSldViewPr>
  </p:slideViewPr>
  <p:notesTextViewPr>
    <p:cViewPr>
      <p:scale>
        <a:sx n="1" d="1"/>
        <a:sy n="1" d="1"/>
      </p:scale>
      <p:origin x="0" y="0"/>
    </p:cViewPr>
  </p:notesTextViewPr>
  <p:sorterViewPr>
    <p:cViewPr>
      <p:scale>
        <a:sx n="80" d="100"/>
        <a:sy n="80" d="100"/>
      </p:scale>
      <p:origin x="0" y="-1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e Werder" userId="oR1oF5wYEYBC7u24jonmIUBcxEeVN2om43PJ5b6mG1o=" providerId="None" clId="Web-{F1470D72-F546-4979-BA51-D577CC636FE2}"/>
    <pc:docChg chg="modSld">
      <pc:chgData name="Claude Werder" userId="oR1oF5wYEYBC7u24jonmIUBcxEeVN2om43PJ5b6mG1o=" providerId="None" clId="Web-{F1470D72-F546-4979-BA51-D577CC636FE2}" dt="2024-11-24T13:50:14.094" v="1" actId="20577"/>
      <pc:docMkLst>
        <pc:docMk/>
      </pc:docMkLst>
      <pc:sldChg chg="modSp">
        <pc:chgData name="Claude Werder" userId="oR1oF5wYEYBC7u24jonmIUBcxEeVN2om43PJ5b6mG1o=" providerId="None" clId="Web-{F1470D72-F546-4979-BA51-D577CC636FE2}" dt="2024-11-24T13:50:14.094" v="1" actId="20577"/>
        <pc:sldMkLst>
          <pc:docMk/>
          <pc:sldMk cId="2714343814" sldId="2144329737"/>
        </pc:sldMkLst>
        <pc:spChg chg="mod">
          <ac:chgData name="Claude Werder" userId="oR1oF5wYEYBC7u24jonmIUBcxEeVN2om43PJ5b6mG1o=" providerId="None" clId="Web-{F1470D72-F546-4979-BA51-D577CC636FE2}" dt="2024-11-24T13:50:14.094" v="1" actId="20577"/>
          <ac:spMkLst>
            <pc:docMk/>
            <pc:sldMk cId="2714343814" sldId="2144329737"/>
            <ac:spMk id="18" creationId="{D880EA5E-18E4-3D86-A25C-27D09C58AA9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Strategic planning and execution</c:v>
                </c:pt>
              </c:strCache>
            </c:strRef>
          </c:tx>
          <c:spPr>
            <a:solidFill>
              <a:schemeClr val="bg1"/>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1537-476E-9FC3-F33B97B1A1ED}"/>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1537-476E-9FC3-F33B97B1A1ED}"/>
              </c:ext>
            </c:extLst>
          </c:dPt>
          <c:dLbls>
            <c:delete val="1"/>
          </c:dLbls>
          <c:cat>
            <c:strRef>
              <c:f>Sheet1!$A$2:$A$3</c:f>
              <c:strCache>
                <c:ptCount val="2"/>
                <c:pt idx="0">
                  <c:v>yes</c:v>
                </c:pt>
                <c:pt idx="1">
                  <c:v>no</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1537-476E-9FC3-F33B97B1A1ED}"/>
            </c:ext>
          </c:extLst>
        </c:ser>
        <c:dLbls>
          <c:showLegendKey val="0"/>
          <c:showVal val="1"/>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completely</c:v>
                </c:pt>
              </c:strCache>
            </c:strRef>
          </c:tx>
          <c:spPr>
            <a:solidFill>
              <a:schemeClr val="accent1"/>
            </a:solidFill>
            <a:ln>
              <a:noFill/>
            </a:ln>
            <a:effectLst/>
          </c:spPr>
          <c:invertIfNegative val="0"/>
          <c:cat>
            <c:strRef>
              <c:f>Sheet1!$A$2:$A$3</c:f>
              <c:strCache>
                <c:ptCount val="2"/>
                <c:pt idx="0">
                  <c:v>Future</c:v>
                </c:pt>
                <c:pt idx="1">
                  <c:v>Current</c:v>
                </c:pt>
              </c:strCache>
            </c:strRef>
          </c:cat>
          <c:val>
            <c:numRef>
              <c:f>Sheet1!$B$2:$B$3</c:f>
              <c:numCache>
                <c:formatCode>General</c:formatCode>
                <c:ptCount val="2"/>
                <c:pt idx="0">
                  <c:v>29</c:v>
                </c:pt>
                <c:pt idx="1">
                  <c:v>26</c:v>
                </c:pt>
              </c:numCache>
            </c:numRef>
          </c:val>
          <c:extLst>
            <c:ext xmlns:c16="http://schemas.microsoft.com/office/drawing/2014/chart" uri="{C3380CC4-5D6E-409C-BE32-E72D297353CC}">
              <c16:uniqueId val="{00000000-BF41-4C18-B2F8-E7C789DC74DC}"/>
            </c:ext>
          </c:extLst>
        </c:ser>
        <c:ser>
          <c:idx val="1"/>
          <c:order val="1"/>
          <c:tx>
            <c:strRef>
              <c:f>Sheet1!$C$1</c:f>
              <c:strCache>
                <c:ptCount val="1"/>
                <c:pt idx="0">
                  <c:v>mostly</c:v>
                </c:pt>
              </c:strCache>
            </c:strRef>
          </c:tx>
          <c:spPr>
            <a:solidFill>
              <a:srgbClr val="2E6A7A"/>
            </a:solidFill>
            <a:ln>
              <a:noFill/>
            </a:ln>
            <a:effectLst/>
          </c:spPr>
          <c:invertIfNegative val="0"/>
          <c:cat>
            <c:strRef>
              <c:f>Sheet1!$A$2:$A$3</c:f>
              <c:strCache>
                <c:ptCount val="2"/>
                <c:pt idx="0">
                  <c:v>Future</c:v>
                </c:pt>
                <c:pt idx="1">
                  <c:v>Current</c:v>
                </c:pt>
              </c:strCache>
            </c:strRef>
          </c:cat>
          <c:val>
            <c:numRef>
              <c:f>Sheet1!$C$2:$C$3</c:f>
              <c:numCache>
                <c:formatCode>General</c:formatCode>
                <c:ptCount val="2"/>
                <c:pt idx="0">
                  <c:v>34</c:v>
                </c:pt>
                <c:pt idx="1">
                  <c:v>48</c:v>
                </c:pt>
              </c:numCache>
            </c:numRef>
          </c:val>
          <c:extLst>
            <c:ext xmlns:c16="http://schemas.microsoft.com/office/drawing/2014/chart" uri="{C3380CC4-5D6E-409C-BE32-E72D297353CC}">
              <c16:uniqueId val="{00000001-BF41-4C18-B2F8-E7C789DC74DC}"/>
            </c:ext>
          </c:extLst>
        </c:ser>
        <c:ser>
          <c:idx val="2"/>
          <c:order val="2"/>
          <c:tx>
            <c:strRef>
              <c:f>Sheet1!$D$1</c:f>
              <c:strCache>
                <c:ptCount val="1"/>
                <c:pt idx="0">
                  <c:v>somewhat</c:v>
                </c:pt>
              </c:strCache>
            </c:strRef>
          </c:tx>
          <c:spPr>
            <a:solidFill>
              <a:schemeClr val="accent4"/>
            </a:solidFill>
            <a:ln>
              <a:noFill/>
            </a:ln>
            <a:effectLst/>
          </c:spPr>
          <c:invertIfNegative val="0"/>
          <c:cat>
            <c:strRef>
              <c:f>Sheet1!$A$2:$A$3</c:f>
              <c:strCache>
                <c:ptCount val="2"/>
                <c:pt idx="0">
                  <c:v>Future</c:v>
                </c:pt>
                <c:pt idx="1">
                  <c:v>Current</c:v>
                </c:pt>
              </c:strCache>
            </c:strRef>
          </c:cat>
          <c:val>
            <c:numRef>
              <c:f>Sheet1!$D$2:$D$3</c:f>
              <c:numCache>
                <c:formatCode>General</c:formatCode>
                <c:ptCount val="2"/>
                <c:pt idx="0">
                  <c:v>32</c:v>
                </c:pt>
                <c:pt idx="1">
                  <c:v>25</c:v>
                </c:pt>
              </c:numCache>
            </c:numRef>
          </c:val>
          <c:extLst>
            <c:ext xmlns:c16="http://schemas.microsoft.com/office/drawing/2014/chart" uri="{C3380CC4-5D6E-409C-BE32-E72D297353CC}">
              <c16:uniqueId val="{00000002-BF41-4C18-B2F8-E7C789DC74DC}"/>
            </c:ext>
          </c:extLst>
        </c:ser>
        <c:ser>
          <c:idx val="3"/>
          <c:order val="3"/>
          <c:tx>
            <c:strRef>
              <c:f>Sheet1!$E$1</c:f>
              <c:strCache>
                <c:ptCount val="1"/>
                <c:pt idx="0">
                  <c:v>not ready</c:v>
                </c:pt>
              </c:strCache>
            </c:strRef>
          </c:tx>
          <c:spPr>
            <a:solidFill>
              <a:schemeClr val="accent2"/>
            </a:solidFill>
            <a:ln>
              <a:noFill/>
            </a:ln>
            <a:effectLst/>
          </c:spPr>
          <c:invertIfNegative val="0"/>
          <c:cat>
            <c:strRef>
              <c:f>Sheet1!$A$2:$A$3</c:f>
              <c:strCache>
                <c:ptCount val="2"/>
                <c:pt idx="0">
                  <c:v>Future</c:v>
                </c:pt>
                <c:pt idx="1">
                  <c:v>Current</c:v>
                </c:pt>
              </c:strCache>
            </c:strRef>
          </c:cat>
          <c:val>
            <c:numRef>
              <c:f>Sheet1!$E$2:$E$3</c:f>
              <c:numCache>
                <c:formatCode>General</c:formatCode>
                <c:ptCount val="2"/>
                <c:pt idx="0">
                  <c:v>5</c:v>
                </c:pt>
                <c:pt idx="1">
                  <c:v>1</c:v>
                </c:pt>
              </c:numCache>
            </c:numRef>
          </c:val>
          <c:extLst>
            <c:ext xmlns:c16="http://schemas.microsoft.com/office/drawing/2014/chart" uri="{C3380CC4-5D6E-409C-BE32-E72D297353CC}">
              <c16:uniqueId val="{00000003-BF41-4C18-B2F8-E7C789DC74DC}"/>
            </c:ext>
          </c:extLst>
        </c:ser>
        <c:dLbls>
          <c:showLegendKey val="0"/>
          <c:showVal val="0"/>
          <c:showCatName val="0"/>
          <c:showSerName val="0"/>
          <c:showPercent val="0"/>
          <c:showBubbleSize val="0"/>
        </c:dLbls>
        <c:gapWidth val="300"/>
        <c:overlap val="100"/>
        <c:axId val="858483423"/>
        <c:axId val="858485823"/>
      </c:barChart>
      <c:catAx>
        <c:axId val="858483423"/>
        <c:scaling>
          <c:orientation val="minMax"/>
        </c:scaling>
        <c:delete val="1"/>
        <c:axPos val="l"/>
        <c:numFmt formatCode="General" sourceLinked="1"/>
        <c:majorTickMark val="none"/>
        <c:minorTickMark val="none"/>
        <c:tickLblPos val="nextTo"/>
        <c:crossAx val="858485823"/>
        <c:crosses val="autoZero"/>
        <c:auto val="1"/>
        <c:lblAlgn val="ctr"/>
        <c:lblOffset val="100"/>
        <c:noMultiLvlLbl val="0"/>
      </c:catAx>
      <c:valAx>
        <c:axId val="858485823"/>
        <c:scaling>
          <c:orientation val="minMax"/>
        </c:scaling>
        <c:delete val="1"/>
        <c:axPos val="b"/>
        <c:numFmt formatCode="General" sourceLinked="1"/>
        <c:majorTickMark val="none"/>
        <c:minorTickMark val="none"/>
        <c:tickLblPos val="nextTo"/>
        <c:crossAx val="85848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business acumen</c:v>
                </c:pt>
              </c:strCache>
            </c:strRef>
          </c:tx>
          <c:spPr>
            <a:solidFill>
              <a:schemeClr val="bg1"/>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CE69-42E3-ABBB-A23C56DA1998}"/>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CE69-42E3-ABBB-A23C56DA1998}"/>
              </c:ext>
            </c:extLst>
          </c:dPt>
          <c:dLbls>
            <c:delete val="1"/>
          </c:dLbls>
          <c:cat>
            <c:strRef>
              <c:f>Sheet1!$A$2:$A$3</c:f>
              <c:strCache>
                <c:ptCount val="2"/>
                <c:pt idx="0">
                  <c:v>yes</c:v>
                </c:pt>
                <c:pt idx="1">
                  <c:v>no</c:v>
                </c:pt>
              </c:strCache>
            </c:strRef>
          </c:cat>
          <c:val>
            <c:numRef>
              <c:f>Sheet1!$B$2:$B$3</c:f>
              <c:numCache>
                <c:formatCode>0%</c:formatCode>
                <c:ptCount val="2"/>
                <c:pt idx="0">
                  <c:v>0.14000000000000001</c:v>
                </c:pt>
                <c:pt idx="1">
                  <c:v>0.86</c:v>
                </c:pt>
              </c:numCache>
            </c:numRef>
          </c:val>
          <c:extLst>
            <c:ext xmlns:c16="http://schemas.microsoft.com/office/drawing/2014/chart" uri="{C3380CC4-5D6E-409C-BE32-E72D297353CC}">
              <c16:uniqueId val="{00000004-CE69-42E3-ABBB-A23C56DA1998}"/>
            </c:ext>
          </c:extLst>
        </c:ser>
        <c:dLbls>
          <c:showLegendKey val="0"/>
          <c:showVal val="1"/>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coaching and mentoring</c:v>
                </c:pt>
              </c:strCache>
            </c:strRef>
          </c:tx>
          <c:spPr>
            <a:solidFill>
              <a:schemeClr val="bg1"/>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BDC5-4BD2-A84A-67FF9039ECB4}"/>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BDC5-4BD2-A84A-67FF9039ECB4}"/>
              </c:ext>
            </c:extLst>
          </c:dPt>
          <c:dLbls>
            <c:delete val="1"/>
          </c:dLbls>
          <c:cat>
            <c:strRef>
              <c:f>Sheet1!$A$2:$A$3</c:f>
              <c:strCache>
                <c:ptCount val="2"/>
                <c:pt idx="0">
                  <c:v>yes</c:v>
                </c:pt>
                <c:pt idx="1">
                  <c:v>no</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4-BDC5-4BD2-A84A-67FF9039ECB4}"/>
            </c:ext>
          </c:extLst>
        </c:ser>
        <c:dLbls>
          <c:showLegendKey val="0"/>
          <c:showVal val="1"/>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business acumen</c:v>
                </c:pt>
              </c:strCache>
            </c:strRef>
          </c:tx>
          <c:spPr>
            <a:solidFill>
              <a:schemeClr val="bg1"/>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1996-41DE-86C8-871993EE7F01}"/>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03-1996-41DE-86C8-871993EE7F01}"/>
              </c:ext>
            </c:extLst>
          </c:dPt>
          <c:dLbls>
            <c:delete val="1"/>
          </c:dLbls>
          <c:cat>
            <c:strRef>
              <c:f>Sheet1!$A$2:$A$3</c:f>
              <c:strCache>
                <c:ptCount val="2"/>
                <c:pt idx="0">
                  <c:v>yes</c:v>
                </c:pt>
                <c:pt idx="1">
                  <c:v>no</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4-1996-41DE-86C8-871993EE7F01}"/>
            </c:ext>
          </c:extLst>
        </c:ser>
        <c:dLbls>
          <c:showLegendKey val="0"/>
          <c:showVal val="1"/>
          <c:showCatName val="0"/>
          <c:showSerName val="0"/>
          <c:showPercent val="0"/>
          <c:showBubbleSize val="0"/>
          <c:showLeaderLines val="1"/>
        </c:dLbls>
        <c:firstSliceAng val="0"/>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Strategic planning and execution</c:v>
                </c:pt>
              </c:strCache>
            </c:strRef>
          </c:tx>
          <c:spPr>
            <a:solidFill>
              <a:schemeClr val="bg1"/>
            </a:solidFill>
            <a:ln>
              <a:noFill/>
            </a:ln>
          </c:spPr>
          <c:dPt>
            <c:idx val="0"/>
            <c:bubble3D val="0"/>
            <c:spPr>
              <a:solidFill>
                <a:schemeClr val="accent5"/>
              </a:solidFill>
              <a:ln w="19050">
                <a:noFill/>
              </a:ln>
              <a:effectLst/>
            </c:spPr>
            <c:extLst>
              <c:ext xmlns:c16="http://schemas.microsoft.com/office/drawing/2014/chart" uri="{C3380CC4-5D6E-409C-BE32-E72D297353CC}">
                <c16:uniqueId val="{00000001-17C1-CD48-8704-4E8D119F4E9B}"/>
              </c:ext>
            </c:extLst>
          </c:dPt>
          <c:dPt>
            <c:idx val="1"/>
            <c:bubble3D val="0"/>
            <c:spPr>
              <a:solidFill>
                <a:schemeClr val="accent4"/>
              </a:solidFill>
              <a:ln w="19050">
                <a:noFill/>
              </a:ln>
              <a:effectLst/>
            </c:spPr>
            <c:extLst>
              <c:ext xmlns:c16="http://schemas.microsoft.com/office/drawing/2014/chart" uri="{C3380CC4-5D6E-409C-BE32-E72D297353CC}">
                <c16:uniqueId val="{00000003-17C1-CD48-8704-4E8D119F4E9B}"/>
              </c:ext>
            </c:extLst>
          </c:dPt>
          <c:dPt>
            <c:idx val="2"/>
            <c:bubble3D val="0"/>
            <c:spPr>
              <a:solidFill>
                <a:schemeClr val="accent2"/>
              </a:solidFill>
              <a:ln w="19050">
                <a:noFill/>
              </a:ln>
              <a:effectLst/>
            </c:spPr>
            <c:extLst>
              <c:ext xmlns:c16="http://schemas.microsoft.com/office/drawing/2014/chart" uri="{C3380CC4-5D6E-409C-BE32-E72D297353CC}">
                <c16:uniqueId val="{00000005-5DC7-9247-99C9-9FAE6654DA20}"/>
              </c:ext>
            </c:extLst>
          </c:dPt>
          <c:dPt>
            <c:idx val="3"/>
            <c:bubble3D val="0"/>
            <c:spPr>
              <a:solidFill>
                <a:srgbClr val="2E6A7A"/>
              </a:solidFill>
              <a:ln w="19050">
                <a:noFill/>
              </a:ln>
              <a:effectLst/>
            </c:spPr>
            <c:extLst>
              <c:ext xmlns:c16="http://schemas.microsoft.com/office/drawing/2014/chart" uri="{C3380CC4-5D6E-409C-BE32-E72D297353CC}">
                <c16:uniqueId val="{00000004-5DC7-9247-99C9-9FAE6654DA20}"/>
              </c:ext>
            </c:extLst>
          </c:dPt>
          <c:dLbls>
            <c:delete val="1"/>
          </c:dLbls>
          <c:cat>
            <c:strRef>
              <c:f>Sheet1!$A$2:$A$5</c:f>
              <c:strCache>
                <c:ptCount val="4"/>
                <c:pt idx="0">
                  <c:v>most</c:v>
                </c:pt>
                <c:pt idx="1">
                  <c:v>some</c:v>
                </c:pt>
                <c:pt idx="2">
                  <c:v>not at all</c:v>
                </c:pt>
                <c:pt idx="3">
                  <c:v>all</c:v>
                </c:pt>
              </c:strCache>
            </c:strRef>
          </c:cat>
          <c:val>
            <c:numRef>
              <c:f>Sheet1!$B$2:$B$5</c:f>
              <c:numCache>
                <c:formatCode>0%</c:formatCode>
                <c:ptCount val="4"/>
                <c:pt idx="0">
                  <c:v>0.39</c:v>
                </c:pt>
                <c:pt idx="1">
                  <c:v>0.32</c:v>
                </c:pt>
                <c:pt idx="2">
                  <c:v>0.15</c:v>
                </c:pt>
                <c:pt idx="3">
                  <c:v>0.14000000000000001</c:v>
                </c:pt>
              </c:numCache>
            </c:numRef>
          </c:val>
          <c:extLst>
            <c:ext xmlns:c16="http://schemas.microsoft.com/office/drawing/2014/chart" uri="{C3380CC4-5D6E-409C-BE32-E72D297353CC}">
              <c16:uniqueId val="{00000004-17C1-CD48-8704-4E8D119F4E9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69627171119452E-2"/>
          <c:y val="4.9231207299328207E-2"/>
          <c:w val="0.94632332508034511"/>
          <c:h val="0.91320478313110964"/>
        </c:manualLayout>
      </c:layout>
      <c:barChart>
        <c:barDir val="bar"/>
        <c:grouping val="percentStacked"/>
        <c:varyColors val="0"/>
        <c:ser>
          <c:idx val="0"/>
          <c:order val="0"/>
          <c:tx>
            <c:strRef>
              <c:f>Sheet1!$B$1</c:f>
              <c:strCache>
                <c:ptCount val="1"/>
                <c:pt idx="0">
                  <c:v>positive</c:v>
                </c:pt>
              </c:strCache>
            </c:strRef>
          </c:tx>
          <c:spPr>
            <a:solidFill>
              <a:schemeClr val="accent1"/>
            </a:solidFill>
            <a:ln>
              <a:noFill/>
            </a:ln>
            <a:effectLst/>
          </c:spPr>
          <c:invertIfNegative val="0"/>
          <c:cat>
            <c:strRef>
              <c:f>Sheet1!$A$2:$A$9</c:f>
              <c:strCache>
                <c:ptCount val="8"/>
                <c:pt idx="0">
                  <c:v>Support of the gig economy</c:v>
                </c:pt>
                <c:pt idx="1">
                  <c:v>Changing compliance/regulatory conditions</c:v>
                </c:pt>
                <c:pt idx="2">
                  <c:v>Increased workforce mobilization</c:v>
                </c:pt>
                <c:pt idx="3">
                  <c:v>Increased workforce diversity</c:v>
                </c:pt>
                <c:pt idx="4">
                  <c:v>Changing business conditions</c:v>
                </c:pt>
                <c:pt idx="5">
                  <c:v>Greater need for technology support</c:v>
                </c:pt>
                <c:pt idx="6">
                  <c:v>Increased workforce globalization</c:v>
                </c:pt>
                <c:pt idx="7">
                  <c:v>Greater need for people analytics</c:v>
                </c:pt>
              </c:strCache>
            </c:strRef>
          </c:cat>
          <c:val>
            <c:numRef>
              <c:f>Sheet1!$B$2:$B$9</c:f>
              <c:numCache>
                <c:formatCode>General</c:formatCode>
                <c:ptCount val="8"/>
                <c:pt idx="0">
                  <c:v>29</c:v>
                </c:pt>
                <c:pt idx="1">
                  <c:v>46</c:v>
                </c:pt>
                <c:pt idx="2">
                  <c:v>49</c:v>
                </c:pt>
                <c:pt idx="3">
                  <c:v>55</c:v>
                </c:pt>
                <c:pt idx="4">
                  <c:v>56</c:v>
                </c:pt>
                <c:pt idx="5">
                  <c:v>58</c:v>
                </c:pt>
                <c:pt idx="6">
                  <c:v>59</c:v>
                </c:pt>
                <c:pt idx="7">
                  <c:v>65</c:v>
                </c:pt>
              </c:numCache>
            </c:numRef>
          </c:val>
          <c:extLst>
            <c:ext xmlns:c16="http://schemas.microsoft.com/office/drawing/2014/chart" uri="{C3380CC4-5D6E-409C-BE32-E72D297353CC}">
              <c16:uniqueId val="{00000000-BEAF-4119-A736-02AA30359CDC}"/>
            </c:ext>
          </c:extLst>
        </c:ser>
        <c:ser>
          <c:idx val="1"/>
          <c:order val="1"/>
          <c:tx>
            <c:strRef>
              <c:f>Sheet1!$C$1</c:f>
              <c:strCache>
                <c:ptCount val="1"/>
                <c:pt idx="0">
                  <c:v>negative</c:v>
                </c:pt>
              </c:strCache>
            </c:strRef>
          </c:tx>
          <c:spPr>
            <a:solidFill>
              <a:schemeClr val="bg1">
                <a:lumMod val="75000"/>
              </a:schemeClr>
            </a:solidFill>
            <a:ln>
              <a:noFill/>
            </a:ln>
            <a:effectLst/>
          </c:spPr>
          <c:invertIfNegative val="0"/>
          <c:cat>
            <c:strRef>
              <c:f>Sheet1!$A$2:$A$9</c:f>
              <c:strCache>
                <c:ptCount val="8"/>
                <c:pt idx="0">
                  <c:v>Support of the gig economy</c:v>
                </c:pt>
                <c:pt idx="1">
                  <c:v>Changing compliance/regulatory conditions</c:v>
                </c:pt>
                <c:pt idx="2">
                  <c:v>Increased workforce mobilization</c:v>
                </c:pt>
                <c:pt idx="3">
                  <c:v>Increased workforce diversity</c:v>
                </c:pt>
                <c:pt idx="4">
                  <c:v>Changing business conditions</c:v>
                </c:pt>
                <c:pt idx="5">
                  <c:v>Greater need for technology support</c:v>
                </c:pt>
                <c:pt idx="6">
                  <c:v>Increased workforce globalization</c:v>
                </c:pt>
                <c:pt idx="7">
                  <c:v>Greater need for people analytics</c:v>
                </c:pt>
              </c:strCache>
            </c:strRef>
          </c:cat>
          <c:val>
            <c:numRef>
              <c:f>Sheet1!$C$2:$C$9</c:f>
              <c:numCache>
                <c:formatCode>General</c:formatCode>
                <c:ptCount val="8"/>
                <c:pt idx="0">
                  <c:v>71</c:v>
                </c:pt>
                <c:pt idx="1">
                  <c:v>54</c:v>
                </c:pt>
                <c:pt idx="2">
                  <c:v>51</c:v>
                </c:pt>
                <c:pt idx="3">
                  <c:v>45</c:v>
                </c:pt>
                <c:pt idx="4">
                  <c:v>44</c:v>
                </c:pt>
                <c:pt idx="5">
                  <c:v>42</c:v>
                </c:pt>
                <c:pt idx="6">
                  <c:v>41</c:v>
                </c:pt>
                <c:pt idx="7">
                  <c:v>35</c:v>
                </c:pt>
              </c:numCache>
            </c:numRef>
          </c:val>
          <c:extLst>
            <c:ext xmlns:c16="http://schemas.microsoft.com/office/drawing/2014/chart" uri="{C3380CC4-5D6E-409C-BE32-E72D297353CC}">
              <c16:uniqueId val="{00000001-BEAF-4119-A736-02AA30359CDC}"/>
            </c:ext>
          </c:extLst>
        </c:ser>
        <c:dLbls>
          <c:showLegendKey val="0"/>
          <c:showVal val="0"/>
          <c:showCatName val="0"/>
          <c:showSerName val="0"/>
          <c:showPercent val="0"/>
          <c:showBubbleSize val="0"/>
        </c:dLbls>
        <c:gapWidth val="319"/>
        <c:overlap val="100"/>
        <c:axId val="823768383"/>
        <c:axId val="823769343"/>
      </c:barChart>
      <c:catAx>
        <c:axId val="823768383"/>
        <c:scaling>
          <c:orientation val="minMax"/>
        </c:scaling>
        <c:delete val="1"/>
        <c:axPos val="l"/>
        <c:numFmt formatCode="General" sourceLinked="1"/>
        <c:majorTickMark val="out"/>
        <c:minorTickMark val="none"/>
        <c:tickLblPos val="nextTo"/>
        <c:crossAx val="823769343"/>
        <c:crosses val="autoZero"/>
        <c:auto val="1"/>
        <c:lblAlgn val="ctr"/>
        <c:lblOffset val="100"/>
        <c:noMultiLvlLbl val="0"/>
      </c:catAx>
      <c:valAx>
        <c:axId val="823769343"/>
        <c:scaling>
          <c:orientation val="minMax"/>
        </c:scaling>
        <c:delete val="1"/>
        <c:axPos val="b"/>
        <c:numFmt formatCode="0%" sourceLinked="1"/>
        <c:majorTickMark val="out"/>
        <c:minorTickMark val="none"/>
        <c:tickLblPos val="nextTo"/>
        <c:crossAx val="823768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53758754101572E-2"/>
          <c:y val="3.5366368347378802E-2"/>
          <c:w val="0.97845144228414715"/>
          <c:h val="0.913548877373074"/>
        </c:manualLayout>
      </c:layout>
      <c:barChart>
        <c:barDir val="bar"/>
        <c:grouping val="stacked"/>
        <c:varyColors val="0"/>
        <c:ser>
          <c:idx val="0"/>
          <c:order val="0"/>
          <c:tx>
            <c:strRef>
              <c:f>Sheet1!$B$1</c:f>
              <c:strCache>
                <c:ptCount val="1"/>
                <c:pt idx="0">
                  <c:v>1</c:v>
                </c:pt>
              </c:strCache>
            </c:strRef>
          </c:tx>
          <c:spPr>
            <a:solidFill>
              <a:srgbClr val="809C4F"/>
            </a:solidFill>
            <a:ln>
              <a:noFill/>
            </a:ln>
            <a:effectLst/>
          </c:spPr>
          <c:invertIfNegative val="0"/>
          <c:cat>
            <c:strRef>
              <c:f>Sheet1!$A$2:$A$3</c:f>
              <c:strCache>
                <c:ptCount val="2"/>
                <c:pt idx="0">
                  <c:v>over</c:v>
                </c:pt>
                <c:pt idx="1">
                  <c:v>under</c:v>
                </c:pt>
              </c:strCache>
            </c:strRef>
          </c:cat>
          <c:val>
            <c:numRef>
              <c:f>Sheet1!$B$2:$B$3</c:f>
              <c:numCache>
                <c:formatCode>General</c:formatCode>
                <c:ptCount val="2"/>
                <c:pt idx="0">
                  <c:v>0</c:v>
                </c:pt>
                <c:pt idx="1">
                  <c:v>29</c:v>
                </c:pt>
              </c:numCache>
            </c:numRef>
          </c:val>
          <c:extLst>
            <c:ext xmlns:c16="http://schemas.microsoft.com/office/drawing/2014/chart" uri="{C3380CC4-5D6E-409C-BE32-E72D297353CC}">
              <c16:uniqueId val="{00000000-1DFE-4547-8047-1580E81E868C}"/>
            </c:ext>
          </c:extLst>
        </c:ser>
        <c:ser>
          <c:idx val="1"/>
          <c:order val="1"/>
          <c:tx>
            <c:strRef>
              <c:f>Sheet1!$C$1</c:f>
              <c:strCache>
                <c:ptCount val="1"/>
                <c:pt idx="0">
                  <c:v>2</c:v>
                </c:pt>
              </c:strCache>
            </c:strRef>
          </c:tx>
          <c:spPr>
            <a:solidFill>
              <a:srgbClr val="027BB6"/>
            </a:solidFill>
            <a:ln>
              <a:noFill/>
            </a:ln>
            <a:effectLst/>
          </c:spPr>
          <c:invertIfNegative val="0"/>
          <c:cat>
            <c:strRef>
              <c:f>Sheet1!$A$2:$A$3</c:f>
              <c:strCache>
                <c:ptCount val="2"/>
                <c:pt idx="0">
                  <c:v>over</c:v>
                </c:pt>
                <c:pt idx="1">
                  <c:v>under</c:v>
                </c:pt>
              </c:strCache>
            </c:strRef>
          </c:cat>
          <c:val>
            <c:numRef>
              <c:f>Sheet1!$C$2:$C$3</c:f>
              <c:numCache>
                <c:formatCode>General</c:formatCode>
                <c:ptCount val="2"/>
                <c:pt idx="0">
                  <c:v>16</c:v>
                </c:pt>
                <c:pt idx="1">
                  <c:v>12</c:v>
                </c:pt>
              </c:numCache>
            </c:numRef>
          </c:val>
          <c:extLst>
            <c:ext xmlns:c16="http://schemas.microsoft.com/office/drawing/2014/chart" uri="{C3380CC4-5D6E-409C-BE32-E72D297353CC}">
              <c16:uniqueId val="{00000001-1DFE-4547-8047-1580E81E868C}"/>
            </c:ext>
          </c:extLst>
        </c:ser>
        <c:ser>
          <c:idx val="2"/>
          <c:order val="2"/>
          <c:tx>
            <c:strRef>
              <c:f>Sheet1!$D$1</c:f>
              <c:strCache>
                <c:ptCount val="1"/>
                <c:pt idx="0">
                  <c:v>3</c:v>
                </c:pt>
              </c:strCache>
            </c:strRef>
          </c:tx>
          <c:spPr>
            <a:solidFill>
              <a:schemeClr val="accent6"/>
            </a:solidFill>
            <a:ln>
              <a:noFill/>
            </a:ln>
            <a:effectLst/>
          </c:spPr>
          <c:invertIfNegative val="0"/>
          <c:cat>
            <c:strRef>
              <c:f>Sheet1!$A$2:$A$3</c:f>
              <c:strCache>
                <c:ptCount val="2"/>
                <c:pt idx="0">
                  <c:v>over</c:v>
                </c:pt>
                <c:pt idx="1">
                  <c:v>under</c:v>
                </c:pt>
              </c:strCache>
            </c:strRef>
          </c:cat>
          <c:val>
            <c:numRef>
              <c:f>Sheet1!$D$2:$D$3</c:f>
              <c:numCache>
                <c:formatCode>General</c:formatCode>
                <c:ptCount val="2"/>
                <c:pt idx="0">
                  <c:v>8</c:v>
                </c:pt>
                <c:pt idx="1">
                  <c:v>18</c:v>
                </c:pt>
              </c:numCache>
            </c:numRef>
          </c:val>
          <c:extLst>
            <c:ext xmlns:c16="http://schemas.microsoft.com/office/drawing/2014/chart" uri="{C3380CC4-5D6E-409C-BE32-E72D297353CC}">
              <c16:uniqueId val="{00000002-1DFE-4547-8047-1580E81E868C}"/>
            </c:ext>
          </c:extLst>
        </c:ser>
        <c:ser>
          <c:idx val="3"/>
          <c:order val="3"/>
          <c:tx>
            <c:strRef>
              <c:f>Sheet1!$E$1</c:f>
              <c:strCache>
                <c:ptCount val="1"/>
                <c:pt idx="0">
                  <c:v>4</c:v>
                </c:pt>
              </c:strCache>
            </c:strRef>
          </c:tx>
          <c:spPr>
            <a:solidFill>
              <a:schemeClr val="accent2"/>
            </a:solidFill>
            <a:ln>
              <a:noFill/>
            </a:ln>
            <a:effectLst/>
          </c:spPr>
          <c:invertIfNegative val="0"/>
          <c:cat>
            <c:strRef>
              <c:f>Sheet1!$A$2:$A$3</c:f>
              <c:strCache>
                <c:ptCount val="2"/>
                <c:pt idx="0">
                  <c:v>over</c:v>
                </c:pt>
                <c:pt idx="1">
                  <c:v>under</c:v>
                </c:pt>
              </c:strCache>
            </c:strRef>
          </c:cat>
          <c:val>
            <c:numRef>
              <c:f>Sheet1!$E$2:$E$3</c:f>
              <c:numCache>
                <c:formatCode>General</c:formatCode>
                <c:ptCount val="2"/>
                <c:pt idx="0">
                  <c:v>8</c:v>
                </c:pt>
                <c:pt idx="1">
                  <c:v>8</c:v>
                </c:pt>
              </c:numCache>
            </c:numRef>
          </c:val>
          <c:extLst>
            <c:ext xmlns:c16="http://schemas.microsoft.com/office/drawing/2014/chart" uri="{C3380CC4-5D6E-409C-BE32-E72D297353CC}">
              <c16:uniqueId val="{00000003-1DFE-4547-8047-1580E81E868C}"/>
            </c:ext>
          </c:extLst>
        </c:ser>
        <c:ser>
          <c:idx val="4"/>
          <c:order val="4"/>
          <c:tx>
            <c:strRef>
              <c:f>Sheet1!$F$1</c:f>
              <c:strCache>
                <c:ptCount val="1"/>
                <c:pt idx="0">
                  <c:v>5</c:v>
                </c:pt>
              </c:strCache>
            </c:strRef>
          </c:tx>
          <c:spPr>
            <a:solidFill>
              <a:schemeClr val="accent4"/>
            </a:solidFill>
            <a:ln>
              <a:noFill/>
            </a:ln>
            <a:effectLst/>
          </c:spPr>
          <c:invertIfNegative val="0"/>
          <c:cat>
            <c:strRef>
              <c:f>Sheet1!$A$2:$A$3</c:f>
              <c:strCache>
                <c:ptCount val="2"/>
                <c:pt idx="0">
                  <c:v>over</c:v>
                </c:pt>
                <c:pt idx="1">
                  <c:v>under</c:v>
                </c:pt>
              </c:strCache>
            </c:strRef>
          </c:cat>
          <c:val>
            <c:numRef>
              <c:f>Sheet1!$F$2:$F$3</c:f>
              <c:numCache>
                <c:formatCode>General</c:formatCode>
                <c:ptCount val="2"/>
                <c:pt idx="0">
                  <c:v>11</c:v>
                </c:pt>
                <c:pt idx="1">
                  <c:v>4</c:v>
                </c:pt>
              </c:numCache>
            </c:numRef>
          </c:val>
          <c:extLst>
            <c:ext xmlns:c16="http://schemas.microsoft.com/office/drawing/2014/chart" uri="{C3380CC4-5D6E-409C-BE32-E72D297353CC}">
              <c16:uniqueId val="{00000004-1DFE-4547-8047-1580E81E868C}"/>
            </c:ext>
          </c:extLst>
        </c:ser>
        <c:ser>
          <c:idx val="5"/>
          <c:order val="5"/>
          <c:tx>
            <c:strRef>
              <c:f>Sheet1!$G$1</c:f>
              <c:strCache>
                <c:ptCount val="1"/>
                <c:pt idx="0">
                  <c:v>6</c:v>
                </c:pt>
              </c:strCache>
            </c:strRef>
          </c:tx>
          <c:spPr>
            <a:solidFill>
              <a:srgbClr val="367C90"/>
            </a:solidFill>
            <a:ln>
              <a:noFill/>
            </a:ln>
            <a:effectLst/>
          </c:spPr>
          <c:invertIfNegative val="0"/>
          <c:cat>
            <c:strRef>
              <c:f>Sheet1!$A$2:$A$3</c:f>
              <c:strCache>
                <c:ptCount val="2"/>
                <c:pt idx="0">
                  <c:v>over</c:v>
                </c:pt>
                <c:pt idx="1">
                  <c:v>under</c:v>
                </c:pt>
              </c:strCache>
            </c:strRef>
          </c:cat>
          <c:val>
            <c:numRef>
              <c:f>Sheet1!$G$2:$G$3</c:f>
              <c:numCache>
                <c:formatCode>General</c:formatCode>
                <c:ptCount val="2"/>
                <c:pt idx="0">
                  <c:v>15</c:v>
                </c:pt>
                <c:pt idx="1">
                  <c:v>2</c:v>
                </c:pt>
              </c:numCache>
            </c:numRef>
          </c:val>
          <c:extLst>
            <c:ext xmlns:c16="http://schemas.microsoft.com/office/drawing/2014/chart" uri="{C3380CC4-5D6E-409C-BE32-E72D297353CC}">
              <c16:uniqueId val="{00000005-1DFE-4547-8047-1580E81E868C}"/>
            </c:ext>
          </c:extLst>
        </c:ser>
        <c:ser>
          <c:idx val="6"/>
          <c:order val="6"/>
          <c:tx>
            <c:strRef>
              <c:f>Sheet1!$H$1</c:f>
              <c:strCache>
                <c:ptCount val="1"/>
                <c:pt idx="0">
                  <c:v>7</c:v>
                </c:pt>
              </c:strCache>
            </c:strRef>
          </c:tx>
          <c:spPr>
            <a:solidFill>
              <a:schemeClr val="tx2"/>
            </a:solidFill>
            <a:ln>
              <a:noFill/>
            </a:ln>
            <a:effectLst/>
          </c:spPr>
          <c:invertIfNegative val="0"/>
          <c:cat>
            <c:strRef>
              <c:f>Sheet1!$A$2:$A$3</c:f>
              <c:strCache>
                <c:ptCount val="2"/>
                <c:pt idx="0">
                  <c:v>over</c:v>
                </c:pt>
                <c:pt idx="1">
                  <c:v>under</c:v>
                </c:pt>
              </c:strCache>
            </c:strRef>
          </c:cat>
          <c:val>
            <c:numRef>
              <c:f>Sheet1!$H$2:$H$3</c:f>
              <c:numCache>
                <c:formatCode>General</c:formatCode>
                <c:ptCount val="2"/>
                <c:pt idx="0">
                  <c:v>42</c:v>
                </c:pt>
                <c:pt idx="1">
                  <c:v>27</c:v>
                </c:pt>
              </c:numCache>
            </c:numRef>
          </c:val>
          <c:extLst>
            <c:ext xmlns:c16="http://schemas.microsoft.com/office/drawing/2014/chart" uri="{C3380CC4-5D6E-409C-BE32-E72D297353CC}">
              <c16:uniqueId val="{00000006-1DFE-4547-8047-1580E81E868C}"/>
            </c:ext>
          </c:extLst>
        </c:ser>
        <c:dLbls>
          <c:showLegendKey val="0"/>
          <c:showVal val="0"/>
          <c:showCatName val="0"/>
          <c:showSerName val="0"/>
          <c:showPercent val="0"/>
          <c:showBubbleSize val="0"/>
        </c:dLbls>
        <c:gapWidth val="300"/>
        <c:overlap val="100"/>
        <c:axId val="858483423"/>
        <c:axId val="858485823"/>
      </c:barChart>
      <c:catAx>
        <c:axId val="858483423"/>
        <c:scaling>
          <c:orientation val="minMax"/>
        </c:scaling>
        <c:delete val="1"/>
        <c:axPos val="l"/>
        <c:numFmt formatCode="General" sourceLinked="1"/>
        <c:majorTickMark val="none"/>
        <c:minorTickMark val="none"/>
        <c:tickLblPos val="nextTo"/>
        <c:crossAx val="858485823"/>
        <c:crosses val="autoZero"/>
        <c:auto val="1"/>
        <c:lblAlgn val="ctr"/>
        <c:lblOffset val="100"/>
        <c:noMultiLvlLbl val="0"/>
      </c:catAx>
      <c:valAx>
        <c:axId val="858485823"/>
        <c:scaling>
          <c:orientation val="minMax"/>
        </c:scaling>
        <c:delete val="1"/>
        <c:axPos val="b"/>
        <c:numFmt formatCode="General" sourceLinked="1"/>
        <c:majorTickMark val="none"/>
        <c:minorTickMark val="none"/>
        <c:tickLblPos val="nextTo"/>
        <c:crossAx val="85848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Strategic planning and execution</c:v>
                </c:pt>
              </c:strCache>
            </c:strRef>
          </c:tx>
          <c:spPr>
            <a:solidFill>
              <a:schemeClr val="bg1"/>
            </a:solidFill>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8D21-47E8-A5C0-7683EA3E2F55}"/>
              </c:ext>
            </c:extLst>
          </c:dPt>
          <c:dPt>
            <c:idx val="1"/>
            <c:bubble3D val="0"/>
            <c:spPr>
              <a:pattFill prst="pct80">
                <a:fgClr>
                  <a:schemeClr val="accent4"/>
                </a:fgClr>
                <a:bgClr>
                  <a:schemeClr val="bg1"/>
                </a:bgClr>
              </a:pattFill>
              <a:ln w="19050">
                <a:noFill/>
              </a:ln>
              <a:effectLst/>
            </c:spPr>
            <c:extLst>
              <c:ext xmlns:c16="http://schemas.microsoft.com/office/drawing/2014/chart" uri="{C3380CC4-5D6E-409C-BE32-E72D297353CC}">
                <c16:uniqueId val="{00000003-8D21-47E8-A5C0-7683EA3E2F55}"/>
              </c:ext>
            </c:extLst>
          </c:dPt>
          <c:dPt>
            <c:idx val="2"/>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5-8D21-47E8-A5C0-7683EA3E2F55}"/>
              </c:ext>
            </c:extLst>
          </c:dPt>
          <c:dPt>
            <c:idx val="3"/>
            <c:bubble3D val="0"/>
            <c:spPr>
              <a:pattFill prst="pct90">
                <a:fgClr>
                  <a:srgbClr val="2E6A7A"/>
                </a:fgClr>
                <a:bgClr>
                  <a:schemeClr val="bg1"/>
                </a:bgClr>
              </a:pattFill>
              <a:ln w="19050">
                <a:noFill/>
              </a:ln>
              <a:effectLst/>
            </c:spPr>
            <c:extLst>
              <c:ext xmlns:c16="http://schemas.microsoft.com/office/drawing/2014/chart" uri="{C3380CC4-5D6E-409C-BE32-E72D297353CC}">
                <c16:uniqueId val="{00000007-8D21-47E8-A5C0-7683EA3E2F55}"/>
              </c:ext>
            </c:extLst>
          </c:dPt>
          <c:dPt>
            <c:idx val="4"/>
            <c:bubble3D val="0"/>
            <c:spPr>
              <a:solidFill>
                <a:schemeClr val="accent6"/>
              </a:solidFill>
              <a:ln w="19050">
                <a:noFill/>
              </a:ln>
              <a:effectLst/>
            </c:spPr>
            <c:extLst>
              <c:ext xmlns:c16="http://schemas.microsoft.com/office/drawing/2014/chart" uri="{C3380CC4-5D6E-409C-BE32-E72D297353CC}">
                <c16:uniqueId val="{00000008-E581-4797-BEA8-9723D3513531}"/>
              </c:ext>
            </c:extLst>
          </c:dPt>
          <c:dPt>
            <c:idx val="5"/>
            <c:bubble3D val="0"/>
            <c:spPr>
              <a:pattFill prst="lgGrid">
                <a:fgClr>
                  <a:schemeClr val="bg1"/>
                </a:fgClr>
                <a:bgClr>
                  <a:srgbClr val="367C90"/>
                </a:bgClr>
              </a:pattFill>
              <a:ln w="19050">
                <a:noFill/>
              </a:ln>
              <a:effectLst/>
            </c:spPr>
            <c:extLst>
              <c:ext xmlns:c16="http://schemas.microsoft.com/office/drawing/2014/chart" uri="{C3380CC4-5D6E-409C-BE32-E72D297353CC}">
                <c16:uniqueId val="{00000009-E581-4797-BEA8-9723D3513531}"/>
              </c:ext>
            </c:extLst>
          </c:dPt>
          <c:dPt>
            <c:idx val="6"/>
            <c:bubble3D val="0"/>
            <c:spPr>
              <a:pattFill prst="lgGrid">
                <a:fgClr>
                  <a:schemeClr val="bg1"/>
                </a:fgClr>
                <a:bgClr>
                  <a:schemeClr val="accent2"/>
                </a:bgClr>
              </a:pattFill>
              <a:ln w="19050">
                <a:noFill/>
              </a:ln>
              <a:effectLst/>
            </c:spPr>
            <c:extLst>
              <c:ext xmlns:c16="http://schemas.microsoft.com/office/drawing/2014/chart" uri="{C3380CC4-5D6E-409C-BE32-E72D297353CC}">
                <c16:uniqueId val="{0000000A-E581-4797-BEA8-9723D3513531}"/>
              </c:ext>
            </c:extLst>
          </c:dPt>
          <c:dPt>
            <c:idx val="7"/>
            <c:bubble3D val="0"/>
            <c:spPr>
              <a:pattFill prst="lgGrid">
                <a:fgClr>
                  <a:schemeClr val="bg1"/>
                </a:fgClr>
                <a:bgClr>
                  <a:schemeClr val="accent4"/>
                </a:bgClr>
              </a:pattFill>
              <a:ln w="19050">
                <a:noFill/>
              </a:ln>
              <a:effectLst/>
            </c:spPr>
            <c:extLst>
              <c:ext xmlns:c16="http://schemas.microsoft.com/office/drawing/2014/chart" uri="{C3380CC4-5D6E-409C-BE32-E72D297353CC}">
                <c16:uniqueId val="{0000000B-E581-4797-BEA8-9723D3513531}"/>
              </c:ext>
            </c:extLst>
          </c:dPt>
          <c:dPt>
            <c:idx val="8"/>
            <c:bubble3D val="0"/>
            <c:spPr>
              <a:pattFill prst="lgGrid">
                <a:fgClr>
                  <a:schemeClr val="bg1"/>
                </a:fgClr>
                <a:bgClr>
                  <a:schemeClr val="tx2"/>
                </a:bgClr>
              </a:pattFill>
              <a:ln w="19050">
                <a:noFill/>
              </a:ln>
              <a:effectLst/>
            </c:spPr>
            <c:extLst>
              <c:ext xmlns:c16="http://schemas.microsoft.com/office/drawing/2014/chart" uri="{C3380CC4-5D6E-409C-BE32-E72D297353CC}">
                <c16:uniqueId val="{0000000C-E581-4797-BEA8-9723D3513531}"/>
              </c:ext>
            </c:extLst>
          </c:dPt>
          <c:dLbls>
            <c:delete val="1"/>
          </c:dLbls>
          <c:cat>
            <c:strRef>
              <c:f>Sheet1!$A$2:$A$10</c:f>
              <c:strCache>
                <c:ptCount val="9"/>
                <c:pt idx="0">
                  <c:v>Decrease by more than 25%</c:v>
                </c:pt>
                <c:pt idx="1">
                  <c:v>Decrease by 11-25%</c:v>
                </c:pt>
                <c:pt idx="2">
                  <c:v>Decrease by 6-10%</c:v>
                </c:pt>
                <c:pt idx="3">
                  <c:v>Decrease by 1-5%</c:v>
                </c:pt>
                <c:pt idx="4">
                  <c:v>No change planned</c:v>
                </c:pt>
                <c:pt idx="5">
                  <c:v>Increase by 1-5%</c:v>
                </c:pt>
                <c:pt idx="6">
                  <c:v>Increase by 6-10%</c:v>
                </c:pt>
                <c:pt idx="7">
                  <c:v>Increase by 11-25%</c:v>
                </c:pt>
                <c:pt idx="8">
                  <c:v>Increase by more than 25%</c:v>
                </c:pt>
              </c:strCache>
            </c:strRef>
          </c:cat>
          <c:val>
            <c:numRef>
              <c:f>Sheet1!$B$2:$B$10</c:f>
              <c:numCache>
                <c:formatCode>0%</c:formatCode>
                <c:ptCount val="9"/>
                <c:pt idx="0">
                  <c:v>0.16</c:v>
                </c:pt>
                <c:pt idx="1">
                  <c:v>0.03</c:v>
                </c:pt>
                <c:pt idx="2">
                  <c:v>0.04</c:v>
                </c:pt>
                <c:pt idx="3">
                  <c:v>0.04</c:v>
                </c:pt>
                <c:pt idx="4">
                  <c:v>0.38</c:v>
                </c:pt>
                <c:pt idx="5">
                  <c:v>0.15</c:v>
                </c:pt>
                <c:pt idx="6">
                  <c:v>0.11</c:v>
                </c:pt>
                <c:pt idx="7">
                  <c:v>0.03</c:v>
                </c:pt>
                <c:pt idx="8">
                  <c:v>0.06</c:v>
                </c:pt>
              </c:numCache>
            </c:numRef>
          </c:val>
          <c:extLst>
            <c:ext xmlns:c16="http://schemas.microsoft.com/office/drawing/2014/chart" uri="{C3380CC4-5D6E-409C-BE32-E72D297353CC}">
              <c16:uniqueId val="{00000008-8D21-47E8-A5C0-7683EA3E2F55}"/>
            </c:ext>
          </c:extLst>
        </c:ser>
        <c:dLbls>
          <c:showLegendKey val="0"/>
          <c:showVal val="1"/>
          <c:showCatName val="0"/>
          <c:showSerName val="0"/>
          <c:showPercent val="0"/>
          <c:showBubbleSize val="0"/>
          <c:showLeaderLines val="1"/>
        </c:dLbls>
        <c:firstSliceAng val="0"/>
        <c:holeSize val="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2960357562508E-2"/>
          <c:y val="1.481668148334815E-2"/>
          <c:w val="0.95076232919911952"/>
          <c:h val="0.93480660147326811"/>
        </c:manualLayout>
      </c:layout>
      <c:barChart>
        <c:barDir val="bar"/>
        <c:grouping val="stacked"/>
        <c:varyColors val="0"/>
        <c:ser>
          <c:idx val="0"/>
          <c:order val="0"/>
          <c:tx>
            <c:strRef>
              <c:f>Sheet1!$B$1</c:f>
              <c:strCache>
                <c:ptCount val="1"/>
                <c:pt idx="0">
                  <c:v>Series 1</c:v>
                </c:pt>
              </c:strCache>
            </c:strRef>
          </c:tx>
          <c:spPr>
            <a:solidFill>
              <a:srgbClr val="2E6A7A"/>
            </a:solidFill>
            <a:ln>
              <a:noFill/>
            </a:ln>
            <a:effectLst/>
          </c:spPr>
          <c:invertIfNegative val="0"/>
          <c:cat>
            <c:strRef>
              <c:f>Sheet1!$A$2:$A$13</c:f>
              <c:strCache>
                <c:ptCount val="12"/>
                <c:pt idx="0">
                  <c:v>Ideation</c:v>
                </c:pt>
                <c:pt idx="1">
                  <c:v>Digital dexterity</c:v>
                </c:pt>
                <c:pt idx="2">
                  <c:v>Design thinking</c:v>
                </c:pt>
                <c:pt idx="3">
                  <c:v>Consulting</c:v>
                </c:pt>
                <c:pt idx="4">
                  <c:v>Inclusiveness</c:v>
                </c:pt>
                <c:pt idx="5">
                  <c:v>Business acumen</c:v>
                </c:pt>
                <c:pt idx="6">
                  <c:v>Data science</c:v>
                </c:pt>
                <c:pt idx="7">
                  <c:v>Collaboration</c:v>
                </c:pt>
                <c:pt idx="8">
                  <c:v>Leadership/change advocacy</c:v>
                </c:pt>
                <c:pt idx="9">
                  <c:v>Learning agility</c:v>
                </c:pt>
                <c:pt idx="10">
                  <c:v>Coaching/mentoring</c:v>
                </c:pt>
                <c:pt idx="11">
                  <c:v>Strategic planning and execution</c:v>
                </c:pt>
              </c:strCache>
            </c:strRef>
          </c:cat>
          <c:val>
            <c:numRef>
              <c:f>Sheet1!$B$2:$B$13</c:f>
              <c:numCache>
                <c:formatCode>General</c:formatCode>
                <c:ptCount val="12"/>
                <c:pt idx="0">
                  <c:v>32</c:v>
                </c:pt>
                <c:pt idx="1">
                  <c:v>39</c:v>
                </c:pt>
                <c:pt idx="2">
                  <c:v>43</c:v>
                </c:pt>
                <c:pt idx="3">
                  <c:v>44</c:v>
                </c:pt>
                <c:pt idx="4">
                  <c:v>49</c:v>
                </c:pt>
                <c:pt idx="5">
                  <c:v>49</c:v>
                </c:pt>
                <c:pt idx="6">
                  <c:v>51</c:v>
                </c:pt>
                <c:pt idx="7">
                  <c:v>51</c:v>
                </c:pt>
                <c:pt idx="8">
                  <c:v>57</c:v>
                </c:pt>
                <c:pt idx="9">
                  <c:v>60</c:v>
                </c:pt>
                <c:pt idx="10">
                  <c:v>60</c:v>
                </c:pt>
                <c:pt idx="11">
                  <c:v>62</c:v>
                </c:pt>
              </c:numCache>
            </c:numRef>
          </c:val>
          <c:extLst>
            <c:ext xmlns:c16="http://schemas.microsoft.com/office/drawing/2014/chart" uri="{C3380CC4-5D6E-409C-BE32-E72D297353CC}">
              <c16:uniqueId val="{00000000-1A8F-468A-8A1A-3065B1D9D25F}"/>
            </c:ext>
          </c:extLst>
        </c:ser>
        <c:ser>
          <c:idx val="1"/>
          <c:order val="1"/>
          <c:tx>
            <c:strRef>
              <c:f>Sheet1!$C$1</c:f>
              <c:strCache>
                <c:ptCount val="1"/>
                <c:pt idx="0">
                  <c:v>Series 2</c:v>
                </c:pt>
              </c:strCache>
            </c:strRef>
          </c:tx>
          <c:spPr>
            <a:solidFill>
              <a:schemeClr val="bg1">
                <a:lumMod val="75000"/>
              </a:schemeClr>
            </a:solidFill>
            <a:ln>
              <a:noFill/>
            </a:ln>
            <a:effectLst/>
          </c:spPr>
          <c:invertIfNegative val="0"/>
          <c:cat>
            <c:strRef>
              <c:f>Sheet1!$A$2:$A$13</c:f>
              <c:strCache>
                <c:ptCount val="12"/>
                <c:pt idx="0">
                  <c:v>Ideation</c:v>
                </c:pt>
                <c:pt idx="1">
                  <c:v>Digital dexterity</c:v>
                </c:pt>
                <c:pt idx="2">
                  <c:v>Design thinking</c:v>
                </c:pt>
                <c:pt idx="3">
                  <c:v>Consulting</c:v>
                </c:pt>
                <c:pt idx="4">
                  <c:v>Inclusiveness</c:v>
                </c:pt>
                <c:pt idx="5">
                  <c:v>Business acumen</c:v>
                </c:pt>
                <c:pt idx="6">
                  <c:v>Data science</c:v>
                </c:pt>
                <c:pt idx="7">
                  <c:v>Collaboration</c:v>
                </c:pt>
                <c:pt idx="8">
                  <c:v>Leadership/change advocacy</c:v>
                </c:pt>
                <c:pt idx="9">
                  <c:v>Learning agility</c:v>
                </c:pt>
                <c:pt idx="10">
                  <c:v>Coaching/mentoring</c:v>
                </c:pt>
                <c:pt idx="11">
                  <c:v>Strategic planning and execution</c:v>
                </c:pt>
              </c:strCache>
            </c:strRef>
          </c:cat>
          <c:val>
            <c:numRef>
              <c:f>Sheet1!$C$2:$C$13</c:f>
              <c:numCache>
                <c:formatCode>General</c:formatCode>
                <c:ptCount val="12"/>
                <c:pt idx="0">
                  <c:v>68</c:v>
                </c:pt>
                <c:pt idx="1">
                  <c:v>61</c:v>
                </c:pt>
                <c:pt idx="2">
                  <c:v>57</c:v>
                </c:pt>
                <c:pt idx="3">
                  <c:v>56</c:v>
                </c:pt>
                <c:pt idx="4">
                  <c:v>51</c:v>
                </c:pt>
                <c:pt idx="5">
                  <c:v>51</c:v>
                </c:pt>
                <c:pt idx="6">
                  <c:v>49</c:v>
                </c:pt>
                <c:pt idx="7">
                  <c:v>49</c:v>
                </c:pt>
                <c:pt idx="8">
                  <c:v>43</c:v>
                </c:pt>
                <c:pt idx="9">
                  <c:v>40</c:v>
                </c:pt>
                <c:pt idx="10">
                  <c:v>40</c:v>
                </c:pt>
                <c:pt idx="11">
                  <c:v>38</c:v>
                </c:pt>
              </c:numCache>
            </c:numRef>
          </c:val>
          <c:extLst>
            <c:ext xmlns:c16="http://schemas.microsoft.com/office/drawing/2014/chart" uri="{C3380CC4-5D6E-409C-BE32-E72D297353CC}">
              <c16:uniqueId val="{00000001-1A8F-468A-8A1A-3065B1D9D25F}"/>
            </c:ext>
          </c:extLst>
        </c:ser>
        <c:ser>
          <c:idx val="2"/>
          <c:order val="2"/>
          <c:tx>
            <c:strRef>
              <c:f>Sheet1!$D$1</c:f>
              <c:strCache>
                <c:ptCount val="1"/>
                <c:pt idx="0">
                  <c:v>Column1</c:v>
                </c:pt>
              </c:strCache>
            </c:strRef>
          </c:tx>
          <c:spPr>
            <a:solidFill>
              <a:schemeClr val="accent3"/>
            </a:solidFill>
            <a:ln>
              <a:noFill/>
            </a:ln>
            <a:effectLst/>
          </c:spPr>
          <c:invertIfNegative val="0"/>
          <c:cat>
            <c:strRef>
              <c:f>Sheet1!$A$2:$A$13</c:f>
              <c:strCache>
                <c:ptCount val="12"/>
                <c:pt idx="0">
                  <c:v>Ideation</c:v>
                </c:pt>
                <c:pt idx="1">
                  <c:v>Digital dexterity</c:v>
                </c:pt>
                <c:pt idx="2">
                  <c:v>Design thinking</c:v>
                </c:pt>
                <c:pt idx="3">
                  <c:v>Consulting</c:v>
                </c:pt>
                <c:pt idx="4">
                  <c:v>Inclusiveness</c:v>
                </c:pt>
                <c:pt idx="5">
                  <c:v>Business acumen</c:v>
                </c:pt>
                <c:pt idx="6">
                  <c:v>Data science</c:v>
                </c:pt>
                <c:pt idx="7">
                  <c:v>Collaboration</c:v>
                </c:pt>
                <c:pt idx="8">
                  <c:v>Leadership/change advocacy</c:v>
                </c:pt>
                <c:pt idx="9">
                  <c:v>Learning agility</c:v>
                </c:pt>
                <c:pt idx="10">
                  <c:v>Coaching/mentoring</c:v>
                </c:pt>
                <c:pt idx="11">
                  <c:v>Strategic planning and execution</c:v>
                </c:pt>
              </c:strCache>
            </c:strRef>
          </c:cat>
          <c:val>
            <c:numRef>
              <c:f>Sheet1!$D$2:$D$13</c:f>
              <c:numCache>
                <c:formatCode>General</c:formatCode>
                <c:ptCount val="12"/>
              </c:numCache>
            </c:numRef>
          </c:val>
          <c:extLst>
            <c:ext xmlns:c16="http://schemas.microsoft.com/office/drawing/2014/chart" uri="{C3380CC4-5D6E-409C-BE32-E72D297353CC}">
              <c16:uniqueId val="{00000002-1A8F-468A-8A1A-3065B1D9D25F}"/>
            </c:ext>
          </c:extLst>
        </c:ser>
        <c:dLbls>
          <c:showLegendKey val="0"/>
          <c:showVal val="0"/>
          <c:showCatName val="0"/>
          <c:showSerName val="0"/>
          <c:showPercent val="0"/>
          <c:showBubbleSize val="0"/>
        </c:dLbls>
        <c:gapWidth val="320"/>
        <c:overlap val="100"/>
        <c:axId val="1941447136"/>
        <c:axId val="1941217360"/>
      </c:barChart>
      <c:catAx>
        <c:axId val="1941447136"/>
        <c:scaling>
          <c:orientation val="minMax"/>
        </c:scaling>
        <c:delete val="1"/>
        <c:axPos val="l"/>
        <c:numFmt formatCode="General" sourceLinked="1"/>
        <c:majorTickMark val="none"/>
        <c:minorTickMark val="none"/>
        <c:tickLblPos val="nextTo"/>
        <c:crossAx val="1941217360"/>
        <c:crosses val="autoZero"/>
        <c:auto val="1"/>
        <c:lblAlgn val="ctr"/>
        <c:lblOffset val="100"/>
        <c:noMultiLvlLbl val="0"/>
      </c:catAx>
      <c:valAx>
        <c:axId val="1941217360"/>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941447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pitchFamily="2" charset="0"/>
              </a:defRPr>
            </a:lvl1pPr>
          </a:lstStyle>
          <a:p>
            <a:fld id="{1AC54E8B-034E-45CD-96E6-B40366684E35}" type="datetimeFigureOut">
              <a:rPr lang="en-US" smtClean="0"/>
              <a:pPr/>
              <a:t>11/26/24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pitchFamily="2" charset="0"/>
              </a:defRPr>
            </a:lvl1pPr>
          </a:lstStyle>
          <a:p>
            <a:fld id="{2EA33320-DD17-4995-9EC5-83AA750E6C4A}" type="slidenum">
              <a:rPr lang="en-US" smtClean="0"/>
              <a:pPr/>
              <a:t>‹#›</a:t>
            </a:fld>
            <a:endParaRPr lang="en-US" dirty="0"/>
          </a:p>
        </p:txBody>
      </p:sp>
    </p:spTree>
    <p:extLst>
      <p:ext uri="{BB962C8B-B14F-4D97-AF65-F5344CB8AC3E}">
        <p14:creationId xmlns:p14="http://schemas.microsoft.com/office/powerpoint/2010/main" val="219838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A33320-DD17-4995-9EC5-83AA750E6C4A}" type="slidenum">
              <a:rPr lang="en-US" smtClean="0"/>
              <a:pPr/>
              <a:t>1</a:t>
            </a:fld>
            <a:endParaRPr lang="en-US" dirty="0"/>
          </a:p>
        </p:txBody>
      </p:sp>
    </p:spTree>
    <p:extLst>
      <p:ext uri="{BB962C8B-B14F-4D97-AF65-F5344CB8AC3E}">
        <p14:creationId xmlns:p14="http://schemas.microsoft.com/office/powerpoint/2010/main" val="381171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83B30-72E9-8902-301D-16F323BB4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25E52C-EEC4-7B4F-B40D-C136C7A65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A4D73-1EEF-AFAA-3C93-7CF429B636A4}"/>
              </a:ext>
            </a:extLst>
          </p:cNvPr>
          <p:cNvSpPr>
            <a:spLocks noGrp="1"/>
          </p:cNvSpPr>
          <p:nvPr>
            <p:ph type="body" idx="1"/>
          </p:nvPr>
        </p:nvSpPr>
        <p:spPr/>
        <p:txBody>
          <a:bodyPr/>
          <a:lstStyle/>
          <a:p>
            <a:endParaRPr lang="en-US" dirty="0">
              <a:effectLst/>
            </a:endParaRPr>
          </a:p>
        </p:txBody>
      </p:sp>
      <p:sp>
        <p:nvSpPr>
          <p:cNvPr id="4" name="Slide Number Placeholder 3">
            <a:extLst>
              <a:ext uri="{FF2B5EF4-FFF2-40B4-BE49-F238E27FC236}">
                <a16:creationId xmlns:a16="http://schemas.microsoft.com/office/drawing/2014/main" id="{A818B45C-DBF1-D0E0-01DF-13FD09B3D4AA}"/>
              </a:ext>
            </a:extLst>
          </p:cNvPr>
          <p:cNvSpPr>
            <a:spLocks noGrp="1"/>
          </p:cNvSpPr>
          <p:nvPr>
            <p:ph type="sldNum" sz="quarter" idx="5"/>
          </p:nvPr>
        </p:nvSpPr>
        <p:spPr/>
        <p:txBody>
          <a:bodyPr/>
          <a:lstStyle/>
          <a:p>
            <a:fld id="{2EA33320-DD17-4995-9EC5-83AA750E6C4A}" type="slidenum">
              <a:rPr lang="en-US" smtClean="0"/>
              <a:pPr/>
              <a:t>10</a:t>
            </a:fld>
            <a:endParaRPr lang="en-US" dirty="0"/>
          </a:p>
        </p:txBody>
      </p:sp>
    </p:spTree>
    <p:extLst>
      <p:ext uri="{BB962C8B-B14F-4D97-AF65-F5344CB8AC3E}">
        <p14:creationId xmlns:p14="http://schemas.microsoft.com/office/powerpoint/2010/main" val="2503114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EB48-14E4-1132-B62B-A773615B3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619D8-C6EE-27CB-5A6D-67CB185DA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7262E-2AA4-DA0C-41B2-565636A0215D}"/>
              </a:ext>
            </a:extLst>
          </p:cNvPr>
          <p:cNvSpPr>
            <a:spLocks noGrp="1"/>
          </p:cNvSpPr>
          <p:nvPr>
            <p:ph type="body" idx="1"/>
          </p:nvPr>
        </p:nvSpPr>
        <p:spPr/>
        <p:txBody>
          <a:bodyPr/>
          <a:lstStyle/>
          <a:p>
            <a:endParaRPr lang="en-US" dirty="0">
              <a:effectLst/>
            </a:endParaRPr>
          </a:p>
        </p:txBody>
      </p:sp>
      <p:sp>
        <p:nvSpPr>
          <p:cNvPr id="4" name="Slide Number Placeholder 3">
            <a:extLst>
              <a:ext uri="{FF2B5EF4-FFF2-40B4-BE49-F238E27FC236}">
                <a16:creationId xmlns:a16="http://schemas.microsoft.com/office/drawing/2014/main" id="{EF4884AA-FED9-8384-89C0-48BAFA11A290}"/>
              </a:ext>
            </a:extLst>
          </p:cNvPr>
          <p:cNvSpPr>
            <a:spLocks noGrp="1"/>
          </p:cNvSpPr>
          <p:nvPr>
            <p:ph type="sldNum" sz="quarter" idx="5"/>
          </p:nvPr>
        </p:nvSpPr>
        <p:spPr/>
        <p:txBody>
          <a:bodyPr/>
          <a:lstStyle/>
          <a:p>
            <a:fld id="{2EA33320-DD17-4995-9EC5-83AA750E6C4A}" type="slidenum">
              <a:rPr lang="en-US" smtClean="0"/>
              <a:pPr/>
              <a:t>11</a:t>
            </a:fld>
            <a:endParaRPr lang="en-US" dirty="0"/>
          </a:p>
        </p:txBody>
      </p:sp>
    </p:spTree>
    <p:extLst>
      <p:ext uri="{BB962C8B-B14F-4D97-AF65-F5344CB8AC3E}">
        <p14:creationId xmlns:p14="http://schemas.microsoft.com/office/powerpoint/2010/main" val="915793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EB48-14E4-1132-B62B-A773615B3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619D8-C6EE-27CB-5A6D-67CB185DA4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7262E-2AA4-DA0C-41B2-565636A0215D}"/>
              </a:ext>
            </a:extLst>
          </p:cNvPr>
          <p:cNvSpPr>
            <a:spLocks noGrp="1"/>
          </p:cNvSpPr>
          <p:nvPr>
            <p:ph type="body" idx="1"/>
          </p:nvPr>
        </p:nvSpPr>
        <p:spPr/>
        <p:txBody>
          <a:bodyPr/>
          <a:lstStyle/>
          <a:p>
            <a:endParaRPr lang="en-US" dirty="0">
              <a:effectLst/>
            </a:endParaRPr>
          </a:p>
        </p:txBody>
      </p:sp>
      <p:sp>
        <p:nvSpPr>
          <p:cNvPr id="4" name="Slide Number Placeholder 3">
            <a:extLst>
              <a:ext uri="{FF2B5EF4-FFF2-40B4-BE49-F238E27FC236}">
                <a16:creationId xmlns:a16="http://schemas.microsoft.com/office/drawing/2014/main" id="{EF4884AA-FED9-8384-89C0-48BAFA11A290}"/>
              </a:ext>
            </a:extLst>
          </p:cNvPr>
          <p:cNvSpPr>
            <a:spLocks noGrp="1"/>
          </p:cNvSpPr>
          <p:nvPr>
            <p:ph type="sldNum" sz="quarter" idx="5"/>
          </p:nvPr>
        </p:nvSpPr>
        <p:spPr/>
        <p:txBody>
          <a:bodyPr/>
          <a:lstStyle/>
          <a:p>
            <a:fld id="{2EA33320-DD17-4995-9EC5-83AA750E6C4A}" type="slidenum">
              <a:rPr lang="en-US" smtClean="0"/>
              <a:pPr/>
              <a:t>12</a:t>
            </a:fld>
            <a:endParaRPr lang="en-US" dirty="0"/>
          </a:p>
        </p:txBody>
      </p:sp>
    </p:spTree>
    <p:extLst>
      <p:ext uri="{BB962C8B-B14F-4D97-AF65-F5344CB8AC3E}">
        <p14:creationId xmlns:p14="http://schemas.microsoft.com/office/powerpoint/2010/main" val="284470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14</a:t>
            </a:fld>
            <a:endParaRPr lang="en-US" dirty="0"/>
          </a:p>
        </p:txBody>
      </p:sp>
    </p:spTree>
    <p:extLst>
      <p:ext uri="{BB962C8B-B14F-4D97-AF65-F5344CB8AC3E}">
        <p14:creationId xmlns:p14="http://schemas.microsoft.com/office/powerpoint/2010/main" val="101569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pxhere.com/en/photo/1453511" TargetMode="External"/><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p:nvSpPr>
        <p:spPr>
          <a:xfrm>
            <a:off x="9598589" y="4690870"/>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Talent Acquisition</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p:nvSpPr>
        <p:spPr>
          <a:xfrm>
            <a:off x="9598589" y="5646601"/>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Workforce Management</a:t>
            </a:r>
          </a:p>
        </p:txBody>
      </p:sp>
      <p:sp>
        <p:nvSpPr>
          <p:cNvPr id="16" name="Content Placeholder 6">
            <a:extLst>
              <a:ext uri="{FF2B5EF4-FFF2-40B4-BE49-F238E27FC236}">
                <a16:creationId xmlns:a16="http://schemas.microsoft.com/office/drawing/2014/main" id="{B1FB05D5-E492-9141-9507-A0BE7F29CF07}"/>
              </a:ext>
            </a:extLst>
          </p:cNvPr>
          <p:cNvSpPr txBox="1">
            <a:spLocks/>
          </p:cNvSpPr>
          <p:nvPr/>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Diversity, Equity and Inclusion</a:t>
            </a:r>
          </a:p>
        </p:txBody>
      </p:sp>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a:prstGeom prst="rect">
            <a:avLst/>
          </a:prstGeom>
        </p:spPr>
        <p:txBody>
          <a:bodyPr anchor="ctr">
            <a:normAutofit/>
          </a:bodyPr>
          <a:lstStyle>
            <a:lvl1pPr algn="l">
              <a:defRPr sz="4600" b="0" i="0">
                <a:solidFill>
                  <a:srgbClr val="073763"/>
                </a:solidFill>
                <a:latin typeface="Helvetica" pitchFamily="2" charset="0"/>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a:prstGeom prst="rect">
            <a:avLst/>
          </a:prstGeom>
        </p:spPr>
        <p:txBody>
          <a:bodyPr/>
          <a:lstStyle>
            <a:lvl1pPr marL="0" indent="0" algn="l">
              <a:buNone/>
              <a:defRPr sz="2400" b="0" i="0">
                <a:solidFill>
                  <a:schemeClr val="tx1">
                    <a:lumMod val="50000"/>
                    <a:lumOff val="50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0" i="0" dirty="0">
                <a:solidFill>
                  <a:schemeClr val="bg1"/>
                </a:solidFill>
                <a:latin typeface="Helvetica" pitchFamily="2" charset="0"/>
              </a:rPr>
              <a:t>Talent Management</a:t>
            </a:r>
          </a:p>
        </p:txBody>
      </p:sp>
      <p:sp>
        <p:nvSpPr>
          <p:cNvPr id="18" name="Rectangle 17">
            <a:extLst>
              <a:ext uri="{FF2B5EF4-FFF2-40B4-BE49-F238E27FC236}">
                <a16:creationId xmlns:a16="http://schemas.microsoft.com/office/drawing/2014/main" id="{59615DC3-2081-E145-A2C6-7D4787A5505C}"/>
              </a:ext>
            </a:extLst>
          </p:cNvPr>
          <p:cNvSpPr/>
          <p:nvPr userDrawn="1"/>
        </p:nvSpPr>
        <p:spPr>
          <a:xfrm>
            <a:off x="573839" y="533400"/>
            <a:ext cx="2971800" cy="93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20" name="Picture 19">
            <a:extLst>
              <a:ext uri="{FF2B5EF4-FFF2-40B4-BE49-F238E27FC236}">
                <a16:creationId xmlns:a16="http://schemas.microsoft.com/office/drawing/2014/main" id="{268E1AA7-DE72-9A47-A5BA-0240B02FFA41}"/>
              </a:ext>
            </a:extLst>
          </p:cNvPr>
          <p:cNvPicPr>
            <a:picLocks noChangeAspect="1"/>
          </p:cNvPicPr>
          <p:nvPr userDrawn="1"/>
        </p:nvPicPr>
        <p:blipFill>
          <a:blip r:embed="rId3"/>
          <a:stretch>
            <a:fillRect/>
          </a:stretch>
        </p:blipFill>
        <p:spPr>
          <a:xfrm>
            <a:off x="685800" y="601009"/>
            <a:ext cx="2569441" cy="440713"/>
          </a:xfrm>
          <a:prstGeom prst="rect">
            <a:avLst/>
          </a:prstGeom>
        </p:spPr>
      </p:pic>
      <p:pic>
        <p:nvPicPr>
          <p:cNvPr id="7" name="Picture 6">
            <a:extLst>
              <a:ext uri="{FF2B5EF4-FFF2-40B4-BE49-F238E27FC236}">
                <a16:creationId xmlns:a16="http://schemas.microsoft.com/office/drawing/2014/main" id="{F09B4749-DD26-0E4F-B3FC-14647CA24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09658" y="2786516"/>
            <a:ext cx="596900" cy="609600"/>
          </a:xfrm>
          <a:prstGeom prst="rect">
            <a:avLst/>
          </a:prstGeom>
        </p:spPr>
      </p:pic>
      <p:pic>
        <p:nvPicPr>
          <p:cNvPr id="11" name="Picture 10">
            <a:extLst>
              <a:ext uri="{FF2B5EF4-FFF2-40B4-BE49-F238E27FC236}">
                <a16:creationId xmlns:a16="http://schemas.microsoft.com/office/drawing/2014/main" id="{DF48BEAE-35BE-7247-A6CE-E5B67B95662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09658" y="5604848"/>
            <a:ext cx="596900" cy="609600"/>
          </a:xfrm>
          <a:prstGeom prst="rect">
            <a:avLst/>
          </a:prstGeom>
        </p:spPr>
      </p:pic>
      <p:pic>
        <p:nvPicPr>
          <p:cNvPr id="13" name="Picture 12">
            <a:extLst>
              <a:ext uri="{FF2B5EF4-FFF2-40B4-BE49-F238E27FC236}">
                <a16:creationId xmlns:a16="http://schemas.microsoft.com/office/drawing/2014/main" id="{7751D85B-4610-EB48-8654-1A28C16E14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09658" y="3744174"/>
            <a:ext cx="596900" cy="609600"/>
          </a:xfrm>
          <a:prstGeom prst="rect">
            <a:avLst/>
          </a:prstGeom>
        </p:spPr>
      </p:pic>
      <p:pic>
        <p:nvPicPr>
          <p:cNvPr id="15" name="Picture 14">
            <a:extLst>
              <a:ext uri="{FF2B5EF4-FFF2-40B4-BE49-F238E27FC236}">
                <a16:creationId xmlns:a16="http://schemas.microsoft.com/office/drawing/2014/main" id="{4C3443F1-05BF-A54D-A9C0-3182E4A14A7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09658" y="851767"/>
            <a:ext cx="596900" cy="609600"/>
          </a:xfrm>
          <a:prstGeom prst="rect">
            <a:avLst/>
          </a:prstGeom>
        </p:spPr>
      </p:pic>
      <p:pic>
        <p:nvPicPr>
          <p:cNvPr id="23" name="Picture 22">
            <a:extLst>
              <a:ext uri="{FF2B5EF4-FFF2-40B4-BE49-F238E27FC236}">
                <a16:creationId xmlns:a16="http://schemas.microsoft.com/office/drawing/2014/main" id="{833ACDC4-81FA-0B48-BA1A-B27F60286D9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09658" y="4691467"/>
            <a:ext cx="596900" cy="609600"/>
          </a:xfrm>
          <a:prstGeom prst="rect">
            <a:avLst/>
          </a:prstGeom>
        </p:spPr>
      </p:pic>
      <p:pic>
        <p:nvPicPr>
          <p:cNvPr id="27" name="Picture 26">
            <a:extLst>
              <a:ext uri="{FF2B5EF4-FFF2-40B4-BE49-F238E27FC236}">
                <a16:creationId xmlns:a16="http://schemas.microsoft.com/office/drawing/2014/main" id="{4D971C67-8558-0543-A38E-CDB016CDF7D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909658" y="1810505"/>
            <a:ext cx="596900" cy="609600"/>
          </a:xfrm>
          <a:prstGeom prst="rect">
            <a:avLst/>
          </a:prstGeom>
        </p:spPr>
      </p:pic>
      <p:sp>
        <p:nvSpPr>
          <p:cNvPr id="4" name="TextBox 3">
            <a:extLst>
              <a:ext uri="{FF2B5EF4-FFF2-40B4-BE49-F238E27FC236}">
                <a16:creationId xmlns:a16="http://schemas.microsoft.com/office/drawing/2014/main" id="{7EEE6F4F-37EB-1AC2-E2F2-A6FD9527AFC0}"/>
              </a:ext>
            </a:extLst>
          </p:cNvPr>
          <p:cNvSpPr txBox="1"/>
          <p:nvPr userDrawn="1"/>
        </p:nvSpPr>
        <p:spPr>
          <a:xfrm>
            <a:off x="3199933" y="684071"/>
            <a:ext cx="359394" cy="230832"/>
          </a:xfrm>
          <a:prstGeom prst="rect">
            <a:avLst/>
          </a:prstGeom>
          <a:noFill/>
        </p:spPr>
        <p:txBody>
          <a:bodyPr wrap="none" rtlCol="0">
            <a:spAutoFit/>
          </a:bodyPr>
          <a:lstStyle/>
          <a:p>
            <a:r>
              <a:rPr lang="en-US" sz="900" b="0" i="0" dirty="0">
                <a:latin typeface="Helvetica" pitchFamily="2" charset="0"/>
              </a:rPr>
              <a:t>TM</a:t>
            </a:r>
          </a:p>
        </p:txBody>
      </p:sp>
    </p:spTree>
    <p:extLst>
      <p:ext uri="{BB962C8B-B14F-4D97-AF65-F5344CB8AC3E}">
        <p14:creationId xmlns:p14="http://schemas.microsoft.com/office/powerpoint/2010/main" val="120085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6518B-1790-94B8-5E37-00CBC0B9B139}"/>
              </a:ext>
            </a:extLst>
          </p:cNvPr>
          <p:cNvSpPr/>
          <p:nvPr userDrawn="1"/>
        </p:nvSpPr>
        <p:spPr>
          <a:xfrm>
            <a:off x="5225143" y="-74645"/>
            <a:ext cx="6966857" cy="6997959"/>
          </a:xfrm>
          <a:prstGeom prst="rect">
            <a:avLst/>
          </a:prstGeom>
          <a:gradFill flip="none" rotWithShape="1">
            <a:gsLst>
              <a:gs pos="0">
                <a:schemeClr val="accent5">
                  <a:lumMod val="75000"/>
                </a:schemeClr>
              </a:gs>
              <a:gs pos="100000">
                <a:schemeClr val="accent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a:xfrm>
            <a:off x="512897" y="136525"/>
            <a:ext cx="4712246" cy="1860226"/>
          </a:xfrm>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solidFill>
                  <a:schemeClr val="bg1"/>
                </a:solidFill>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323094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descr="A picture containing text, person, indoor, computer&#10;&#10;Description automatically generated">
            <a:extLst>
              <a:ext uri="{FF2B5EF4-FFF2-40B4-BE49-F238E27FC236}">
                <a16:creationId xmlns:a16="http://schemas.microsoft.com/office/drawing/2014/main" id="{FB8C4E64-5BED-DF8E-830F-8F6848F4D61E}"/>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0" y="799306"/>
            <a:ext cx="12192000" cy="6055995"/>
          </a:xfrm>
          <a:prstGeom prst="rect">
            <a:avLst/>
          </a:prstGeom>
        </p:spPr>
      </p:pic>
      <p:sp>
        <p:nvSpPr>
          <p:cNvPr id="7" name="Rectangle 6">
            <a:extLst>
              <a:ext uri="{FF2B5EF4-FFF2-40B4-BE49-F238E27FC236}">
                <a16:creationId xmlns:a16="http://schemas.microsoft.com/office/drawing/2014/main" id="{88DD20EE-6C95-CE2A-FBD5-45ADACD40C47}"/>
              </a:ext>
            </a:extLst>
          </p:cNvPr>
          <p:cNvSpPr/>
          <p:nvPr/>
        </p:nvSpPr>
        <p:spPr>
          <a:xfrm rot="5400000">
            <a:off x="2789583" y="-2789583"/>
            <a:ext cx="6612835" cy="12192000"/>
          </a:xfrm>
          <a:prstGeom prst="rect">
            <a:avLst/>
          </a:prstGeom>
          <a:gradFill flip="none" rotWithShape="1">
            <a:gsLst>
              <a:gs pos="51000">
                <a:srgbClr val="FFFFFF"/>
              </a:gs>
              <a:gs pos="82000">
                <a:srgbClr val="FFFFFF">
                  <a:alpha val="60039"/>
                </a:srgbClr>
              </a:gs>
              <a:gs pos="67000">
                <a:schemeClr val="bg1">
                  <a:alpha val="86131"/>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Helvetica" pitchFamily="2" charset="0"/>
            </a:endParaRPr>
          </a:p>
        </p:txBody>
      </p:sp>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2359591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4" name="Picture 13" descr="Businesswoman giving presentation to coworkers">
            <a:extLst>
              <a:ext uri="{FF2B5EF4-FFF2-40B4-BE49-F238E27FC236}">
                <a16:creationId xmlns:a16="http://schemas.microsoft.com/office/drawing/2014/main" id="{BD5AB064-FD02-652D-F4DB-C25FAEB7A7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6243" y="0"/>
            <a:ext cx="6705757" cy="6858000"/>
          </a:xfrm>
          <a:prstGeom prst="rect">
            <a:avLst/>
          </a:prstGeom>
        </p:spPr>
      </p:pic>
      <p:sp>
        <p:nvSpPr>
          <p:cNvPr id="5" name="Rectangle 4">
            <a:extLst>
              <a:ext uri="{FF2B5EF4-FFF2-40B4-BE49-F238E27FC236}">
                <a16:creationId xmlns:a16="http://schemas.microsoft.com/office/drawing/2014/main" id="{3CABF74A-384F-5AB1-0473-0D9443FCBC44}"/>
              </a:ext>
            </a:extLst>
          </p:cNvPr>
          <p:cNvSpPr/>
          <p:nvPr/>
        </p:nvSpPr>
        <p:spPr>
          <a:xfrm>
            <a:off x="5486241" y="0"/>
            <a:ext cx="6705759" cy="6858000"/>
          </a:xfrm>
          <a:prstGeom prst="rect">
            <a:avLst/>
          </a:prstGeom>
          <a:gradFill flip="none" rotWithShape="1">
            <a:gsLst>
              <a:gs pos="10000">
                <a:schemeClr val="accent5">
                  <a:alpha val="90577"/>
                </a:schemeClr>
              </a:gs>
              <a:gs pos="100000">
                <a:schemeClr val="accent5">
                  <a:alpha val="67925"/>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Helvetica" pitchFamily="2" charset="0"/>
            </a:endParaRPr>
          </a:p>
        </p:txBody>
      </p:sp>
      <p:sp>
        <p:nvSpPr>
          <p:cNvPr id="3" name="Footer Placeholder 2">
            <a:extLst>
              <a:ext uri="{FF2B5EF4-FFF2-40B4-BE49-F238E27FC236}">
                <a16:creationId xmlns:a16="http://schemas.microsoft.com/office/drawing/2014/main" id="{2BEE1239-54A5-554A-BC6F-828D6C6BDC56}"/>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8F2645D8-C0F9-B142-B8BB-D9A2B5F76D79}"/>
              </a:ext>
            </a:extLst>
          </p:cNvPr>
          <p:cNvSpPr>
            <a:spLocks noGrp="1"/>
          </p:cNvSpPr>
          <p:nvPr>
            <p:ph type="sldNum" sz="quarter" idx="12"/>
          </p:nvPr>
        </p:nvSpPr>
        <p:spPr/>
        <p:txBody>
          <a:bodyPr/>
          <a:lstStyle>
            <a:lvl1pPr>
              <a:defRPr>
                <a:solidFill>
                  <a:schemeClr val="bg1"/>
                </a:solidFill>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231952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EE1239-54A5-554A-BC6F-828D6C6BDC56}"/>
              </a:ext>
            </a:extLst>
          </p:cNvPr>
          <p:cNvSpPr>
            <a:spLocks noGrp="1"/>
          </p:cNvSpPr>
          <p:nvPr>
            <p:ph type="ftr" sz="quarter" idx="11"/>
          </p:nvPr>
        </p:nvSpPr>
        <p:spPr/>
        <p:txBody>
          <a:bodyPr/>
          <a:lstStyle>
            <a:lvl1pPr>
              <a:defRPr>
                <a:solidFill>
                  <a:schemeClr val="bg1"/>
                </a:solidFill>
                <a:latin typeface="Helvetica" pitchFamily="2" charset="0"/>
                <a:cs typeface="Arial" panose="020B0604020202020204" pitchFamily="34" charset="0"/>
              </a:defRPr>
            </a:lvl1p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8F2645D8-C0F9-B142-B8BB-D9A2B5F76D79}"/>
              </a:ext>
            </a:extLst>
          </p:cNvPr>
          <p:cNvSpPr>
            <a:spLocks noGrp="1"/>
          </p:cNvSpPr>
          <p:nvPr>
            <p:ph type="sldNum" sz="quarter" idx="12"/>
          </p:nvPr>
        </p:nvSpPr>
        <p:spPr/>
        <p:txBody>
          <a:bodyPr/>
          <a:lstStyle>
            <a:lvl1pPr>
              <a:defRPr>
                <a:solidFill>
                  <a:schemeClr val="bg1"/>
                </a:solidFill>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6114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a:prstGeom prst="rect">
            <a:avLst/>
          </a:prstGeo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18" name="Rectangle 17">
            <a:extLst>
              <a:ext uri="{FF2B5EF4-FFF2-40B4-BE49-F238E27FC236}">
                <a16:creationId xmlns:a16="http://schemas.microsoft.com/office/drawing/2014/main" id="{59615DC3-2081-E145-A2C6-7D4787A5505C}"/>
              </a:ext>
            </a:extLst>
          </p:cNvPr>
          <p:cNvSpPr/>
          <p:nvPr userDrawn="1"/>
        </p:nvSpPr>
        <p:spPr>
          <a:xfrm>
            <a:off x="573839" y="533400"/>
            <a:ext cx="2971800" cy="93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20" name="Picture 19">
            <a:extLst>
              <a:ext uri="{FF2B5EF4-FFF2-40B4-BE49-F238E27FC236}">
                <a16:creationId xmlns:a16="http://schemas.microsoft.com/office/drawing/2014/main" id="{268E1AA7-DE72-9A47-A5BA-0240B02FFA41}"/>
              </a:ext>
            </a:extLst>
          </p:cNvPr>
          <p:cNvPicPr>
            <a:picLocks noChangeAspect="1"/>
          </p:cNvPicPr>
          <p:nvPr userDrawn="1"/>
        </p:nvPicPr>
        <p:blipFill>
          <a:blip r:embed="rId3"/>
          <a:stretch>
            <a:fillRect/>
          </a:stretch>
        </p:blipFill>
        <p:spPr>
          <a:xfrm>
            <a:off x="685800" y="601009"/>
            <a:ext cx="2569441" cy="440713"/>
          </a:xfrm>
          <a:prstGeom prst="rect">
            <a:avLst/>
          </a:prstGeom>
        </p:spPr>
      </p:pic>
      <p:pic>
        <p:nvPicPr>
          <p:cNvPr id="7" name="Picture 6">
            <a:extLst>
              <a:ext uri="{FF2B5EF4-FFF2-40B4-BE49-F238E27FC236}">
                <a16:creationId xmlns:a16="http://schemas.microsoft.com/office/drawing/2014/main" id="{F09B4749-DD26-0E4F-B3FC-14647CA24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09658" y="2786516"/>
            <a:ext cx="596900" cy="609600"/>
          </a:xfrm>
          <a:prstGeom prst="rect">
            <a:avLst/>
          </a:prstGeom>
        </p:spPr>
      </p:pic>
      <p:pic>
        <p:nvPicPr>
          <p:cNvPr id="11" name="Picture 10">
            <a:extLst>
              <a:ext uri="{FF2B5EF4-FFF2-40B4-BE49-F238E27FC236}">
                <a16:creationId xmlns:a16="http://schemas.microsoft.com/office/drawing/2014/main" id="{DF48BEAE-35BE-7247-A6CE-E5B67B95662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09658" y="5604848"/>
            <a:ext cx="596900" cy="609600"/>
          </a:xfrm>
          <a:prstGeom prst="rect">
            <a:avLst/>
          </a:prstGeom>
        </p:spPr>
      </p:pic>
      <p:pic>
        <p:nvPicPr>
          <p:cNvPr id="13" name="Picture 12">
            <a:extLst>
              <a:ext uri="{FF2B5EF4-FFF2-40B4-BE49-F238E27FC236}">
                <a16:creationId xmlns:a16="http://schemas.microsoft.com/office/drawing/2014/main" id="{7751D85B-4610-EB48-8654-1A28C16E14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09658" y="3744174"/>
            <a:ext cx="596900" cy="609600"/>
          </a:xfrm>
          <a:prstGeom prst="rect">
            <a:avLst/>
          </a:prstGeom>
        </p:spPr>
      </p:pic>
      <p:pic>
        <p:nvPicPr>
          <p:cNvPr id="15" name="Picture 14">
            <a:extLst>
              <a:ext uri="{FF2B5EF4-FFF2-40B4-BE49-F238E27FC236}">
                <a16:creationId xmlns:a16="http://schemas.microsoft.com/office/drawing/2014/main" id="{4C3443F1-05BF-A54D-A9C0-3182E4A14A7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09658" y="851767"/>
            <a:ext cx="596900" cy="609600"/>
          </a:xfrm>
          <a:prstGeom prst="rect">
            <a:avLst/>
          </a:prstGeom>
        </p:spPr>
      </p:pic>
      <p:pic>
        <p:nvPicPr>
          <p:cNvPr id="23" name="Picture 22">
            <a:extLst>
              <a:ext uri="{FF2B5EF4-FFF2-40B4-BE49-F238E27FC236}">
                <a16:creationId xmlns:a16="http://schemas.microsoft.com/office/drawing/2014/main" id="{833ACDC4-81FA-0B48-BA1A-B27F60286D9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09658" y="4691467"/>
            <a:ext cx="596900" cy="609600"/>
          </a:xfrm>
          <a:prstGeom prst="rect">
            <a:avLst/>
          </a:prstGeom>
        </p:spPr>
      </p:pic>
      <p:pic>
        <p:nvPicPr>
          <p:cNvPr id="27" name="Picture 26">
            <a:extLst>
              <a:ext uri="{FF2B5EF4-FFF2-40B4-BE49-F238E27FC236}">
                <a16:creationId xmlns:a16="http://schemas.microsoft.com/office/drawing/2014/main" id="{4D971C67-8558-0543-A38E-CDB016CDF7D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909658" y="1810505"/>
            <a:ext cx="596900" cy="609600"/>
          </a:xfrm>
          <a:prstGeom prst="rect">
            <a:avLst/>
          </a:prstGeom>
        </p:spPr>
      </p:pic>
      <p:sp>
        <p:nvSpPr>
          <p:cNvPr id="4" name="TextBox 3">
            <a:extLst>
              <a:ext uri="{FF2B5EF4-FFF2-40B4-BE49-F238E27FC236}">
                <a16:creationId xmlns:a16="http://schemas.microsoft.com/office/drawing/2014/main" id="{7EEE6F4F-37EB-1AC2-E2F2-A6FD9527AFC0}"/>
              </a:ext>
            </a:extLst>
          </p:cNvPr>
          <p:cNvSpPr txBox="1"/>
          <p:nvPr userDrawn="1"/>
        </p:nvSpPr>
        <p:spPr>
          <a:xfrm>
            <a:off x="3199933" y="684071"/>
            <a:ext cx="359394" cy="230832"/>
          </a:xfrm>
          <a:prstGeom prst="rect">
            <a:avLst/>
          </a:prstGeom>
          <a:noFill/>
        </p:spPr>
        <p:txBody>
          <a:bodyPr wrap="none" rtlCol="0">
            <a:spAutoFit/>
          </a:bodyPr>
          <a:lstStyle/>
          <a:p>
            <a:r>
              <a:rPr lang="en-US" sz="900" b="0" i="0" dirty="0">
                <a:solidFill>
                  <a:schemeClr val="accent5"/>
                </a:solidFill>
                <a:latin typeface="Helvetica" pitchFamily="2" charset="0"/>
              </a:rPr>
              <a:t>TM</a:t>
            </a:r>
          </a:p>
        </p:txBody>
      </p:sp>
    </p:spTree>
    <p:extLst>
      <p:ext uri="{BB962C8B-B14F-4D97-AF65-F5344CB8AC3E}">
        <p14:creationId xmlns:p14="http://schemas.microsoft.com/office/powerpoint/2010/main" val="306357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E63B-1A18-C028-3746-3A6A4DD1CF3F}"/>
              </a:ext>
            </a:extLst>
          </p:cNvPr>
          <p:cNvSpPr>
            <a:spLocks noGrp="1"/>
          </p:cNvSpPr>
          <p:nvPr>
            <p:ph type="title"/>
          </p:nvPr>
        </p:nvSpPr>
        <p:spPr/>
        <p:txBody>
          <a:bodyPr/>
          <a:lstStyle>
            <a:lvl1pPr>
              <a:defRPr b="0" i="0">
                <a:latin typeface="Helvetica"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84AC532-8637-9E35-9DC5-BAA3F1C83634}"/>
              </a:ext>
            </a:extLst>
          </p:cNvPr>
          <p:cNvSpPr>
            <a:spLocks noGrp="1"/>
          </p:cNvSpPr>
          <p:nvPr>
            <p:ph idx="1"/>
          </p:nvPr>
        </p:nvSpPr>
        <p:spPr/>
        <p:txBody>
          <a:bodyPr/>
          <a:lstStyle>
            <a:lvl1pPr>
              <a:defRPr b="0" i="0">
                <a:latin typeface="Helvetica" pitchFamily="2" charset="0"/>
              </a:defRPr>
            </a:lvl1pPr>
            <a:lvl2pPr>
              <a:defRPr b="0" i="0">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128AE3-CF81-01A8-1412-C501B6FFFF3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F0B1CCC-5655-E880-2235-98349A96C35B}"/>
              </a:ext>
            </a:extLst>
          </p:cNvPr>
          <p:cNvSpPr>
            <a:spLocks noGrp="1"/>
          </p:cNvSpPr>
          <p:nvPr>
            <p:ph type="ftr" sz="quarter" idx="11"/>
          </p:nvPr>
        </p:nvSpPr>
        <p:spPr/>
        <p:txBody>
          <a:bodyPr/>
          <a:lstStyle/>
          <a:p>
            <a:r>
              <a:rPr lang="en-US" dirty="0"/>
              <a:t>2024 Brandon Hall Group™. Not Licensed for Distribution.</a:t>
            </a:r>
          </a:p>
        </p:txBody>
      </p:sp>
      <p:sp>
        <p:nvSpPr>
          <p:cNvPr id="6" name="Slide Number Placeholder 5">
            <a:extLst>
              <a:ext uri="{FF2B5EF4-FFF2-40B4-BE49-F238E27FC236}">
                <a16:creationId xmlns:a16="http://schemas.microsoft.com/office/drawing/2014/main" id="{EBCB5F73-968A-CB48-4113-EF105221039E}"/>
              </a:ext>
            </a:extLst>
          </p:cNvPr>
          <p:cNvSpPr>
            <a:spLocks noGrp="1"/>
          </p:cNvSpPr>
          <p:nvPr>
            <p:ph type="sldNum" sz="quarter" idx="12"/>
          </p:nvPr>
        </p:nvSpPr>
        <p:spPr/>
        <p:txBody>
          <a:bodyPr/>
          <a:lstStyle/>
          <a:p>
            <a:fld id="{8A4627BC-5B24-44A1-A681-AC8342A3DA9E}" type="slidenum">
              <a:rPr lang="en-US" smtClean="0"/>
              <a:t>‹#›</a:t>
            </a:fld>
            <a:endParaRPr lang="en-US" dirty="0"/>
          </a:p>
        </p:txBody>
      </p:sp>
    </p:spTree>
    <p:extLst>
      <p:ext uri="{BB962C8B-B14F-4D97-AF65-F5344CB8AC3E}">
        <p14:creationId xmlns:p14="http://schemas.microsoft.com/office/powerpoint/2010/main" val="200720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ECF058-1769-2B48-9F3B-05F1F30D1EFE}"/>
              </a:ext>
            </a:extLst>
          </p:cNvPr>
          <p:cNvSpPr/>
          <p:nvPr userDrawn="1"/>
        </p:nvSpPr>
        <p:spPr>
          <a:xfrm>
            <a:off x="-4047" y="655026"/>
            <a:ext cx="12192000" cy="6202977"/>
          </a:xfrm>
          <a:prstGeom prst="rect">
            <a:avLst/>
          </a:prstGeom>
          <a:gradFill flip="none" rotWithShape="1">
            <a:gsLst>
              <a:gs pos="7000">
                <a:schemeClr val="accent6">
                  <a:alpha val="32549"/>
                </a:schemeClr>
              </a:gs>
              <a:gs pos="100000">
                <a:schemeClr val="bg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0" i="0" dirty="0">
              <a:latin typeface="Helvetica" pitchFamily="2" charset="0"/>
            </a:endParaRPr>
          </a:p>
        </p:txBody>
      </p:sp>
      <p:sp>
        <p:nvSpPr>
          <p:cNvPr id="24" name="Round Same Side Corner Rectangle 23">
            <a:extLst>
              <a:ext uri="{FF2B5EF4-FFF2-40B4-BE49-F238E27FC236}">
                <a16:creationId xmlns:a16="http://schemas.microsoft.com/office/drawing/2014/main" id="{DE624137-DE00-A970-CD63-C8E56627F3C9}"/>
              </a:ext>
            </a:extLst>
          </p:cNvPr>
          <p:cNvSpPr/>
          <p:nvPr userDrawn="1"/>
        </p:nvSpPr>
        <p:spPr>
          <a:xfrm rot="16200000">
            <a:off x="10284121" y="749108"/>
            <a:ext cx="655022" cy="3160740"/>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3" name="Round Same Side Corner Rectangle 22">
            <a:extLst>
              <a:ext uri="{FF2B5EF4-FFF2-40B4-BE49-F238E27FC236}">
                <a16:creationId xmlns:a16="http://schemas.microsoft.com/office/drawing/2014/main" id="{2BAE8861-2D99-697B-C004-6578DD3DC6F7}"/>
              </a:ext>
            </a:extLst>
          </p:cNvPr>
          <p:cNvSpPr/>
          <p:nvPr userDrawn="1"/>
        </p:nvSpPr>
        <p:spPr>
          <a:xfrm rot="16200000">
            <a:off x="10284120" y="-82029"/>
            <a:ext cx="655022" cy="3160742"/>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6" name="Rectangle 5">
            <a:extLst>
              <a:ext uri="{FF2B5EF4-FFF2-40B4-BE49-F238E27FC236}">
                <a16:creationId xmlns:a16="http://schemas.microsoft.com/office/drawing/2014/main" id="{744AF055-5864-2940-899F-441530956EC3}"/>
              </a:ext>
            </a:extLst>
          </p:cNvPr>
          <p:cNvSpPr/>
          <p:nvPr userDrawn="1"/>
        </p:nvSpPr>
        <p:spPr>
          <a:xfrm>
            <a:off x="0" y="3"/>
            <a:ext cx="12192000" cy="655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b="0" i="0" dirty="0">
              <a:latin typeface="Helvetica" pitchFamily="2" charset="0"/>
            </a:endParaRPr>
          </a:p>
        </p:txBody>
      </p:sp>
      <p:pic>
        <p:nvPicPr>
          <p:cNvPr id="8" name="Picture 7" descr="Shape, icon, arrow&#10;&#10;Description automatically generated">
            <a:extLst>
              <a:ext uri="{FF2B5EF4-FFF2-40B4-BE49-F238E27FC236}">
                <a16:creationId xmlns:a16="http://schemas.microsoft.com/office/drawing/2014/main" id="{D04AD0CF-B143-6043-9CBC-F7725D4B3D1D}"/>
              </a:ext>
            </a:extLst>
          </p:cNvPr>
          <p:cNvPicPr>
            <a:picLocks noChangeAspect="1"/>
          </p:cNvPicPr>
          <p:nvPr userDrawn="1"/>
        </p:nvPicPr>
        <p:blipFill>
          <a:blip r:embed="rId2">
            <a:alphaModFix amt="28000"/>
            <a:extLst>
              <a:ext uri="{28A0092B-C50C-407E-A947-70E740481C1C}">
                <a14:useLocalDpi xmlns:a14="http://schemas.microsoft.com/office/drawing/2010/main"/>
              </a:ext>
            </a:extLst>
          </a:blip>
          <a:stretch>
            <a:fillRect/>
          </a:stretch>
        </p:blipFill>
        <p:spPr>
          <a:xfrm>
            <a:off x="267806" y="861866"/>
            <a:ext cx="5425617" cy="5789295"/>
          </a:xfrm>
          <a:prstGeom prst="rect">
            <a:avLst/>
          </a:prstGeom>
        </p:spPr>
      </p:pic>
      <p:sp>
        <p:nvSpPr>
          <p:cNvPr id="2" name="Title 1">
            <a:extLst>
              <a:ext uri="{FF2B5EF4-FFF2-40B4-BE49-F238E27FC236}">
                <a16:creationId xmlns:a16="http://schemas.microsoft.com/office/drawing/2014/main" id="{2841E61B-4A51-0847-B6AB-E6CAF5A51531}"/>
              </a:ext>
            </a:extLst>
          </p:cNvPr>
          <p:cNvSpPr>
            <a:spLocks noGrp="1"/>
          </p:cNvSpPr>
          <p:nvPr>
            <p:ph type="title"/>
          </p:nvPr>
        </p:nvSpPr>
        <p:spPr>
          <a:xfrm>
            <a:off x="531952" y="2767912"/>
            <a:ext cx="6573963" cy="1919702"/>
          </a:xfrm>
        </p:spPr>
        <p:txBody>
          <a:bodyPr>
            <a:noAutofit/>
          </a:bodyPr>
          <a:lstStyle>
            <a:lvl1pPr>
              <a:defRPr sz="4800">
                <a:solidFill>
                  <a:schemeClr val="accent5"/>
                </a:solidFill>
                <a:latin typeface="Helvetica" pitchFamily="2" charset="0"/>
                <a:cs typeface="Arial" panose="020B0604020202020204" pitchFamily="34" charset="0"/>
              </a:defRPr>
            </a:lvl1pPr>
          </a:lstStyle>
          <a:p>
            <a:r>
              <a:rPr lang="en-US" dirty="0"/>
              <a:t>Click to edit Master title style</a:t>
            </a:r>
          </a:p>
        </p:txBody>
      </p:sp>
      <p:sp>
        <p:nvSpPr>
          <p:cNvPr id="25" name="Round Same Side Corner Rectangle 24">
            <a:extLst>
              <a:ext uri="{FF2B5EF4-FFF2-40B4-BE49-F238E27FC236}">
                <a16:creationId xmlns:a16="http://schemas.microsoft.com/office/drawing/2014/main" id="{B65C6E97-BD67-BB34-37B6-E5717B25D239}"/>
              </a:ext>
            </a:extLst>
          </p:cNvPr>
          <p:cNvSpPr/>
          <p:nvPr userDrawn="1"/>
        </p:nvSpPr>
        <p:spPr>
          <a:xfrm rot="16200000">
            <a:off x="10284122" y="1580244"/>
            <a:ext cx="655022" cy="3160739"/>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6" name="Round Same Side Corner Rectangle 25">
            <a:extLst>
              <a:ext uri="{FF2B5EF4-FFF2-40B4-BE49-F238E27FC236}">
                <a16:creationId xmlns:a16="http://schemas.microsoft.com/office/drawing/2014/main" id="{0A2FEAFD-ECAA-EA20-66EA-361D9EF70FD9}"/>
              </a:ext>
            </a:extLst>
          </p:cNvPr>
          <p:cNvSpPr/>
          <p:nvPr userDrawn="1"/>
        </p:nvSpPr>
        <p:spPr>
          <a:xfrm rot="16200000">
            <a:off x="10284123" y="3242516"/>
            <a:ext cx="655022" cy="3160740"/>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7" name="Round Same Side Corner Rectangle 26">
            <a:extLst>
              <a:ext uri="{FF2B5EF4-FFF2-40B4-BE49-F238E27FC236}">
                <a16:creationId xmlns:a16="http://schemas.microsoft.com/office/drawing/2014/main" id="{1D0E7285-2D33-D435-8F38-53ACB0E19884}"/>
              </a:ext>
            </a:extLst>
          </p:cNvPr>
          <p:cNvSpPr/>
          <p:nvPr userDrawn="1"/>
        </p:nvSpPr>
        <p:spPr>
          <a:xfrm rot="16200000">
            <a:off x="10284122" y="2411379"/>
            <a:ext cx="655022" cy="3160742"/>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8" name="Round Same Side Corner Rectangle 27">
            <a:extLst>
              <a:ext uri="{FF2B5EF4-FFF2-40B4-BE49-F238E27FC236}">
                <a16:creationId xmlns:a16="http://schemas.microsoft.com/office/drawing/2014/main" id="{18C421C9-6333-F5F0-E87A-103F8DCD6257}"/>
              </a:ext>
            </a:extLst>
          </p:cNvPr>
          <p:cNvSpPr/>
          <p:nvPr userDrawn="1"/>
        </p:nvSpPr>
        <p:spPr>
          <a:xfrm rot="16200000">
            <a:off x="10284125" y="4073654"/>
            <a:ext cx="655022" cy="3160740"/>
          </a:xfrm>
          <a:prstGeom prst="round2SameRect">
            <a:avLst>
              <a:gd name="adj1" fmla="val 5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11" name="Content Placeholder 6">
            <a:extLst>
              <a:ext uri="{FF2B5EF4-FFF2-40B4-BE49-F238E27FC236}">
                <a16:creationId xmlns:a16="http://schemas.microsoft.com/office/drawing/2014/main" id="{2AE48170-9085-A3C3-4D84-1EF0BC06B70A}"/>
              </a:ext>
            </a:extLst>
          </p:cNvPr>
          <p:cNvSpPr txBox="1">
            <a:spLocks/>
          </p:cNvSpPr>
          <p:nvPr userDrawn="1"/>
        </p:nvSpPr>
        <p:spPr>
          <a:xfrm>
            <a:off x="9840177" y="3685041"/>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Leadership Development</a:t>
            </a:r>
          </a:p>
        </p:txBody>
      </p:sp>
      <p:sp>
        <p:nvSpPr>
          <p:cNvPr id="12" name="Content Placeholder 6">
            <a:extLst>
              <a:ext uri="{FF2B5EF4-FFF2-40B4-BE49-F238E27FC236}">
                <a16:creationId xmlns:a16="http://schemas.microsoft.com/office/drawing/2014/main" id="{F784F51F-BB06-F7B0-8E04-B491ECB3AFC3}"/>
              </a:ext>
            </a:extLst>
          </p:cNvPr>
          <p:cNvSpPr txBox="1">
            <a:spLocks/>
          </p:cNvSpPr>
          <p:nvPr userDrawn="1"/>
        </p:nvSpPr>
        <p:spPr>
          <a:xfrm>
            <a:off x="9840177" y="4536851"/>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Talent Acquisition</a:t>
            </a:r>
          </a:p>
        </p:txBody>
      </p:sp>
      <p:sp>
        <p:nvSpPr>
          <p:cNvPr id="13" name="Content Placeholder 6">
            <a:extLst>
              <a:ext uri="{FF2B5EF4-FFF2-40B4-BE49-F238E27FC236}">
                <a16:creationId xmlns:a16="http://schemas.microsoft.com/office/drawing/2014/main" id="{AD519C3D-CCE9-3C67-BDC3-ECED030DF986}"/>
              </a:ext>
            </a:extLst>
          </p:cNvPr>
          <p:cNvSpPr txBox="1">
            <a:spLocks/>
          </p:cNvSpPr>
          <p:nvPr userDrawn="1"/>
        </p:nvSpPr>
        <p:spPr>
          <a:xfrm>
            <a:off x="9840177" y="5362205"/>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Workforce Management</a:t>
            </a:r>
          </a:p>
        </p:txBody>
      </p:sp>
      <p:sp>
        <p:nvSpPr>
          <p:cNvPr id="14" name="Content Placeholder 6">
            <a:extLst>
              <a:ext uri="{FF2B5EF4-FFF2-40B4-BE49-F238E27FC236}">
                <a16:creationId xmlns:a16="http://schemas.microsoft.com/office/drawing/2014/main" id="{69C5E623-53F6-7460-078D-2D89A2076DF6}"/>
              </a:ext>
            </a:extLst>
          </p:cNvPr>
          <p:cNvSpPr txBox="1">
            <a:spLocks/>
          </p:cNvSpPr>
          <p:nvPr userDrawn="1"/>
        </p:nvSpPr>
        <p:spPr>
          <a:xfrm>
            <a:off x="9840178" y="285938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Diversity, Equity and Inclusion</a:t>
            </a:r>
          </a:p>
        </p:txBody>
      </p:sp>
      <p:sp>
        <p:nvSpPr>
          <p:cNvPr id="15" name="Content Placeholder 6">
            <a:extLst>
              <a:ext uri="{FF2B5EF4-FFF2-40B4-BE49-F238E27FC236}">
                <a16:creationId xmlns:a16="http://schemas.microsoft.com/office/drawing/2014/main" id="{E8B70A9C-2582-7970-DD79-5BEF7B71BA6B}"/>
              </a:ext>
            </a:extLst>
          </p:cNvPr>
          <p:cNvSpPr txBox="1">
            <a:spLocks/>
          </p:cNvSpPr>
          <p:nvPr userDrawn="1"/>
        </p:nvSpPr>
        <p:spPr>
          <a:xfrm>
            <a:off x="9840178" y="119460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Learning and Development</a:t>
            </a:r>
          </a:p>
        </p:txBody>
      </p:sp>
      <p:sp>
        <p:nvSpPr>
          <p:cNvPr id="16" name="Content Placeholder 6">
            <a:extLst>
              <a:ext uri="{FF2B5EF4-FFF2-40B4-BE49-F238E27FC236}">
                <a16:creationId xmlns:a16="http://schemas.microsoft.com/office/drawing/2014/main" id="{304F3339-465E-B221-D606-F84E47A884D4}"/>
              </a:ext>
            </a:extLst>
          </p:cNvPr>
          <p:cNvSpPr txBox="1">
            <a:spLocks/>
          </p:cNvSpPr>
          <p:nvPr userDrawn="1"/>
        </p:nvSpPr>
        <p:spPr>
          <a:xfrm>
            <a:off x="9840179" y="2036276"/>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latin typeface="Helvetica" pitchFamily="2" charset="0"/>
                <a:cs typeface="Arial" panose="020B0604020202020204" pitchFamily="34" charset="0"/>
              </a:rPr>
              <a:t>Talent Management</a:t>
            </a:r>
          </a:p>
        </p:txBody>
      </p:sp>
      <p:pic>
        <p:nvPicPr>
          <p:cNvPr id="17" name="Picture 16">
            <a:extLst>
              <a:ext uri="{FF2B5EF4-FFF2-40B4-BE49-F238E27FC236}">
                <a16:creationId xmlns:a16="http://schemas.microsoft.com/office/drawing/2014/main" id="{A5853E1D-630A-A266-1378-2DCDC6DCDB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03687" y="2920288"/>
            <a:ext cx="493305" cy="503802"/>
          </a:xfrm>
          <a:prstGeom prst="rect">
            <a:avLst/>
          </a:prstGeom>
        </p:spPr>
      </p:pic>
      <p:pic>
        <p:nvPicPr>
          <p:cNvPr id="18" name="Picture 17">
            <a:extLst>
              <a:ext uri="{FF2B5EF4-FFF2-40B4-BE49-F238E27FC236}">
                <a16:creationId xmlns:a16="http://schemas.microsoft.com/office/drawing/2014/main" id="{E4590359-CA5E-975F-6AEE-44C96D944D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03687" y="5382936"/>
            <a:ext cx="493305" cy="503802"/>
          </a:xfrm>
          <a:prstGeom prst="rect">
            <a:avLst/>
          </a:prstGeom>
        </p:spPr>
      </p:pic>
      <p:pic>
        <p:nvPicPr>
          <p:cNvPr id="19" name="Picture 18">
            <a:extLst>
              <a:ext uri="{FF2B5EF4-FFF2-40B4-BE49-F238E27FC236}">
                <a16:creationId xmlns:a16="http://schemas.microsoft.com/office/drawing/2014/main" id="{3D4D8DE4-0E82-178C-8B6F-65F216D46DD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222718" y="3723744"/>
            <a:ext cx="493305" cy="503802"/>
          </a:xfrm>
          <a:prstGeom prst="rect">
            <a:avLst/>
          </a:prstGeom>
        </p:spPr>
      </p:pic>
      <p:pic>
        <p:nvPicPr>
          <p:cNvPr id="20" name="Picture 19">
            <a:extLst>
              <a:ext uri="{FF2B5EF4-FFF2-40B4-BE49-F238E27FC236}">
                <a16:creationId xmlns:a16="http://schemas.microsoft.com/office/drawing/2014/main" id="{B7C40686-9B6B-6329-33E5-28A5072E0BE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03687" y="1253694"/>
            <a:ext cx="493305" cy="503802"/>
          </a:xfrm>
          <a:prstGeom prst="rect">
            <a:avLst/>
          </a:prstGeom>
        </p:spPr>
      </p:pic>
      <p:pic>
        <p:nvPicPr>
          <p:cNvPr id="21" name="Picture 20">
            <a:extLst>
              <a:ext uri="{FF2B5EF4-FFF2-40B4-BE49-F238E27FC236}">
                <a16:creationId xmlns:a16="http://schemas.microsoft.com/office/drawing/2014/main" id="{FA0AFCD4-2D03-DB07-CEE4-C8FBCB664DA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03687" y="4583036"/>
            <a:ext cx="493305" cy="503802"/>
          </a:xfrm>
          <a:prstGeom prst="rect">
            <a:avLst/>
          </a:prstGeom>
        </p:spPr>
      </p:pic>
      <p:pic>
        <p:nvPicPr>
          <p:cNvPr id="22" name="Picture 21">
            <a:extLst>
              <a:ext uri="{FF2B5EF4-FFF2-40B4-BE49-F238E27FC236}">
                <a16:creationId xmlns:a16="http://schemas.microsoft.com/office/drawing/2014/main" id="{16D679AF-147E-D47B-8CF9-01257ECB1D3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203687" y="2079329"/>
            <a:ext cx="493305" cy="503802"/>
          </a:xfrm>
          <a:prstGeom prst="rect">
            <a:avLst/>
          </a:prstGeom>
        </p:spPr>
      </p:pic>
      <p:grpSp>
        <p:nvGrpSpPr>
          <p:cNvPr id="10" name="Group 9">
            <a:extLst>
              <a:ext uri="{FF2B5EF4-FFF2-40B4-BE49-F238E27FC236}">
                <a16:creationId xmlns:a16="http://schemas.microsoft.com/office/drawing/2014/main" id="{8C3ACA2A-AB53-EDC2-3541-A73922129D54}"/>
              </a:ext>
            </a:extLst>
          </p:cNvPr>
          <p:cNvGrpSpPr>
            <a:grpSpLocks noChangeAspect="1"/>
          </p:cNvGrpSpPr>
          <p:nvPr userDrawn="1"/>
        </p:nvGrpSpPr>
        <p:grpSpPr>
          <a:xfrm>
            <a:off x="639370" y="1289589"/>
            <a:ext cx="2394850" cy="375469"/>
            <a:chOff x="685800" y="1170831"/>
            <a:chExt cx="2810997" cy="440713"/>
          </a:xfrm>
        </p:grpSpPr>
        <p:pic>
          <p:nvPicPr>
            <p:cNvPr id="7" name="Picture 6">
              <a:extLst>
                <a:ext uri="{FF2B5EF4-FFF2-40B4-BE49-F238E27FC236}">
                  <a16:creationId xmlns:a16="http://schemas.microsoft.com/office/drawing/2014/main" id="{36CB7230-9687-399E-BF5E-0C9CD4FB7299}"/>
                </a:ext>
              </a:extLst>
            </p:cNvPr>
            <p:cNvPicPr>
              <a:picLocks noChangeAspect="1"/>
            </p:cNvPicPr>
            <p:nvPr userDrawn="1"/>
          </p:nvPicPr>
          <p:blipFill>
            <a:blip r:embed="rId9"/>
            <a:stretch>
              <a:fillRect/>
            </a:stretch>
          </p:blipFill>
          <p:spPr>
            <a:xfrm>
              <a:off x="685800" y="1170831"/>
              <a:ext cx="2569441" cy="440713"/>
            </a:xfrm>
            <a:prstGeom prst="rect">
              <a:avLst/>
            </a:prstGeom>
          </p:spPr>
        </p:pic>
        <p:sp>
          <p:nvSpPr>
            <p:cNvPr id="9" name="TextBox 8">
              <a:extLst>
                <a:ext uri="{FF2B5EF4-FFF2-40B4-BE49-F238E27FC236}">
                  <a16:creationId xmlns:a16="http://schemas.microsoft.com/office/drawing/2014/main" id="{7B9A73F2-4B21-0743-9BD7-588376252BD3}"/>
                </a:ext>
              </a:extLst>
            </p:cNvPr>
            <p:cNvSpPr txBox="1"/>
            <p:nvPr userDrawn="1"/>
          </p:nvSpPr>
          <p:spPr>
            <a:xfrm>
              <a:off x="3172793" y="1253893"/>
              <a:ext cx="324004" cy="198692"/>
            </a:xfrm>
            <a:prstGeom prst="rect">
              <a:avLst/>
            </a:prstGeom>
            <a:noFill/>
          </p:spPr>
          <p:txBody>
            <a:bodyPr wrap="none" rtlCol="0">
              <a:spAutoFit/>
            </a:bodyPr>
            <a:lstStyle/>
            <a:p>
              <a:r>
                <a:rPr lang="en-US" sz="500" b="1" i="0" dirty="0">
                  <a:latin typeface="Helvetica" pitchFamily="2" charset="0"/>
                </a:rPr>
                <a:t>TM</a:t>
              </a:r>
            </a:p>
          </p:txBody>
        </p:sp>
      </p:grpSp>
      <p:sp>
        <p:nvSpPr>
          <p:cNvPr id="3" name="TextBox 2">
            <a:extLst>
              <a:ext uri="{FF2B5EF4-FFF2-40B4-BE49-F238E27FC236}">
                <a16:creationId xmlns:a16="http://schemas.microsoft.com/office/drawing/2014/main" id="{8152778E-39AC-EF56-BBC3-2E03E1025376}"/>
              </a:ext>
            </a:extLst>
          </p:cNvPr>
          <p:cNvSpPr txBox="1"/>
          <p:nvPr userDrawn="1"/>
        </p:nvSpPr>
        <p:spPr>
          <a:xfrm>
            <a:off x="2980614" y="228602"/>
            <a:ext cx="8763695" cy="269433"/>
          </a:xfrm>
          <a:prstGeom prst="rect">
            <a:avLst/>
          </a:prstGeom>
          <a:noFill/>
        </p:spPr>
        <p:txBody>
          <a:bodyPr wrap="square">
            <a:spAutoFit/>
          </a:bodyPr>
          <a:lstStyle/>
          <a:p>
            <a:pPr algn="r"/>
            <a:r>
              <a:rPr lang="en-US" altLang="ru-RU" sz="1151" spc="300" dirty="0">
                <a:solidFill>
                  <a:schemeClr val="bg1"/>
                </a:solidFill>
                <a:latin typeface="Helvetica" pitchFamily="2" charset="0"/>
                <a:cs typeface="Arial" panose="020B0604020202020204" pitchFamily="34" charset="0"/>
              </a:rPr>
              <a:t>www.brandonhall.com</a:t>
            </a:r>
            <a:endParaRPr lang="ru-RU" sz="1151" spc="300" dirty="0">
              <a:solidFill>
                <a:schemeClr val="bg1"/>
              </a:solidFill>
              <a:latin typeface="Helvetica" pitchFamily="2" charset="0"/>
              <a:cs typeface="Arial" panose="020B0604020202020204" pitchFamily="34" charset="0"/>
            </a:endParaRPr>
          </a:p>
        </p:txBody>
      </p:sp>
    </p:spTree>
    <p:extLst>
      <p:ext uri="{BB962C8B-B14F-4D97-AF65-F5344CB8AC3E}">
        <p14:creationId xmlns:p14="http://schemas.microsoft.com/office/powerpoint/2010/main" val="13173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AFFAF5-33D2-EB4A-BE8E-B81F07B4E032}"/>
              </a:ext>
            </a:extLst>
          </p:cNvPr>
          <p:cNvSpPr/>
          <p:nvPr/>
        </p:nvSpPr>
        <p:spPr>
          <a:xfrm>
            <a:off x="-1587" y="0"/>
            <a:ext cx="12193587" cy="6877051"/>
          </a:xfrm>
          <a:prstGeom prst="rect">
            <a:avLst/>
          </a:prstGeom>
          <a:gradFill>
            <a:gsLst>
              <a:gs pos="0">
                <a:schemeClr val="accent1"/>
              </a:gs>
              <a:gs pos="100000">
                <a:schemeClr val="accent1">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78"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 name="Title 1">
            <a:extLst>
              <a:ext uri="{FF2B5EF4-FFF2-40B4-BE49-F238E27FC236}">
                <a16:creationId xmlns:a16="http://schemas.microsoft.com/office/drawing/2014/main" id="{0CB36A4B-C245-0D4D-B0A8-F48CC0AB8762}"/>
              </a:ext>
            </a:extLst>
          </p:cNvPr>
          <p:cNvSpPr>
            <a:spLocks noGrp="1"/>
          </p:cNvSpPr>
          <p:nvPr>
            <p:ph type="title"/>
          </p:nvPr>
        </p:nvSpPr>
        <p:spPr>
          <a:xfrm>
            <a:off x="1370370" y="3061670"/>
            <a:ext cx="8841503" cy="1325563"/>
          </a:xfrm>
        </p:spPr>
        <p:txBody>
          <a:bodyPr>
            <a:noAutofit/>
          </a:bodyPr>
          <a:lstStyle>
            <a:lvl1pPr>
              <a:defRPr sz="7000">
                <a:solidFill>
                  <a:schemeClr val="bg1"/>
                </a:solidFill>
                <a:latin typeface="Helvetica" pitchFamily="2" charset="0"/>
                <a:cs typeface="Arial" panose="020B0604020202020204" pitchFamily="34" charset="0"/>
              </a:defRPr>
            </a:lvl1pPr>
          </a:lstStyle>
          <a:p>
            <a:r>
              <a:rPr lang="en-US" dirty="0"/>
              <a:t>Click to edit Master title style</a:t>
            </a:r>
          </a:p>
        </p:txBody>
      </p:sp>
      <p:cxnSp>
        <p:nvCxnSpPr>
          <p:cNvPr id="9" name="Straight Connector 8">
            <a:extLst>
              <a:ext uri="{FF2B5EF4-FFF2-40B4-BE49-F238E27FC236}">
                <a16:creationId xmlns:a16="http://schemas.microsoft.com/office/drawing/2014/main" id="{497B5CE0-8943-1240-9BA3-EDF3CA5EC449}"/>
              </a:ext>
            </a:extLst>
          </p:cNvPr>
          <p:cNvCxnSpPr>
            <a:cxnSpLocks/>
          </p:cNvCxnSpPr>
          <p:nvPr/>
        </p:nvCxnSpPr>
        <p:spPr>
          <a:xfrm>
            <a:off x="1505343" y="2461243"/>
            <a:ext cx="1257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A7A4AF0-4E39-4D45-B293-2F620DADB239}"/>
              </a:ext>
            </a:extLst>
          </p:cNvPr>
          <p:cNvSpPr>
            <a:spLocks noGrp="1"/>
          </p:cNvSpPr>
          <p:nvPr>
            <p:ph type="ftr" sz="quarter" idx="10"/>
          </p:nvPr>
        </p:nvSpPr>
        <p:spPr/>
        <p:txBody>
          <a:bodyPr/>
          <a:lstStyle>
            <a:lvl1pPr>
              <a:defRPr>
                <a:solidFill>
                  <a:schemeClr val="bg1"/>
                </a:solidFill>
                <a:latin typeface="Helvetica" pitchFamily="2" charset="0"/>
                <a:cs typeface="Arial" panose="020B0604020202020204" pitchFamily="34" charset="0"/>
              </a:defRPr>
            </a:lvl1p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D2987AC3-5064-6142-95C4-B663601AE632}"/>
              </a:ext>
            </a:extLst>
          </p:cNvPr>
          <p:cNvSpPr>
            <a:spLocks noGrp="1"/>
          </p:cNvSpPr>
          <p:nvPr>
            <p:ph type="sldNum" sz="quarter" idx="11"/>
          </p:nvPr>
        </p:nvSpPr>
        <p:spPr/>
        <p:txBody>
          <a:bodyPr/>
          <a:lstStyle>
            <a:lvl1pPr>
              <a:defRPr>
                <a:solidFill>
                  <a:schemeClr val="bg1"/>
                </a:solidFill>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223545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14211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94F6B2-21B5-BD85-94B3-259B0DEC04A3}"/>
              </a:ext>
            </a:extLst>
          </p:cNvPr>
          <p:cNvSpPr/>
          <p:nvPr userDrawn="1"/>
        </p:nvSpPr>
        <p:spPr>
          <a:xfrm>
            <a:off x="0" y="2042556"/>
            <a:ext cx="12192000" cy="48154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tica" pitchFamily="2" charset="0"/>
            </a:endParaRPr>
          </a:p>
        </p:txBody>
      </p:sp>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21489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BC95E-747F-82D7-E651-0234038104D5}"/>
              </a:ext>
            </a:extLst>
          </p:cNvPr>
          <p:cNvSpPr/>
          <p:nvPr userDrawn="1"/>
        </p:nvSpPr>
        <p:spPr>
          <a:xfrm>
            <a:off x="5486243" y="0"/>
            <a:ext cx="6705757" cy="685799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tica" pitchFamily="2" charset="0"/>
            </a:endParaRPr>
          </a:p>
        </p:txBody>
      </p:sp>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3350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EBC95E-747F-82D7-E651-0234038104D5}"/>
              </a:ext>
            </a:extLst>
          </p:cNvPr>
          <p:cNvSpPr/>
          <p:nvPr userDrawn="1"/>
        </p:nvSpPr>
        <p:spPr>
          <a:xfrm>
            <a:off x="0" y="0"/>
            <a:ext cx="6733309" cy="6857999"/>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Helvetica" pitchFamily="2" charset="0"/>
            </a:endParaRPr>
          </a:p>
        </p:txBody>
      </p:sp>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416900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C9C8166-0B1E-CE45-B8BA-491A831D7ED0}"/>
              </a:ext>
            </a:extLst>
          </p:cNvPr>
          <p:cNvSpPr>
            <a:spLocks noGrp="1"/>
          </p:cNvSpPr>
          <p:nvPr>
            <p:ph type="ftr" sz="quarter" idx="11"/>
          </p:nvPr>
        </p:nvSpPr>
        <p:spPr/>
        <p:txBody>
          <a:bodyPr/>
          <a:lstStyle>
            <a:lvl1pPr>
              <a:defRPr>
                <a:latin typeface="Helvetica" pitchFamily="2" charset="0"/>
                <a:cs typeface="Arial" panose="020B0604020202020204" pitchFamily="34" charset="0"/>
              </a:defRPr>
            </a:lvl1pPr>
          </a:lstStyle>
          <a:p>
            <a:r>
              <a:rPr lang="en-US" dirty="0"/>
              <a:t>2024 Brandon Hall Group™. Not Licensed for Distribution.</a:t>
            </a:r>
          </a:p>
        </p:txBody>
      </p:sp>
      <p:sp>
        <p:nvSpPr>
          <p:cNvPr id="2" name="Title 1">
            <a:extLst>
              <a:ext uri="{FF2B5EF4-FFF2-40B4-BE49-F238E27FC236}">
                <a16:creationId xmlns:a16="http://schemas.microsoft.com/office/drawing/2014/main" id="{A8DF93AB-DD9D-DA45-8579-41C67BF2BA43}"/>
              </a:ext>
            </a:extLst>
          </p:cNvPr>
          <p:cNvSpPr>
            <a:spLocks noGrp="1"/>
          </p:cNvSpPr>
          <p:nvPr>
            <p:ph type="title"/>
          </p:nvPr>
        </p:nvSpPr>
        <p:spPr/>
        <p:txBody>
          <a:bodyPr>
            <a:normAutofit/>
          </a:bodyPr>
          <a:lstStyle>
            <a:lvl1pPr>
              <a:defRPr sz="3733" b="1">
                <a:solidFill>
                  <a:schemeClr val="tx1"/>
                </a:solidFill>
                <a:latin typeface="Helvetica" pitchFamily="2" charset="0"/>
                <a:cs typeface="Arial" panose="020B0604020202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B6B53D95-4283-A64C-9073-9AF950E225A5}"/>
              </a:ext>
            </a:extLst>
          </p:cNvPr>
          <p:cNvSpPr>
            <a:spLocks noGrp="1"/>
          </p:cNvSpPr>
          <p:nvPr>
            <p:ph type="sldNum" sz="quarter" idx="12"/>
          </p:nvPr>
        </p:nvSpPr>
        <p:spPr/>
        <p:txBody>
          <a:bodyPr/>
          <a:lstStyle>
            <a:lvl1pPr>
              <a:defRPr>
                <a:latin typeface="Helvetica" pitchFamily="2" charset="0"/>
                <a:cs typeface="Arial" panose="020B0604020202020204" pitchFamily="34" charset="0"/>
              </a:defRPr>
            </a:lvl1pPr>
          </a:lstStyle>
          <a:p>
            <a:fld id="{430DADE0-1807-3040-B690-63B61659F84A}" type="slidenum">
              <a:rPr lang="en-US" smtClean="0"/>
              <a:pPr/>
              <a:t>‹#›</a:t>
            </a:fld>
            <a:endParaRPr lang="en-US" dirty="0"/>
          </a:p>
        </p:txBody>
      </p:sp>
      <p:sp>
        <p:nvSpPr>
          <p:cNvPr id="8" name="Text Placeholder 7">
            <a:extLst>
              <a:ext uri="{FF2B5EF4-FFF2-40B4-BE49-F238E27FC236}">
                <a16:creationId xmlns:a16="http://schemas.microsoft.com/office/drawing/2014/main" id="{77622322-6A35-7ED6-716A-B34E1D1556FF}"/>
              </a:ext>
            </a:extLst>
          </p:cNvPr>
          <p:cNvSpPr>
            <a:spLocks noGrp="1"/>
          </p:cNvSpPr>
          <p:nvPr>
            <p:ph type="body" sz="quarter" idx="13" hasCustomPrompt="1"/>
          </p:nvPr>
        </p:nvSpPr>
        <p:spPr>
          <a:xfrm>
            <a:off x="658813" y="3705087"/>
            <a:ext cx="1724025" cy="728524"/>
          </a:xfrm>
          <a:solidFill>
            <a:schemeClr val="accent1"/>
          </a:solidFill>
        </p:spPr>
        <p:txBody>
          <a:bodyPr anchor="ctr">
            <a:normAutofit/>
          </a:bodyPr>
          <a:lstStyle>
            <a:lvl1pPr marL="0" indent="0" algn="ctr">
              <a:buNone/>
              <a:defRPr sz="3200" b="1">
                <a:solidFill>
                  <a:schemeClr val="bg1"/>
                </a:solidFill>
                <a:latin typeface="Helvetica" pitchFamily="2" charset="0"/>
                <a:cs typeface="Arial" panose="020B0604020202020204" pitchFamily="34" charset="0"/>
              </a:defRPr>
            </a:lvl1pPr>
          </a:lstStyle>
          <a:p>
            <a:pPr lvl="0"/>
            <a:r>
              <a:rPr lang="en-US" dirty="0"/>
              <a:t>5.0</a:t>
            </a:r>
          </a:p>
        </p:txBody>
      </p:sp>
      <p:sp>
        <p:nvSpPr>
          <p:cNvPr id="20" name="Text Placeholder 19">
            <a:extLst>
              <a:ext uri="{FF2B5EF4-FFF2-40B4-BE49-F238E27FC236}">
                <a16:creationId xmlns:a16="http://schemas.microsoft.com/office/drawing/2014/main" id="{609CA130-D801-19C5-F023-169F2881D122}"/>
              </a:ext>
            </a:extLst>
          </p:cNvPr>
          <p:cNvSpPr>
            <a:spLocks noGrp="1"/>
          </p:cNvSpPr>
          <p:nvPr>
            <p:ph type="body" sz="quarter" idx="14" hasCustomPrompt="1"/>
          </p:nvPr>
        </p:nvSpPr>
        <p:spPr>
          <a:xfrm>
            <a:off x="658813" y="2692262"/>
            <a:ext cx="1776412" cy="773112"/>
          </a:xfrm>
        </p:spPr>
        <p:txBody>
          <a:bodyPr anchor="ctr">
            <a:normAutofit/>
          </a:bodyPr>
          <a:lstStyle>
            <a:lvl1pPr marL="0" indent="0" algn="ctr">
              <a:lnSpc>
                <a:spcPct val="100000"/>
              </a:lnSpc>
              <a:spcBef>
                <a:spcPts val="0"/>
              </a:spcBef>
              <a:buNone/>
              <a:defRPr sz="2000">
                <a:latin typeface="Helvetica" pitchFamily="2" charset="0"/>
                <a:cs typeface="Arial" panose="020B0604020202020204" pitchFamily="34" charset="0"/>
              </a:defRPr>
            </a:lvl1pPr>
          </a:lstStyle>
          <a:p>
            <a:pPr lvl="0"/>
            <a:r>
              <a:rPr lang="en-US" dirty="0"/>
              <a:t>Label</a:t>
            </a:r>
          </a:p>
        </p:txBody>
      </p:sp>
      <p:sp>
        <p:nvSpPr>
          <p:cNvPr id="21" name="Text Placeholder 7">
            <a:extLst>
              <a:ext uri="{FF2B5EF4-FFF2-40B4-BE49-F238E27FC236}">
                <a16:creationId xmlns:a16="http://schemas.microsoft.com/office/drawing/2014/main" id="{11367931-4969-EA73-4279-8F99F56F07CD}"/>
              </a:ext>
            </a:extLst>
          </p:cNvPr>
          <p:cNvSpPr>
            <a:spLocks noGrp="1"/>
          </p:cNvSpPr>
          <p:nvPr>
            <p:ph type="body" sz="quarter" idx="15" hasCustomPrompt="1"/>
          </p:nvPr>
        </p:nvSpPr>
        <p:spPr>
          <a:xfrm>
            <a:off x="2920206" y="3705087"/>
            <a:ext cx="1724025" cy="728524"/>
          </a:xfrm>
          <a:solidFill>
            <a:schemeClr val="accent2"/>
          </a:solidFill>
        </p:spPr>
        <p:txBody>
          <a:bodyPr anchor="ctr">
            <a:normAutofit/>
          </a:bodyPr>
          <a:lstStyle>
            <a:lvl1pPr marL="0" indent="0" algn="ctr">
              <a:buNone/>
              <a:defRPr sz="3200" b="1">
                <a:solidFill>
                  <a:schemeClr val="bg1"/>
                </a:solidFill>
                <a:latin typeface="Helvetica" pitchFamily="2" charset="0"/>
                <a:cs typeface="Arial" panose="020B0604020202020204" pitchFamily="34" charset="0"/>
              </a:defRPr>
            </a:lvl1pPr>
          </a:lstStyle>
          <a:p>
            <a:pPr lvl="0"/>
            <a:r>
              <a:rPr lang="en-US" dirty="0"/>
              <a:t>4.0</a:t>
            </a:r>
          </a:p>
        </p:txBody>
      </p:sp>
      <p:sp>
        <p:nvSpPr>
          <p:cNvPr id="22" name="Text Placeholder 19">
            <a:extLst>
              <a:ext uri="{FF2B5EF4-FFF2-40B4-BE49-F238E27FC236}">
                <a16:creationId xmlns:a16="http://schemas.microsoft.com/office/drawing/2014/main" id="{4E8C6537-1762-1BB9-23D1-B22CD862639C}"/>
              </a:ext>
            </a:extLst>
          </p:cNvPr>
          <p:cNvSpPr>
            <a:spLocks noGrp="1"/>
          </p:cNvSpPr>
          <p:nvPr>
            <p:ph type="body" sz="quarter" idx="16" hasCustomPrompt="1"/>
          </p:nvPr>
        </p:nvSpPr>
        <p:spPr>
          <a:xfrm>
            <a:off x="2920206" y="2692262"/>
            <a:ext cx="1776412" cy="773112"/>
          </a:xfrm>
        </p:spPr>
        <p:txBody>
          <a:bodyPr anchor="ctr">
            <a:normAutofit/>
          </a:bodyPr>
          <a:lstStyle>
            <a:lvl1pPr marL="0" indent="0" algn="ctr">
              <a:lnSpc>
                <a:spcPct val="100000"/>
              </a:lnSpc>
              <a:spcBef>
                <a:spcPts val="0"/>
              </a:spcBef>
              <a:buNone/>
              <a:defRPr sz="2000">
                <a:latin typeface="Helvetica" pitchFamily="2" charset="0"/>
                <a:cs typeface="Arial" panose="020B0604020202020204" pitchFamily="34" charset="0"/>
              </a:defRPr>
            </a:lvl1pPr>
          </a:lstStyle>
          <a:p>
            <a:pPr lvl="0"/>
            <a:r>
              <a:rPr lang="en-US" dirty="0"/>
              <a:t>Label</a:t>
            </a:r>
          </a:p>
        </p:txBody>
      </p:sp>
      <p:sp>
        <p:nvSpPr>
          <p:cNvPr id="23" name="Text Placeholder 7">
            <a:extLst>
              <a:ext uri="{FF2B5EF4-FFF2-40B4-BE49-F238E27FC236}">
                <a16:creationId xmlns:a16="http://schemas.microsoft.com/office/drawing/2014/main" id="{C312D2AF-26B0-21E3-207D-35B8B015D7C1}"/>
              </a:ext>
            </a:extLst>
          </p:cNvPr>
          <p:cNvSpPr>
            <a:spLocks noGrp="1"/>
          </p:cNvSpPr>
          <p:nvPr>
            <p:ph type="body" sz="quarter" idx="17" hasCustomPrompt="1"/>
          </p:nvPr>
        </p:nvSpPr>
        <p:spPr>
          <a:xfrm>
            <a:off x="5233987" y="3705087"/>
            <a:ext cx="1724025" cy="728524"/>
          </a:xfrm>
          <a:solidFill>
            <a:schemeClr val="accent4"/>
          </a:solidFill>
        </p:spPr>
        <p:txBody>
          <a:bodyPr anchor="ctr">
            <a:normAutofit/>
          </a:bodyPr>
          <a:lstStyle>
            <a:lvl1pPr marL="0" indent="0" algn="ctr">
              <a:buNone/>
              <a:defRPr sz="3200" b="1">
                <a:solidFill>
                  <a:schemeClr val="bg1"/>
                </a:solidFill>
                <a:latin typeface="Helvetica" pitchFamily="2" charset="0"/>
                <a:cs typeface="Arial" panose="020B0604020202020204" pitchFamily="34" charset="0"/>
              </a:defRPr>
            </a:lvl1pPr>
          </a:lstStyle>
          <a:p>
            <a:pPr lvl="0"/>
            <a:r>
              <a:rPr lang="en-US" dirty="0"/>
              <a:t>3.0</a:t>
            </a:r>
          </a:p>
        </p:txBody>
      </p:sp>
      <p:sp>
        <p:nvSpPr>
          <p:cNvPr id="24" name="Text Placeholder 19">
            <a:extLst>
              <a:ext uri="{FF2B5EF4-FFF2-40B4-BE49-F238E27FC236}">
                <a16:creationId xmlns:a16="http://schemas.microsoft.com/office/drawing/2014/main" id="{069AF911-4B5B-4D24-B6DD-6A7B95C4C432}"/>
              </a:ext>
            </a:extLst>
          </p:cNvPr>
          <p:cNvSpPr>
            <a:spLocks noGrp="1"/>
          </p:cNvSpPr>
          <p:nvPr>
            <p:ph type="body" sz="quarter" idx="18" hasCustomPrompt="1"/>
          </p:nvPr>
        </p:nvSpPr>
        <p:spPr>
          <a:xfrm>
            <a:off x="5207793" y="2692262"/>
            <a:ext cx="1776412" cy="773112"/>
          </a:xfrm>
        </p:spPr>
        <p:txBody>
          <a:bodyPr anchor="ctr">
            <a:normAutofit/>
          </a:bodyPr>
          <a:lstStyle>
            <a:lvl1pPr marL="0" indent="0" algn="ctr">
              <a:lnSpc>
                <a:spcPct val="100000"/>
              </a:lnSpc>
              <a:spcBef>
                <a:spcPts val="0"/>
              </a:spcBef>
              <a:buNone/>
              <a:defRPr sz="2000">
                <a:latin typeface="Helvetica" pitchFamily="2" charset="0"/>
                <a:cs typeface="Arial" panose="020B0604020202020204" pitchFamily="34" charset="0"/>
              </a:defRPr>
            </a:lvl1pPr>
          </a:lstStyle>
          <a:p>
            <a:pPr lvl="0"/>
            <a:r>
              <a:rPr lang="en-US" dirty="0"/>
              <a:t>Label</a:t>
            </a:r>
          </a:p>
        </p:txBody>
      </p:sp>
      <p:sp>
        <p:nvSpPr>
          <p:cNvPr id="25" name="Text Placeholder 7">
            <a:extLst>
              <a:ext uri="{FF2B5EF4-FFF2-40B4-BE49-F238E27FC236}">
                <a16:creationId xmlns:a16="http://schemas.microsoft.com/office/drawing/2014/main" id="{B4C718F6-4A54-4F82-845E-4FFC86C05188}"/>
              </a:ext>
            </a:extLst>
          </p:cNvPr>
          <p:cNvSpPr>
            <a:spLocks noGrp="1"/>
          </p:cNvSpPr>
          <p:nvPr>
            <p:ph type="body" sz="quarter" idx="19" hasCustomPrompt="1"/>
          </p:nvPr>
        </p:nvSpPr>
        <p:spPr>
          <a:xfrm>
            <a:off x="7573961" y="3705087"/>
            <a:ext cx="1724025" cy="728524"/>
          </a:xfrm>
          <a:solidFill>
            <a:schemeClr val="accent6"/>
          </a:solidFill>
        </p:spPr>
        <p:txBody>
          <a:bodyPr anchor="ctr">
            <a:normAutofit/>
          </a:bodyPr>
          <a:lstStyle>
            <a:lvl1pPr marL="0" indent="0" algn="ctr">
              <a:buNone/>
              <a:defRPr sz="3200" b="1">
                <a:solidFill>
                  <a:schemeClr val="bg1"/>
                </a:solidFill>
                <a:latin typeface="Helvetica" pitchFamily="2" charset="0"/>
                <a:cs typeface="Arial" panose="020B0604020202020204" pitchFamily="34" charset="0"/>
              </a:defRPr>
            </a:lvl1pPr>
          </a:lstStyle>
          <a:p>
            <a:pPr lvl="0"/>
            <a:r>
              <a:rPr lang="en-US" dirty="0"/>
              <a:t>2.0</a:t>
            </a:r>
          </a:p>
        </p:txBody>
      </p:sp>
      <p:sp>
        <p:nvSpPr>
          <p:cNvPr id="26" name="Text Placeholder 19">
            <a:extLst>
              <a:ext uri="{FF2B5EF4-FFF2-40B4-BE49-F238E27FC236}">
                <a16:creationId xmlns:a16="http://schemas.microsoft.com/office/drawing/2014/main" id="{923970E3-2CA1-E7DE-73EA-3ADA1F82EF32}"/>
              </a:ext>
            </a:extLst>
          </p:cNvPr>
          <p:cNvSpPr>
            <a:spLocks noGrp="1"/>
          </p:cNvSpPr>
          <p:nvPr>
            <p:ph type="body" sz="quarter" idx="20" hasCustomPrompt="1"/>
          </p:nvPr>
        </p:nvSpPr>
        <p:spPr>
          <a:xfrm>
            <a:off x="7573961" y="2692262"/>
            <a:ext cx="1776412" cy="773112"/>
          </a:xfrm>
        </p:spPr>
        <p:txBody>
          <a:bodyPr anchor="ctr">
            <a:normAutofit/>
          </a:bodyPr>
          <a:lstStyle>
            <a:lvl1pPr marL="0" indent="0" algn="ctr">
              <a:lnSpc>
                <a:spcPct val="100000"/>
              </a:lnSpc>
              <a:spcBef>
                <a:spcPts val="0"/>
              </a:spcBef>
              <a:buNone/>
              <a:defRPr sz="2000">
                <a:latin typeface="Helvetica" pitchFamily="2" charset="0"/>
                <a:cs typeface="Arial" panose="020B0604020202020204" pitchFamily="34" charset="0"/>
              </a:defRPr>
            </a:lvl1pPr>
          </a:lstStyle>
          <a:p>
            <a:pPr lvl="0"/>
            <a:r>
              <a:rPr lang="en-US" dirty="0"/>
              <a:t>Label</a:t>
            </a:r>
          </a:p>
        </p:txBody>
      </p:sp>
      <p:sp>
        <p:nvSpPr>
          <p:cNvPr id="27" name="Text Placeholder 7">
            <a:extLst>
              <a:ext uri="{FF2B5EF4-FFF2-40B4-BE49-F238E27FC236}">
                <a16:creationId xmlns:a16="http://schemas.microsoft.com/office/drawing/2014/main" id="{51328CFB-9D6E-E192-A78B-4418C61F6F69}"/>
              </a:ext>
            </a:extLst>
          </p:cNvPr>
          <p:cNvSpPr>
            <a:spLocks noGrp="1"/>
          </p:cNvSpPr>
          <p:nvPr>
            <p:ph type="body" sz="quarter" idx="21" hasCustomPrompt="1"/>
          </p:nvPr>
        </p:nvSpPr>
        <p:spPr>
          <a:xfrm>
            <a:off x="9887742" y="3705087"/>
            <a:ext cx="1724025" cy="728524"/>
          </a:xfrm>
          <a:solidFill>
            <a:schemeClr val="accent1"/>
          </a:solidFill>
        </p:spPr>
        <p:txBody>
          <a:bodyPr anchor="ctr">
            <a:normAutofit/>
          </a:bodyPr>
          <a:lstStyle>
            <a:lvl1pPr marL="0" indent="0" algn="ctr">
              <a:buNone/>
              <a:defRPr sz="3200" b="1">
                <a:solidFill>
                  <a:schemeClr val="bg1"/>
                </a:solidFill>
                <a:latin typeface="Helvetica" pitchFamily="2" charset="0"/>
                <a:cs typeface="Arial" panose="020B0604020202020204" pitchFamily="34" charset="0"/>
              </a:defRPr>
            </a:lvl1pPr>
          </a:lstStyle>
          <a:p>
            <a:pPr lvl="0"/>
            <a:r>
              <a:rPr lang="en-US" dirty="0"/>
              <a:t>1.0</a:t>
            </a:r>
          </a:p>
        </p:txBody>
      </p:sp>
      <p:sp>
        <p:nvSpPr>
          <p:cNvPr id="28" name="Text Placeholder 19">
            <a:extLst>
              <a:ext uri="{FF2B5EF4-FFF2-40B4-BE49-F238E27FC236}">
                <a16:creationId xmlns:a16="http://schemas.microsoft.com/office/drawing/2014/main" id="{3CDFD811-BBC1-5117-5FEA-8F0B41760727}"/>
              </a:ext>
            </a:extLst>
          </p:cNvPr>
          <p:cNvSpPr>
            <a:spLocks noGrp="1"/>
          </p:cNvSpPr>
          <p:nvPr>
            <p:ph type="body" sz="quarter" idx="22" hasCustomPrompt="1"/>
          </p:nvPr>
        </p:nvSpPr>
        <p:spPr>
          <a:xfrm>
            <a:off x="9861548" y="2692262"/>
            <a:ext cx="1776412" cy="773112"/>
          </a:xfrm>
        </p:spPr>
        <p:txBody>
          <a:bodyPr anchor="ctr">
            <a:normAutofit/>
          </a:bodyPr>
          <a:lstStyle>
            <a:lvl1pPr marL="0" indent="0" algn="ctr">
              <a:lnSpc>
                <a:spcPct val="100000"/>
              </a:lnSpc>
              <a:spcBef>
                <a:spcPts val="0"/>
              </a:spcBef>
              <a:buNone/>
              <a:defRPr sz="2000">
                <a:latin typeface="Helvetica" pitchFamily="2" charset="0"/>
                <a:cs typeface="Arial" panose="020B0604020202020204" pitchFamily="34" charset="0"/>
              </a:defRPr>
            </a:lvl1pPr>
          </a:lstStyle>
          <a:p>
            <a:pPr lvl="0"/>
            <a:r>
              <a:rPr lang="en-US" dirty="0"/>
              <a:t>Label</a:t>
            </a:r>
          </a:p>
        </p:txBody>
      </p:sp>
    </p:spTree>
    <p:extLst>
      <p:ext uri="{BB962C8B-B14F-4D97-AF65-F5344CB8AC3E}">
        <p14:creationId xmlns:p14="http://schemas.microsoft.com/office/powerpoint/2010/main" val="1407029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E9D899-4731-9D44-9A46-2983424FE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pitchFamily="2" charset="0"/>
              </a:defRPr>
            </a:lvl1pPr>
          </a:lstStyle>
          <a:p>
            <a:endParaRPr lang="en-US" dirty="0"/>
          </a:p>
        </p:txBody>
      </p:sp>
      <p:sp>
        <p:nvSpPr>
          <p:cNvPr id="5" name="Footer Placeholder 4">
            <a:extLst>
              <a:ext uri="{FF2B5EF4-FFF2-40B4-BE49-F238E27FC236}">
                <a16:creationId xmlns:a16="http://schemas.microsoft.com/office/drawing/2014/main" id="{4AFDD6C3-586E-854A-8C76-E3D3F597A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r>
              <a:rPr lang="en-US" dirty="0"/>
              <a:t>2024 Brandon Hall Group™. Not Licensed for Distribution.</a:t>
            </a:r>
          </a:p>
        </p:txBody>
      </p:sp>
      <p:sp>
        <p:nvSpPr>
          <p:cNvPr id="6" name="Slide Number Placeholder 5">
            <a:extLst>
              <a:ext uri="{FF2B5EF4-FFF2-40B4-BE49-F238E27FC236}">
                <a16:creationId xmlns:a16="http://schemas.microsoft.com/office/drawing/2014/main" id="{5D2EC9EA-3414-744D-8F2E-23CD5F6A5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itchFamily="2" charset="0"/>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312060540"/>
      </p:ext>
    </p:extLst>
  </p:cSld>
  <p:clrMap bg1="lt1" tx1="dk1" bg2="lt2" tx2="dk2" accent1="accent1" accent2="accent2" accent3="accent3" accent4="accent4" accent5="accent5" accent6="accent6" hlink="hlink" folHlink="folHlink"/>
  <p:sldLayoutIdLst>
    <p:sldLayoutId id="2147483662" r:id="rId1"/>
    <p:sldLayoutId id="2147483695" r:id="rId2"/>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F9EC2-6D40-394E-9CAE-C3D413AB6843}"/>
              </a:ext>
            </a:extLst>
          </p:cNvPr>
          <p:cNvSpPr>
            <a:spLocks noGrp="1"/>
          </p:cNvSpPr>
          <p:nvPr>
            <p:ph type="title"/>
          </p:nvPr>
        </p:nvSpPr>
        <p:spPr>
          <a:xfrm>
            <a:off x="512897" y="136525"/>
            <a:ext cx="1116620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1D0DB6D-378C-E143-96C1-2579BC80F55C}"/>
              </a:ext>
            </a:extLst>
          </p:cNvPr>
          <p:cNvSpPr>
            <a:spLocks noGrp="1"/>
          </p:cNvSpPr>
          <p:nvPr>
            <p:ph type="body" idx="1"/>
          </p:nvPr>
        </p:nvSpPr>
        <p:spPr>
          <a:xfrm>
            <a:off x="838420" y="1825626"/>
            <a:ext cx="10515163"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9B64211-6386-3A44-9BC8-B1B0AF72881F}"/>
              </a:ext>
            </a:extLst>
          </p:cNvPr>
          <p:cNvSpPr>
            <a:spLocks noGrp="1"/>
          </p:cNvSpPr>
          <p:nvPr>
            <p:ph type="ftr" sz="quarter" idx="3"/>
          </p:nvPr>
        </p:nvSpPr>
        <p:spPr>
          <a:xfrm>
            <a:off x="417623" y="6356351"/>
            <a:ext cx="5068620" cy="365125"/>
          </a:xfrm>
          <a:prstGeom prst="rect">
            <a:avLst/>
          </a:prstGeom>
        </p:spPr>
        <p:txBody>
          <a:bodyPr vert="horz" lIns="91440" tIns="45720" rIns="91440" bIns="45720" rtlCol="0" anchor="ctr"/>
          <a:lstStyle>
            <a:lvl1pPr algn="l">
              <a:defRPr sz="600" b="0" i="0">
                <a:solidFill>
                  <a:schemeClr val="tx1"/>
                </a:solidFill>
                <a:latin typeface="Helvetica" pitchFamily="2" charset="0"/>
              </a:defRPr>
            </a:lvl1pPr>
          </a:lstStyle>
          <a:p>
            <a:r>
              <a:rPr lang="en-US" dirty="0"/>
              <a:t>2024 Brandon Hall Group™. Not Licensed for Distribution.</a:t>
            </a:r>
          </a:p>
        </p:txBody>
      </p:sp>
      <p:sp>
        <p:nvSpPr>
          <p:cNvPr id="6" name="Slide Number Placeholder 5">
            <a:extLst>
              <a:ext uri="{FF2B5EF4-FFF2-40B4-BE49-F238E27FC236}">
                <a16:creationId xmlns:a16="http://schemas.microsoft.com/office/drawing/2014/main" id="{B50A9A8E-7044-4846-99D0-837EAF159F74}"/>
              </a:ext>
            </a:extLst>
          </p:cNvPr>
          <p:cNvSpPr>
            <a:spLocks noGrp="1"/>
          </p:cNvSpPr>
          <p:nvPr>
            <p:ph type="sldNum" sz="quarter" idx="4"/>
          </p:nvPr>
        </p:nvSpPr>
        <p:spPr>
          <a:xfrm>
            <a:off x="9031259" y="6356351"/>
            <a:ext cx="2743120" cy="365125"/>
          </a:xfrm>
          <a:prstGeom prst="rect">
            <a:avLst/>
          </a:prstGeom>
        </p:spPr>
        <p:txBody>
          <a:bodyPr vert="horz" lIns="91440" tIns="45720" rIns="91440" bIns="45720" rtlCol="0" anchor="ctr"/>
          <a:lstStyle>
            <a:lvl1pPr algn="r">
              <a:defRPr sz="600" b="0" i="0">
                <a:solidFill>
                  <a:schemeClr val="tx1"/>
                </a:solidFill>
                <a:latin typeface="Helvetica" pitchFamily="2" charset="0"/>
              </a:defRPr>
            </a:lvl1pPr>
          </a:lstStyle>
          <a:p>
            <a:fld id="{8A4627BC-5B24-44A1-A681-AC8342A3DA9E}" type="slidenum">
              <a:rPr lang="en-US" smtClean="0"/>
              <a:pPr/>
              <a:t>‹#›</a:t>
            </a:fld>
            <a:endParaRPr lang="en-US" dirty="0"/>
          </a:p>
        </p:txBody>
      </p:sp>
    </p:spTree>
    <p:extLst>
      <p:ext uri="{BB962C8B-B14F-4D97-AF65-F5344CB8AC3E}">
        <p14:creationId xmlns:p14="http://schemas.microsoft.com/office/powerpoint/2010/main" val="2957776717"/>
      </p:ext>
    </p:extLst>
  </p:cSld>
  <p:clrMap bg1="lt1" tx1="dk1" bg2="lt2" tx2="dk2" accent1="accent1" accent2="accent2" accent3="accent3" accent4="accent4" accent5="accent5" accent6="accent6" hlink="hlink" folHlink="folHlink"/>
  <p:sldLayoutIdLst>
    <p:sldLayoutId id="2147483699" r:id="rId1"/>
    <p:sldLayoutId id="2147483670" r:id="rId2"/>
    <p:sldLayoutId id="2147483671" r:id="rId3"/>
    <p:sldLayoutId id="2147483701" r:id="rId4"/>
    <p:sldLayoutId id="2147483700" r:id="rId5"/>
    <p:sldLayoutId id="2147483702" r:id="rId6"/>
    <p:sldLayoutId id="2147483698" r:id="rId7"/>
    <p:sldLayoutId id="2147483696" r:id="rId8"/>
    <p:sldLayoutId id="2147483672" r:id="rId9"/>
    <p:sldLayoutId id="2147483673" r:id="rId10"/>
    <p:sldLayoutId id="2147483674" r:id="rId11"/>
    <p:sldLayoutId id="2147483694" r:id="rId12"/>
  </p:sldLayoutIdLst>
  <p:hf hdr="0" dt="0"/>
  <p:txStyles>
    <p:titleStyle>
      <a:lvl1pPr algn="l" defTabSz="457186" rtl="0" eaLnBrk="1" latinLnBrk="0" hangingPunct="1">
        <a:lnSpc>
          <a:spcPct val="90000"/>
        </a:lnSpc>
        <a:spcBef>
          <a:spcPct val="0"/>
        </a:spcBef>
        <a:buNone/>
        <a:defRPr sz="4000" b="1" i="0" kern="1200">
          <a:solidFill>
            <a:schemeClr val="tx1"/>
          </a:solidFill>
          <a:latin typeface="Helvetica" pitchFamily="2" charset="0"/>
          <a:ea typeface="+mj-ea"/>
          <a:cs typeface="Arial" panose="020B0604020202020204" pitchFamily="34" charset="0"/>
        </a:defRPr>
      </a:lvl1pPr>
    </p:titleStyle>
    <p:bodyStyle>
      <a:lvl1pPr marL="114297" indent="-114297" algn="l" defTabSz="457186" rtl="0" eaLnBrk="1" latinLnBrk="0" hangingPunct="1">
        <a:lnSpc>
          <a:spcPct val="90000"/>
        </a:lnSpc>
        <a:spcBef>
          <a:spcPts val="500"/>
        </a:spcBef>
        <a:buFont typeface="Arial" panose="020B0604020202020204" pitchFamily="34" charset="0"/>
        <a:buChar char="•"/>
        <a:defRPr sz="1400" b="0" i="0" kern="1200">
          <a:solidFill>
            <a:schemeClr val="tx1"/>
          </a:solidFill>
          <a:latin typeface="Helvetica" pitchFamily="2" charset="0"/>
          <a:ea typeface="+mn-ea"/>
          <a:cs typeface="Arial" panose="020B0604020202020204" pitchFamily="34" charset="0"/>
        </a:defRPr>
      </a:lvl1pPr>
      <a:lvl2pPr marL="342890" indent="-114297" algn="l" defTabSz="457186" rtl="0" eaLnBrk="1" latinLnBrk="0" hangingPunct="1">
        <a:lnSpc>
          <a:spcPct val="90000"/>
        </a:lnSpc>
        <a:spcBef>
          <a:spcPts val="251"/>
        </a:spcBef>
        <a:buFont typeface="Arial" panose="020B0604020202020204" pitchFamily="34" charset="0"/>
        <a:buChar char="•"/>
        <a:defRPr sz="1200" b="0" i="0" kern="1200">
          <a:solidFill>
            <a:schemeClr val="tx1"/>
          </a:solidFill>
          <a:latin typeface="Helvetica" pitchFamily="2" charset="0"/>
          <a:ea typeface="+mn-ea"/>
          <a:cs typeface="Arial" panose="020B0604020202020204" pitchFamily="34" charset="0"/>
        </a:defRPr>
      </a:lvl2pPr>
      <a:lvl3pPr marL="571482" indent="-114297" algn="l" defTabSz="457186" rtl="0" eaLnBrk="1" latinLnBrk="0" hangingPunct="1">
        <a:lnSpc>
          <a:spcPct val="90000"/>
        </a:lnSpc>
        <a:spcBef>
          <a:spcPts val="251"/>
        </a:spcBef>
        <a:buFont typeface="Arial" panose="020B0604020202020204" pitchFamily="34" charset="0"/>
        <a:buChar char="•"/>
        <a:defRPr sz="1000" b="0" i="0" kern="1200">
          <a:solidFill>
            <a:schemeClr val="tx1"/>
          </a:solidFill>
          <a:latin typeface="Helvetica" pitchFamily="2" charset="0"/>
          <a:ea typeface="+mn-ea"/>
          <a:cs typeface="Arial" panose="020B0604020202020204" pitchFamily="34" charset="0"/>
        </a:defRPr>
      </a:lvl3pPr>
      <a:lvl4pPr marL="800075" indent="-114297" algn="l" defTabSz="457186" rtl="0" eaLnBrk="1" latinLnBrk="0" hangingPunct="1">
        <a:lnSpc>
          <a:spcPct val="90000"/>
        </a:lnSpc>
        <a:spcBef>
          <a:spcPts val="251"/>
        </a:spcBef>
        <a:buFont typeface="Arial" panose="020B0604020202020204" pitchFamily="34" charset="0"/>
        <a:buChar char="•"/>
        <a:defRPr sz="900" b="0" i="0" kern="1200">
          <a:solidFill>
            <a:schemeClr val="tx1"/>
          </a:solidFill>
          <a:latin typeface="Helvetica" pitchFamily="2" charset="0"/>
          <a:ea typeface="+mn-ea"/>
          <a:cs typeface="Arial" panose="020B0604020202020204" pitchFamily="34" charset="0"/>
        </a:defRPr>
      </a:lvl4pPr>
      <a:lvl5pPr marL="1028668" indent="-114297" algn="l" defTabSz="457186" rtl="0" eaLnBrk="1" latinLnBrk="0" hangingPunct="1">
        <a:lnSpc>
          <a:spcPct val="90000"/>
        </a:lnSpc>
        <a:spcBef>
          <a:spcPts val="251"/>
        </a:spcBef>
        <a:buFont typeface="Arial" panose="020B0604020202020204" pitchFamily="34" charset="0"/>
        <a:buChar char="•"/>
        <a:defRPr sz="900" b="0" i="0" kern="1200">
          <a:solidFill>
            <a:schemeClr val="tx1"/>
          </a:solidFill>
          <a:latin typeface="Helvetica" pitchFamily="2" charset="0"/>
          <a:ea typeface="+mn-ea"/>
          <a:cs typeface="Arial" panose="020B0604020202020204" pitchFamily="34" charset="0"/>
        </a:defRPr>
      </a:lvl5pPr>
      <a:lvl6pPr marL="1257261" indent="-114297" algn="l" defTabSz="457186"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6pPr>
      <a:lvl7pPr marL="1485854" indent="-114297" algn="l" defTabSz="457186"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7pPr>
      <a:lvl8pPr marL="1714446" indent="-114297" algn="l" defTabSz="457186"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8pPr>
      <a:lvl9pPr marL="1943038" indent="-114297" algn="l" defTabSz="457186" rtl="0" eaLnBrk="1" latinLnBrk="0" hangingPunct="1">
        <a:lnSpc>
          <a:spcPct val="90000"/>
        </a:lnSpc>
        <a:spcBef>
          <a:spcPts val="251"/>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6" rtl="0" eaLnBrk="1" latinLnBrk="0" hangingPunct="1">
        <a:defRPr sz="900" kern="1200">
          <a:solidFill>
            <a:schemeClr val="tx1"/>
          </a:solidFill>
          <a:latin typeface="+mn-lt"/>
          <a:ea typeface="+mn-ea"/>
          <a:cs typeface="+mn-cs"/>
        </a:defRPr>
      </a:lvl1pPr>
      <a:lvl2pPr marL="228593" algn="l" defTabSz="457186" rtl="0" eaLnBrk="1" latinLnBrk="0" hangingPunct="1">
        <a:defRPr sz="900" kern="1200">
          <a:solidFill>
            <a:schemeClr val="tx1"/>
          </a:solidFill>
          <a:latin typeface="+mn-lt"/>
          <a:ea typeface="+mn-ea"/>
          <a:cs typeface="+mn-cs"/>
        </a:defRPr>
      </a:lvl2pPr>
      <a:lvl3pPr marL="457186" algn="l" defTabSz="457186" rtl="0" eaLnBrk="1" latinLnBrk="0" hangingPunct="1">
        <a:defRPr sz="900" kern="1200">
          <a:solidFill>
            <a:schemeClr val="tx1"/>
          </a:solidFill>
          <a:latin typeface="+mn-lt"/>
          <a:ea typeface="+mn-ea"/>
          <a:cs typeface="+mn-cs"/>
        </a:defRPr>
      </a:lvl3pPr>
      <a:lvl4pPr marL="685779" algn="l" defTabSz="457186" rtl="0" eaLnBrk="1" latinLnBrk="0" hangingPunct="1">
        <a:defRPr sz="900" kern="1200">
          <a:solidFill>
            <a:schemeClr val="tx1"/>
          </a:solidFill>
          <a:latin typeface="+mn-lt"/>
          <a:ea typeface="+mn-ea"/>
          <a:cs typeface="+mn-cs"/>
        </a:defRPr>
      </a:lvl4pPr>
      <a:lvl5pPr marL="914372" algn="l" defTabSz="457186" rtl="0" eaLnBrk="1" latinLnBrk="0" hangingPunct="1">
        <a:defRPr sz="900" kern="1200">
          <a:solidFill>
            <a:schemeClr val="tx1"/>
          </a:solidFill>
          <a:latin typeface="+mn-lt"/>
          <a:ea typeface="+mn-ea"/>
          <a:cs typeface="+mn-cs"/>
        </a:defRPr>
      </a:lvl5pPr>
      <a:lvl6pPr marL="1142965" algn="l" defTabSz="457186" rtl="0" eaLnBrk="1" latinLnBrk="0" hangingPunct="1">
        <a:defRPr sz="900" kern="1200">
          <a:solidFill>
            <a:schemeClr val="tx1"/>
          </a:solidFill>
          <a:latin typeface="+mn-lt"/>
          <a:ea typeface="+mn-ea"/>
          <a:cs typeface="+mn-cs"/>
        </a:defRPr>
      </a:lvl6pPr>
      <a:lvl7pPr marL="1371556" algn="l" defTabSz="457186" rtl="0" eaLnBrk="1" latinLnBrk="0" hangingPunct="1">
        <a:defRPr sz="900" kern="1200">
          <a:solidFill>
            <a:schemeClr val="tx1"/>
          </a:solidFill>
          <a:latin typeface="+mn-lt"/>
          <a:ea typeface="+mn-ea"/>
          <a:cs typeface="+mn-cs"/>
        </a:defRPr>
      </a:lvl7pPr>
      <a:lvl8pPr marL="1600149" algn="l" defTabSz="457186" rtl="0" eaLnBrk="1" latinLnBrk="0" hangingPunct="1">
        <a:defRPr sz="900" kern="1200">
          <a:solidFill>
            <a:schemeClr val="tx1"/>
          </a:solidFill>
          <a:latin typeface="+mn-lt"/>
          <a:ea typeface="+mn-ea"/>
          <a:cs typeface="+mn-cs"/>
        </a:defRPr>
      </a:lvl8pPr>
      <a:lvl9pPr marL="1828744" algn="l" defTabSz="457186"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D4622B-CF20-F6A9-A760-EFFCE7338C5F}"/>
              </a:ext>
            </a:extLst>
          </p:cNvPr>
          <p:cNvSpPr/>
          <p:nvPr/>
        </p:nvSpPr>
        <p:spPr>
          <a:xfrm>
            <a:off x="0" y="-3777"/>
            <a:ext cx="12193586" cy="6886820"/>
          </a:xfrm>
          <a:prstGeom prst="rect">
            <a:avLst/>
          </a:prstGeom>
          <a:solidFill>
            <a:srgbClr val="367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556" rtl="0" eaLnBrk="0" fontAlgn="base" latinLnBrk="0" hangingPunct="0">
              <a:lnSpc>
                <a:spcPct val="100000"/>
              </a:lnSpc>
              <a:spcBef>
                <a:spcPct val="0"/>
              </a:spcBef>
              <a:spcAft>
                <a:spcPct val="0"/>
              </a:spcAft>
              <a:buClrTx/>
              <a:buSzTx/>
              <a:buFontTx/>
              <a:buNone/>
              <a:tabLst/>
              <a:defRPr/>
            </a:pPr>
            <a:endParaRPr kumimoji="0" lang="ru-RU" sz="180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Slide Number Placeholder 3">
            <a:extLst>
              <a:ext uri="{FF2B5EF4-FFF2-40B4-BE49-F238E27FC236}">
                <a16:creationId xmlns:a16="http://schemas.microsoft.com/office/drawing/2014/main" id="{495F32B5-FC69-27A9-868E-7056096EB03E}"/>
              </a:ext>
            </a:extLst>
          </p:cNvPr>
          <p:cNvSpPr>
            <a:spLocks noGrp="1"/>
          </p:cNvSpPr>
          <p:nvPr>
            <p:ph type="sldNum" sz="quarter" idx="11"/>
          </p:nvPr>
        </p:nvSpPr>
        <p:spPr/>
        <p:txBody>
          <a:bodyPr/>
          <a:lstStyle/>
          <a:p>
            <a:fld id="{EEC580BD-F276-4C5D-B77A-7631844BDE28}" type="slidenum">
              <a:rPr lang="en-US" smtClean="0"/>
              <a:pPr/>
              <a:t>1</a:t>
            </a:fld>
            <a:endParaRPr lang="en-US" dirty="0"/>
          </a:p>
        </p:txBody>
      </p:sp>
      <p:sp>
        <p:nvSpPr>
          <p:cNvPr id="5" name="Title 3">
            <a:extLst>
              <a:ext uri="{FF2B5EF4-FFF2-40B4-BE49-F238E27FC236}">
                <a16:creationId xmlns:a16="http://schemas.microsoft.com/office/drawing/2014/main" id="{3B05A4D3-C5FC-5919-A8D9-DDEB017ACE6C}"/>
              </a:ext>
            </a:extLst>
          </p:cNvPr>
          <p:cNvSpPr txBox="1">
            <a:spLocks/>
          </p:cNvSpPr>
          <p:nvPr/>
        </p:nvSpPr>
        <p:spPr>
          <a:xfrm>
            <a:off x="754824" y="2185357"/>
            <a:ext cx="6019463" cy="179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rgbClr val="07376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Helvetica" pitchFamily="2" charset="0"/>
                <a:cs typeface="Arial" panose="020B0604020202020204" pitchFamily="34" charset="0"/>
              </a:rPr>
              <a:t>HR Playbook: </a:t>
            </a:r>
            <a:endParaRPr lang="en-US" sz="3600" dirty="0">
              <a:solidFill>
                <a:schemeClr val="bg1"/>
              </a:solidFill>
              <a:latin typeface="Helvetica" pitchFamily="2" charset="0"/>
            </a:endParaRPr>
          </a:p>
        </p:txBody>
      </p:sp>
      <p:sp>
        <p:nvSpPr>
          <p:cNvPr id="6" name="Subtitle 4">
            <a:extLst>
              <a:ext uri="{FF2B5EF4-FFF2-40B4-BE49-F238E27FC236}">
                <a16:creationId xmlns:a16="http://schemas.microsoft.com/office/drawing/2014/main" id="{3F30356C-AED7-1415-98AA-92AF71F5B50E}"/>
              </a:ext>
            </a:extLst>
          </p:cNvPr>
          <p:cNvSpPr txBox="1">
            <a:spLocks/>
          </p:cNvSpPr>
          <p:nvPr/>
        </p:nvSpPr>
        <p:spPr>
          <a:xfrm>
            <a:off x="831746" y="5292292"/>
            <a:ext cx="3371429" cy="155308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ts val="0"/>
              </a:spcAft>
              <a:buClrTx/>
              <a:buSzTx/>
              <a:buFontTx/>
              <a:buNone/>
              <a:tabLst/>
              <a:defRPr/>
            </a:pPr>
            <a:r>
              <a:rPr lang="en-US" sz="1600" dirty="0">
                <a:solidFill>
                  <a:schemeClr val="bg2">
                    <a:lumMod val="90000"/>
                  </a:schemeClr>
                </a:solidFill>
                <a:latin typeface="Helvetica"/>
                <a:ea typeface="+mj-ea"/>
                <a:cs typeface="Helvetica"/>
              </a:rPr>
              <a:t>November 2024</a:t>
            </a:r>
            <a:endParaRPr lang="en-US" sz="1600" u="none" strike="noStrike" kern="1200" cap="none" spc="0" normalizeH="0" baseline="0" noProof="0" dirty="0">
              <a:ln>
                <a:noFill/>
              </a:ln>
              <a:solidFill>
                <a:schemeClr val="bg2">
                  <a:lumMod val="90000"/>
                </a:schemeClr>
              </a:solidFill>
              <a:effectLst/>
              <a:uLnTx/>
              <a:uFillTx/>
              <a:latin typeface="Helvetica"/>
              <a:ea typeface="+mj-ea"/>
              <a:cs typeface="Helvetica"/>
            </a:endParaRPr>
          </a:p>
        </p:txBody>
      </p:sp>
      <p:sp>
        <p:nvSpPr>
          <p:cNvPr id="7" name="Title 3">
            <a:extLst>
              <a:ext uri="{FF2B5EF4-FFF2-40B4-BE49-F238E27FC236}">
                <a16:creationId xmlns:a16="http://schemas.microsoft.com/office/drawing/2014/main" id="{C0FF22B5-65A3-5647-B7A3-8CC3B65B166E}"/>
              </a:ext>
            </a:extLst>
          </p:cNvPr>
          <p:cNvSpPr txBox="1">
            <a:spLocks/>
          </p:cNvSpPr>
          <p:nvPr/>
        </p:nvSpPr>
        <p:spPr>
          <a:xfrm>
            <a:off x="754825" y="3908580"/>
            <a:ext cx="6174009" cy="11719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600" kern="1200">
                <a:solidFill>
                  <a:srgbClr val="073763"/>
                </a:solidFill>
                <a:latin typeface="+mj-lt"/>
                <a:ea typeface="+mj-ea"/>
                <a:cs typeface="+mj-cs"/>
              </a:defRPr>
            </a:lvl1pPr>
          </a:lstStyle>
          <a:p>
            <a:pPr lvl="0">
              <a:lnSpc>
                <a:spcPct val="100000"/>
              </a:lnSpc>
              <a:defRPr/>
            </a:pPr>
            <a:r>
              <a:rPr lang="en-GB" sz="2800" b="1" dirty="0">
                <a:latin typeface="Helvetica" pitchFamily="2" charset="0"/>
              </a:rPr>
              <a:t>Mastering the Art and Science </a:t>
            </a:r>
            <a:br>
              <a:rPr lang="en-GB" sz="2800" b="1" dirty="0">
                <a:latin typeface="Helvetica" pitchFamily="2" charset="0"/>
              </a:rPr>
            </a:br>
            <a:r>
              <a:rPr lang="en-GB" sz="2800" b="1" dirty="0">
                <a:latin typeface="Helvetica" pitchFamily="2" charset="0"/>
              </a:rPr>
              <a:t>of Strategic HR in the Age </a:t>
            </a:r>
            <a:br>
              <a:rPr lang="en-GB" sz="2800" b="1" dirty="0">
                <a:latin typeface="Helvetica" pitchFamily="2" charset="0"/>
              </a:rPr>
            </a:br>
            <a:r>
              <a:rPr lang="en-GB" sz="2800" b="1" dirty="0">
                <a:latin typeface="Helvetica" pitchFamily="2" charset="0"/>
              </a:rPr>
              <a:t>of Innovation and Change</a:t>
            </a:r>
          </a:p>
        </p:txBody>
      </p:sp>
      <p:grpSp>
        <p:nvGrpSpPr>
          <p:cNvPr id="8" name="Group 7">
            <a:extLst>
              <a:ext uri="{FF2B5EF4-FFF2-40B4-BE49-F238E27FC236}">
                <a16:creationId xmlns:a16="http://schemas.microsoft.com/office/drawing/2014/main" id="{B825D79B-616F-3B77-69A1-E47DF153267D}"/>
              </a:ext>
            </a:extLst>
          </p:cNvPr>
          <p:cNvGrpSpPr/>
          <p:nvPr/>
        </p:nvGrpSpPr>
        <p:grpSpPr>
          <a:xfrm>
            <a:off x="584664" y="-26133"/>
            <a:ext cx="1482492" cy="1580905"/>
            <a:chOff x="745248" y="0"/>
            <a:chExt cx="1325395" cy="1413378"/>
          </a:xfrm>
        </p:grpSpPr>
        <p:grpSp>
          <p:nvGrpSpPr>
            <p:cNvPr id="9" name="Group 8">
              <a:extLst>
                <a:ext uri="{FF2B5EF4-FFF2-40B4-BE49-F238E27FC236}">
                  <a16:creationId xmlns:a16="http://schemas.microsoft.com/office/drawing/2014/main" id="{3C4ACD67-0599-CDC5-F8A1-0787AF4C3A65}"/>
                </a:ext>
              </a:extLst>
            </p:cNvPr>
            <p:cNvGrpSpPr/>
            <p:nvPr userDrawn="1"/>
          </p:nvGrpSpPr>
          <p:grpSpPr>
            <a:xfrm>
              <a:off x="745248" y="0"/>
              <a:ext cx="1325395" cy="1379481"/>
              <a:chOff x="9702982" y="-82949"/>
              <a:chExt cx="2019827" cy="2102251"/>
            </a:xfrm>
          </p:grpSpPr>
          <p:sp>
            <p:nvSpPr>
              <p:cNvPr id="14" name="Rectangle 13">
                <a:extLst>
                  <a:ext uri="{FF2B5EF4-FFF2-40B4-BE49-F238E27FC236}">
                    <a16:creationId xmlns:a16="http://schemas.microsoft.com/office/drawing/2014/main" id="{8ECACC4E-EC23-778B-530C-6955CD0A6B98}"/>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5" name="Picture 14" descr="A picture containing icon&#10;&#10;Description automatically generated">
                <a:extLst>
                  <a:ext uri="{FF2B5EF4-FFF2-40B4-BE49-F238E27FC236}">
                    <a16:creationId xmlns:a16="http://schemas.microsoft.com/office/drawing/2014/main" id="{7FEF7E85-76A6-BBC9-DBE4-74BD5D600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10" name="Group 9">
              <a:extLst>
                <a:ext uri="{FF2B5EF4-FFF2-40B4-BE49-F238E27FC236}">
                  <a16:creationId xmlns:a16="http://schemas.microsoft.com/office/drawing/2014/main" id="{1D11D0AD-D73E-D939-61CF-2AB1AA0A475F}"/>
                </a:ext>
              </a:extLst>
            </p:cNvPr>
            <p:cNvGrpSpPr/>
            <p:nvPr userDrawn="1"/>
          </p:nvGrpSpPr>
          <p:grpSpPr>
            <a:xfrm>
              <a:off x="745248" y="1345297"/>
              <a:ext cx="1325395" cy="68081"/>
              <a:chOff x="0" y="878440"/>
              <a:chExt cx="10254252" cy="199378"/>
            </a:xfrm>
          </p:grpSpPr>
          <p:sp>
            <p:nvSpPr>
              <p:cNvPr id="11" name="Rectangle 10">
                <a:extLst>
                  <a:ext uri="{FF2B5EF4-FFF2-40B4-BE49-F238E27FC236}">
                    <a16:creationId xmlns:a16="http://schemas.microsoft.com/office/drawing/2014/main" id="{1E470072-1933-F6B5-3B1C-E2F49BF474E1}"/>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2" name="Rectangle 11">
                <a:extLst>
                  <a:ext uri="{FF2B5EF4-FFF2-40B4-BE49-F238E27FC236}">
                    <a16:creationId xmlns:a16="http://schemas.microsoft.com/office/drawing/2014/main" id="{14586FA6-5339-AE45-2028-A95E1C105C38}"/>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3" name="Rectangle 12">
                <a:extLst>
                  <a:ext uri="{FF2B5EF4-FFF2-40B4-BE49-F238E27FC236}">
                    <a16:creationId xmlns:a16="http://schemas.microsoft.com/office/drawing/2014/main" id="{5847D795-7686-8652-48A3-717F14D600AA}"/>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Tree>
    <p:extLst>
      <p:ext uri="{BB962C8B-B14F-4D97-AF65-F5344CB8AC3E}">
        <p14:creationId xmlns:p14="http://schemas.microsoft.com/office/powerpoint/2010/main" val="337854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8448-FAA8-964E-CCC3-6D33B8CC887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19E32F-269E-FD73-6295-37D478D38794}"/>
              </a:ext>
            </a:extLst>
          </p:cNvPr>
          <p:cNvSpPr>
            <a:spLocks noGrp="1"/>
          </p:cNvSpPr>
          <p:nvPr>
            <p:ph type="sldNum" sz="quarter" idx="12"/>
          </p:nvPr>
        </p:nvSpPr>
        <p:spPr/>
        <p:txBody>
          <a:bodyPr/>
          <a:lstStyle/>
          <a:p>
            <a:fld id="{EEC580BD-F276-4C5D-B77A-7631844BDE28}" type="slidenum">
              <a:rPr lang="en-US" smtClean="0"/>
              <a:pPr/>
              <a:t>10</a:t>
            </a:fld>
            <a:endParaRPr lang="en-US" dirty="0"/>
          </a:p>
        </p:txBody>
      </p:sp>
      <p:sp>
        <p:nvSpPr>
          <p:cNvPr id="25" name="Footer Placeholder 5">
            <a:extLst>
              <a:ext uri="{FF2B5EF4-FFF2-40B4-BE49-F238E27FC236}">
                <a16:creationId xmlns:a16="http://schemas.microsoft.com/office/drawing/2014/main" id="{ED2968A8-FABD-FF6B-1692-F3CE0795A7CE}"/>
              </a:ext>
            </a:extLst>
          </p:cNvPr>
          <p:cNvSpPr txBox="1">
            <a:spLocks/>
          </p:cNvSpPr>
          <p:nvPr/>
        </p:nvSpPr>
        <p:spPr>
          <a:xfrm>
            <a:off x="570023" y="6508751"/>
            <a:ext cx="5068620" cy="365125"/>
          </a:xfrm>
          <a:prstGeom prst="rect">
            <a:avLst/>
          </a:prstGeom>
        </p:spPr>
        <p:txBody>
          <a:bodyPr vert="horz" lIns="91440" tIns="45720" rIns="91440" bIns="45720" rtlCol="0" anchor="ctr"/>
          <a:lstStyle>
            <a:defPPr>
              <a:defRPr lang="en-US"/>
            </a:defPPr>
            <a:lvl1pPr marL="0" algn="l" defTabSz="914400" rtl="0" eaLnBrk="1" latinLnBrk="0" hangingPunct="1">
              <a:defRPr sz="600" b="0" i="0" kern="1200">
                <a:solidFill>
                  <a:schemeClr val="tx1"/>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25000"/>
                  </a:schemeClr>
                </a:solidFill>
              </a:rPr>
              <a:t>2024 Brandon Hall Group™. Not Licensed for Distribution.</a:t>
            </a:r>
          </a:p>
        </p:txBody>
      </p:sp>
      <p:grpSp>
        <p:nvGrpSpPr>
          <p:cNvPr id="4" name="Group 3">
            <a:extLst>
              <a:ext uri="{FF2B5EF4-FFF2-40B4-BE49-F238E27FC236}">
                <a16:creationId xmlns:a16="http://schemas.microsoft.com/office/drawing/2014/main" id="{4BB955F2-97CD-C5AF-4999-794EB27394A6}"/>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37A3215A-85C2-162B-2774-4CAD34A33243}"/>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AE576B93-7F06-AB6E-EFA9-5881A754EC40}"/>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43E8FE56-100F-173C-BB50-48F6D3904B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1814B055-648D-730E-1F42-3B69747ABE77}"/>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AE2889C5-F686-369B-F3E8-D20037F09070}"/>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E9182BA1-AAB0-8DF2-A804-56DD387B92E6}"/>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BA8417AA-E167-8676-EA20-B3558DC24BE9}"/>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0" name="TextBox 19">
            <a:extLst>
              <a:ext uri="{FF2B5EF4-FFF2-40B4-BE49-F238E27FC236}">
                <a16:creationId xmlns:a16="http://schemas.microsoft.com/office/drawing/2014/main" id="{5678431F-BDE7-DF48-999A-3CD15B7C4D17}"/>
              </a:ext>
            </a:extLst>
          </p:cNvPr>
          <p:cNvSpPr txBox="1"/>
          <p:nvPr/>
        </p:nvSpPr>
        <p:spPr>
          <a:xfrm>
            <a:off x="925918" y="2034951"/>
            <a:ext cx="4972714" cy="537006"/>
          </a:xfrm>
          <a:prstGeom prst="rect">
            <a:avLst/>
          </a:prstGeom>
          <a:noFill/>
        </p:spPr>
        <p:txBody>
          <a:bodyPr wrap="square" lIns="91440" tIns="45720" rIns="91440" bIns="45720" rtlCol="0" anchor="t">
            <a:spAutoFit/>
          </a:bodyPr>
          <a:lstStyle/>
          <a:p>
            <a:pPr lvl="0">
              <a:lnSpc>
                <a:spcPct val="107000"/>
              </a:lnSpc>
              <a:spcAft>
                <a:spcPts val="800"/>
              </a:spcAft>
            </a:pPr>
            <a:r>
              <a:rPr lang="en-US" sz="1400" kern="100" dirty="0">
                <a:effectLst/>
                <a:latin typeface="Helvetica" pitchFamily="2" charset="0"/>
                <a:ea typeface="Aptos" panose="020B0004020202020204" pitchFamily="34" charset="0"/>
                <a:cs typeface="Times New Roman" panose="02020603050405020304" pitchFamily="18" charset="0"/>
              </a:rPr>
              <a:t>How effectively does your current HR operating model align with emerging business needs and workforce expectations? </a:t>
            </a:r>
            <a:endParaRPr lang="en-GB" sz="1400" kern="100" dirty="0">
              <a:effectLst/>
              <a:latin typeface="Helvetica"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3026D86-9C87-F8E4-16D5-5E41A94126EB}"/>
              </a:ext>
            </a:extLst>
          </p:cNvPr>
          <p:cNvSpPr txBox="1"/>
          <p:nvPr/>
        </p:nvSpPr>
        <p:spPr>
          <a:xfrm>
            <a:off x="925918" y="3184885"/>
            <a:ext cx="4972714" cy="767518"/>
          </a:xfrm>
          <a:prstGeom prst="rect">
            <a:avLst/>
          </a:prstGeom>
          <a:noFill/>
        </p:spPr>
        <p:txBody>
          <a:bodyPr wrap="square" lIns="91440" tIns="45720" rIns="91440" bIns="45720" rtlCol="0" anchor="t">
            <a:spAutoFit/>
          </a:bodyPr>
          <a:lstStyle/>
          <a:p>
            <a:pPr lvl="0">
              <a:lnSpc>
                <a:spcPct val="107000"/>
              </a:lnSpc>
              <a:spcAft>
                <a:spcPts val="800"/>
              </a:spcAft>
            </a:pPr>
            <a:r>
              <a:rPr lang="en-GB" sz="1400" kern="100" dirty="0">
                <a:effectLst/>
                <a:latin typeface="Helvetica" pitchFamily="2" charset="0"/>
                <a:ea typeface="Aptos" panose="020B0004020202020204" pitchFamily="34" charset="0"/>
                <a:cs typeface="Times New Roman" panose="02020603050405020304" pitchFamily="18" charset="0"/>
              </a:rPr>
              <a:t>What is your organization’s readiness level for implementing data-driven HR practices, and how will you address any technological or capability gaps in your HR function?</a:t>
            </a:r>
          </a:p>
        </p:txBody>
      </p:sp>
      <p:sp>
        <p:nvSpPr>
          <p:cNvPr id="3" name="TextBox 2">
            <a:extLst>
              <a:ext uri="{FF2B5EF4-FFF2-40B4-BE49-F238E27FC236}">
                <a16:creationId xmlns:a16="http://schemas.microsoft.com/office/drawing/2014/main" id="{CDF34301-1B26-8ACE-17BF-78C51E0F59DC}"/>
              </a:ext>
            </a:extLst>
          </p:cNvPr>
          <p:cNvSpPr txBox="1"/>
          <p:nvPr/>
        </p:nvSpPr>
        <p:spPr>
          <a:xfrm>
            <a:off x="925918" y="4260918"/>
            <a:ext cx="4972714" cy="767518"/>
          </a:xfrm>
          <a:prstGeom prst="rect">
            <a:avLst/>
          </a:prstGeom>
          <a:noFill/>
        </p:spPr>
        <p:txBody>
          <a:bodyPr wrap="square" lIns="91440" tIns="45720" rIns="91440" bIns="45720" rtlCol="0" anchor="t">
            <a:spAutoFit/>
          </a:bodyPr>
          <a:lstStyle/>
          <a:p>
            <a:pPr lvl="0">
              <a:lnSpc>
                <a:spcPct val="107000"/>
              </a:lnSpc>
              <a:spcAft>
                <a:spcPts val="800"/>
              </a:spcAft>
            </a:pPr>
            <a:r>
              <a:rPr lang="en-GB" sz="1400" kern="100" dirty="0">
                <a:effectLst/>
                <a:latin typeface="Helvetica" pitchFamily="2" charset="0"/>
                <a:ea typeface="Aptos" panose="020B0004020202020204" pitchFamily="34" charset="0"/>
                <a:cs typeface="Times New Roman" panose="02020603050405020304" pitchFamily="18" charset="0"/>
              </a:rPr>
              <a:t>What is your organization’s readiness level for implementing data-driven HR practices, and how will you address any technological or capability gaps in your HR function?</a:t>
            </a:r>
          </a:p>
        </p:txBody>
      </p:sp>
      <p:sp>
        <p:nvSpPr>
          <p:cNvPr id="8" name="TextBox 7">
            <a:extLst>
              <a:ext uri="{FF2B5EF4-FFF2-40B4-BE49-F238E27FC236}">
                <a16:creationId xmlns:a16="http://schemas.microsoft.com/office/drawing/2014/main" id="{B70ED109-8003-A3CF-7E8B-574BF7AFC317}"/>
              </a:ext>
            </a:extLst>
          </p:cNvPr>
          <p:cNvSpPr txBox="1"/>
          <p:nvPr/>
        </p:nvSpPr>
        <p:spPr>
          <a:xfrm>
            <a:off x="6440887" y="2034951"/>
            <a:ext cx="4972714" cy="998030"/>
          </a:xfrm>
          <a:prstGeom prst="rect">
            <a:avLst/>
          </a:prstGeom>
          <a:noFill/>
        </p:spPr>
        <p:txBody>
          <a:bodyPr wrap="square" lIns="91440" tIns="45720" rIns="91440" bIns="45720" rtlCol="0" anchor="t">
            <a:spAutoFit/>
          </a:bodyPr>
          <a:lstStyle/>
          <a:p>
            <a:pPr lvl="0">
              <a:lnSpc>
                <a:spcPct val="107000"/>
              </a:lnSpc>
              <a:spcAft>
                <a:spcPts val="800"/>
              </a:spcAft>
            </a:pPr>
            <a:r>
              <a:rPr lang="en-GB" sz="1400" kern="100" dirty="0">
                <a:effectLst/>
                <a:latin typeface="Helvetica" pitchFamily="2" charset="0"/>
                <a:ea typeface="Aptos" panose="020B0004020202020204" pitchFamily="34" charset="0"/>
                <a:cs typeface="Times New Roman" panose="02020603050405020304" pitchFamily="18" charset="0"/>
              </a:rPr>
              <a:t>How does your talent strategy account for the increasing complexity of workforce dynamics, including multi-generational management, remote work and evolving skill requirements?</a:t>
            </a:r>
          </a:p>
        </p:txBody>
      </p:sp>
      <p:sp>
        <p:nvSpPr>
          <p:cNvPr id="14" name="TextBox 13">
            <a:extLst>
              <a:ext uri="{FF2B5EF4-FFF2-40B4-BE49-F238E27FC236}">
                <a16:creationId xmlns:a16="http://schemas.microsoft.com/office/drawing/2014/main" id="{D11D236E-9D3F-2183-6E25-258BFE5262A3}"/>
              </a:ext>
            </a:extLst>
          </p:cNvPr>
          <p:cNvSpPr txBox="1"/>
          <p:nvPr/>
        </p:nvSpPr>
        <p:spPr>
          <a:xfrm>
            <a:off x="6440887" y="3429000"/>
            <a:ext cx="4972714" cy="998030"/>
          </a:xfrm>
          <a:prstGeom prst="rect">
            <a:avLst/>
          </a:prstGeom>
          <a:noFill/>
        </p:spPr>
        <p:txBody>
          <a:bodyPr wrap="square" lIns="91440" tIns="45720" rIns="91440" bIns="45720" rtlCol="0" anchor="t">
            <a:spAutoFit/>
          </a:bodyPr>
          <a:lstStyle/>
          <a:p>
            <a:pPr lvl="0">
              <a:lnSpc>
                <a:spcPct val="107000"/>
              </a:lnSpc>
              <a:spcAft>
                <a:spcPts val="800"/>
              </a:spcAft>
            </a:pPr>
            <a:r>
              <a:rPr lang="en-GB" sz="1400" kern="100" dirty="0">
                <a:effectLst/>
                <a:latin typeface="Helvetica" pitchFamily="2" charset="0"/>
                <a:ea typeface="Aptos" panose="020B0004020202020204" pitchFamily="34" charset="0"/>
                <a:cs typeface="Times New Roman" panose="02020603050405020304" pitchFamily="18" charset="0"/>
              </a:rPr>
              <a:t>What specific metrics and accountability systems are in place to measure the effectiveness of your HR initiatives, particularly in areas such as DEI, employee engagement and leadership development?</a:t>
            </a:r>
          </a:p>
        </p:txBody>
      </p:sp>
      <p:sp>
        <p:nvSpPr>
          <p:cNvPr id="15" name="TextBox 14">
            <a:extLst>
              <a:ext uri="{FF2B5EF4-FFF2-40B4-BE49-F238E27FC236}">
                <a16:creationId xmlns:a16="http://schemas.microsoft.com/office/drawing/2014/main" id="{DFD65EEF-A4AB-7177-DF29-AFAF9407A3C7}"/>
              </a:ext>
            </a:extLst>
          </p:cNvPr>
          <p:cNvSpPr txBox="1"/>
          <p:nvPr/>
        </p:nvSpPr>
        <p:spPr>
          <a:xfrm>
            <a:off x="6440887" y="4808539"/>
            <a:ext cx="4972714" cy="767518"/>
          </a:xfrm>
          <a:prstGeom prst="rect">
            <a:avLst/>
          </a:prstGeom>
          <a:noFill/>
        </p:spPr>
        <p:txBody>
          <a:bodyPr wrap="square" lIns="91440" tIns="45720" rIns="91440" bIns="45720" rtlCol="0" anchor="t">
            <a:spAutoFit/>
          </a:bodyPr>
          <a:lstStyle/>
          <a:p>
            <a:pPr lvl="0">
              <a:lnSpc>
                <a:spcPct val="107000"/>
              </a:lnSpc>
              <a:spcAft>
                <a:spcPts val="800"/>
              </a:spcAft>
            </a:pPr>
            <a:r>
              <a:rPr lang="en-GB" sz="1400" kern="100" dirty="0">
                <a:effectLst/>
                <a:latin typeface="Helvetica" pitchFamily="2" charset="0"/>
                <a:ea typeface="Aptos" panose="020B0004020202020204" pitchFamily="34" charset="0"/>
                <a:cs typeface="Times New Roman" panose="02020603050405020304" pitchFamily="18" charset="0"/>
              </a:rPr>
              <a:t>How prepared is your HR function to support rapid business model innovation and organizational change while maintaining employee engagement and cultural cohesion?</a:t>
            </a:r>
          </a:p>
        </p:txBody>
      </p:sp>
      <p:sp>
        <p:nvSpPr>
          <p:cNvPr id="16" name="TextBox 15">
            <a:extLst>
              <a:ext uri="{FF2B5EF4-FFF2-40B4-BE49-F238E27FC236}">
                <a16:creationId xmlns:a16="http://schemas.microsoft.com/office/drawing/2014/main" id="{30FF519C-B269-5D9B-D55C-D446ED2B4A36}"/>
              </a:ext>
            </a:extLst>
          </p:cNvPr>
          <p:cNvSpPr txBox="1"/>
          <p:nvPr/>
        </p:nvSpPr>
        <p:spPr>
          <a:xfrm>
            <a:off x="578439" y="829985"/>
            <a:ext cx="6810842" cy="646331"/>
          </a:xfrm>
          <a:prstGeom prst="rect">
            <a:avLst/>
          </a:prstGeom>
          <a:noFill/>
        </p:spPr>
        <p:txBody>
          <a:bodyPr wrap="square">
            <a:spAutoFit/>
          </a:bodyPr>
          <a:lstStyle/>
          <a:p>
            <a:pPr marL="0" indent="0">
              <a:spcBef>
                <a:spcPts val="0"/>
              </a:spcBef>
              <a:buNone/>
            </a:pPr>
            <a:r>
              <a:rPr lang="en-GB" sz="3600" b="1" dirty="0">
                <a:solidFill>
                  <a:schemeClr val="tx2"/>
                </a:solidFill>
                <a:latin typeface="Helvetica" pitchFamily="2" charset="0"/>
              </a:rPr>
              <a:t>Critical Questions</a:t>
            </a:r>
            <a:endParaRPr lang="en-US" sz="3600" b="1" dirty="0">
              <a:solidFill>
                <a:schemeClr val="tx2"/>
              </a:solidFill>
              <a:latin typeface="Helvetica" pitchFamily="2" charset="0"/>
            </a:endParaRPr>
          </a:p>
        </p:txBody>
      </p:sp>
      <p:cxnSp>
        <p:nvCxnSpPr>
          <p:cNvPr id="19" name="Straight Connector 18">
            <a:extLst>
              <a:ext uri="{FF2B5EF4-FFF2-40B4-BE49-F238E27FC236}">
                <a16:creationId xmlns:a16="http://schemas.microsoft.com/office/drawing/2014/main" id="{8684B5DC-C832-97CB-B729-5B10A1CBF4BE}"/>
              </a:ext>
            </a:extLst>
          </p:cNvPr>
          <p:cNvCxnSpPr/>
          <p:nvPr/>
        </p:nvCxnSpPr>
        <p:spPr>
          <a:xfrm>
            <a:off x="1061884" y="2821858"/>
            <a:ext cx="457675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4" name="Straight Connector 33">
            <a:extLst>
              <a:ext uri="{FF2B5EF4-FFF2-40B4-BE49-F238E27FC236}">
                <a16:creationId xmlns:a16="http://schemas.microsoft.com/office/drawing/2014/main" id="{6249C975-4408-DC7D-D6F1-C5D7E153282C}"/>
              </a:ext>
            </a:extLst>
          </p:cNvPr>
          <p:cNvCxnSpPr/>
          <p:nvPr/>
        </p:nvCxnSpPr>
        <p:spPr>
          <a:xfrm>
            <a:off x="1061884" y="4124632"/>
            <a:ext cx="457675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1D819E2A-A9CD-6FCF-CD15-B9FCA5F57EF3}"/>
              </a:ext>
            </a:extLst>
          </p:cNvPr>
          <p:cNvCxnSpPr/>
          <p:nvPr/>
        </p:nvCxnSpPr>
        <p:spPr>
          <a:xfrm>
            <a:off x="6440887" y="3184885"/>
            <a:ext cx="457675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6" name="Straight Connector 35">
            <a:extLst>
              <a:ext uri="{FF2B5EF4-FFF2-40B4-BE49-F238E27FC236}">
                <a16:creationId xmlns:a16="http://schemas.microsoft.com/office/drawing/2014/main" id="{95133D13-A51F-E03A-C77E-5A5C19A2D1DC}"/>
              </a:ext>
            </a:extLst>
          </p:cNvPr>
          <p:cNvCxnSpPr/>
          <p:nvPr/>
        </p:nvCxnSpPr>
        <p:spPr>
          <a:xfrm>
            <a:off x="6514629" y="4580792"/>
            <a:ext cx="457675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7" name="Straight Connector 36">
            <a:extLst>
              <a:ext uri="{FF2B5EF4-FFF2-40B4-BE49-F238E27FC236}">
                <a16:creationId xmlns:a16="http://schemas.microsoft.com/office/drawing/2014/main" id="{93235DC0-484B-2575-9C7C-A2D0386F0275}"/>
              </a:ext>
            </a:extLst>
          </p:cNvPr>
          <p:cNvCxnSpPr>
            <a:cxnSpLocks/>
          </p:cNvCxnSpPr>
          <p:nvPr/>
        </p:nvCxnSpPr>
        <p:spPr>
          <a:xfrm>
            <a:off x="6096000" y="1002890"/>
            <a:ext cx="0" cy="5014452"/>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6850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B6A0-5C08-77E2-773D-03D304A938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F7259F-3D1E-3C5C-298B-65A01083679F}"/>
              </a:ext>
            </a:extLst>
          </p:cNvPr>
          <p:cNvSpPr>
            <a:spLocks noGrp="1"/>
          </p:cNvSpPr>
          <p:nvPr>
            <p:ph type="sldNum" sz="quarter" idx="12"/>
          </p:nvPr>
        </p:nvSpPr>
        <p:spPr/>
        <p:txBody>
          <a:bodyPr/>
          <a:lstStyle/>
          <a:p>
            <a:fld id="{EEC580BD-F276-4C5D-B77A-7631844BDE28}" type="slidenum">
              <a:rPr lang="en-US" smtClean="0"/>
              <a:pPr/>
              <a:t>11</a:t>
            </a:fld>
            <a:endParaRPr lang="en-US" dirty="0"/>
          </a:p>
        </p:txBody>
      </p:sp>
      <p:sp>
        <p:nvSpPr>
          <p:cNvPr id="25" name="Footer Placeholder 5">
            <a:extLst>
              <a:ext uri="{FF2B5EF4-FFF2-40B4-BE49-F238E27FC236}">
                <a16:creationId xmlns:a16="http://schemas.microsoft.com/office/drawing/2014/main" id="{5013C250-290E-19FC-2739-6A1ED11A05BD}"/>
              </a:ext>
            </a:extLst>
          </p:cNvPr>
          <p:cNvSpPr txBox="1">
            <a:spLocks/>
          </p:cNvSpPr>
          <p:nvPr/>
        </p:nvSpPr>
        <p:spPr>
          <a:xfrm>
            <a:off x="570023" y="6508751"/>
            <a:ext cx="5068620" cy="365125"/>
          </a:xfrm>
          <a:prstGeom prst="rect">
            <a:avLst/>
          </a:prstGeom>
        </p:spPr>
        <p:txBody>
          <a:bodyPr vert="horz" lIns="91440" tIns="45720" rIns="91440" bIns="45720" rtlCol="0" anchor="ctr"/>
          <a:lstStyle>
            <a:defPPr>
              <a:defRPr lang="en-US"/>
            </a:defPPr>
            <a:lvl1pPr marL="0" algn="l" defTabSz="914400" rtl="0" eaLnBrk="1" latinLnBrk="0" hangingPunct="1">
              <a:defRPr sz="600" b="0" i="0" kern="1200">
                <a:solidFill>
                  <a:schemeClr val="tx1"/>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25000"/>
                  </a:schemeClr>
                </a:solidFill>
              </a:rPr>
              <a:t>2024 Brandon Hall Group™. Not Licensed for Distribution.</a:t>
            </a:r>
          </a:p>
        </p:txBody>
      </p:sp>
      <p:grpSp>
        <p:nvGrpSpPr>
          <p:cNvPr id="4" name="Group 3">
            <a:extLst>
              <a:ext uri="{FF2B5EF4-FFF2-40B4-BE49-F238E27FC236}">
                <a16:creationId xmlns:a16="http://schemas.microsoft.com/office/drawing/2014/main" id="{20FABEAC-B5C8-FD98-D2A1-A5AC00D58D43}"/>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08F83FAC-A08C-E929-743E-CBA3891F9796}"/>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E11CBD67-DA5A-8117-8957-3DA0A6B2F1E1}"/>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B9661D12-6F4A-DCD0-CCD4-B542C5B759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70DB0115-757D-AF18-2868-964E46589BFD}"/>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37519C71-EE69-D4FD-7A52-E3A4A5981667}"/>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5FDC43EA-0204-BF0E-3E13-3A56B37D3816}"/>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E7FAA0A7-B70B-5DE3-BD84-4EAD5602F2AF}"/>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0" name="TextBox 19">
            <a:extLst>
              <a:ext uri="{FF2B5EF4-FFF2-40B4-BE49-F238E27FC236}">
                <a16:creationId xmlns:a16="http://schemas.microsoft.com/office/drawing/2014/main" id="{96FE3167-9816-8442-A187-19C8DC41BD6E}"/>
              </a:ext>
            </a:extLst>
          </p:cNvPr>
          <p:cNvSpPr txBox="1"/>
          <p:nvPr/>
        </p:nvSpPr>
        <p:spPr>
          <a:xfrm>
            <a:off x="760820" y="736627"/>
            <a:ext cx="4877823" cy="1077218"/>
          </a:xfrm>
          <a:prstGeom prst="rect">
            <a:avLst/>
          </a:prstGeom>
          <a:noFill/>
        </p:spPr>
        <p:txBody>
          <a:bodyPr wrap="square">
            <a:spAutoFit/>
          </a:bodyPr>
          <a:lstStyle/>
          <a:p>
            <a:r>
              <a:rPr lang="en-US" sz="3200" b="1" dirty="0">
                <a:solidFill>
                  <a:schemeClr val="accent1"/>
                </a:solidFill>
                <a:latin typeface="Helvetica" pitchFamily="2" charset="0"/>
              </a:rPr>
              <a:t>Brandon Hall Group™ Point of View</a:t>
            </a:r>
            <a:endParaRPr lang="en-PH" sz="3200" dirty="0">
              <a:solidFill>
                <a:schemeClr val="accent1"/>
              </a:solidFill>
              <a:latin typeface="Helvetica" pitchFamily="2" charset="0"/>
            </a:endParaRPr>
          </a:p>
        </p:txBody>
      </p:sp>
      <p:sp>
        <p:nvSpPr>
          <p:cNvPr id="21" name="TextBox 20">
            <a:extLst>
              <a:ext uri="{FF2B5EF4-FFF2-40B4-BE49-F238E27FC236}">
                <a16:creationId xmlns:a16="http://schemas.microsoft.com/office/drawing/2014/main" id="{CFE264D4-19F8-FF47-AC34-96969BE003A6}"/>
              </a:ext>
            </a:extLst>
          </p:cNvPr>
          <p:cNvSpPr txBox="1"/>
          <p:nvPr/>
        </p:nvSpPr>
        <p:spPr>
          <a:xfrm>
            <a:off x="760820" y="3018602"/>
            <a:ext cx="4877823" cy="2031325"/>
          </a:xfrm>
          <a:prstGeom prst="rect">
            <a:avLst/>
          </a:prstGeom>
          <a:noFill/>
        </p:spPr>
        <p:txBody>
          <a:bodyPr wrap="square" lIns="91440" tIns="45720" rIns="91440" bIns="45720" rtlCol="0" anchor="t">
            <a:spAutoFit/>
          </a:bodyPr>
          <a:lstStyle/>
          <a:p>
            <a:r>
              <a:rPr lang="en-GB" sz="1400" dirty="0">
                <a:latin typeface="Helvetica" pitchFamily="2" charset="0"/>
              </a:rPr>
              <a:t>Organizations must transition to a multi-tiered HR operating model that combines strategic </a:t>
            </a:r>
            <a:r>
              <a:rPr lang="en-GB" sz="1400" dirty="0" err="1">
                <a:latin typeface="Helvetica" pitchFamily="2" charset="0"/>
              </a:rPr>
              <a:t>centers</a:t>
            </a:r>
            <a:r>
              <a:rPr lang="en-GB" sz="1400" dirty="0">
                <a:latin typeface="Helvetica" pitchFamily="2" charset="0"/>
              </a:rPr>
              <a:t> of excellence, agile business partnering and efficient shared services. This model should be supported by clear governance structures and decision-making frameworks that enable rapid response to changing business needs while maintaining operational excellence. Success requires designating 30% of HR resources to strategic initiatives while leveraging technology to automate 40% of transactional activities.</a:t>
            </a:r>
            <a:endParaRPr lang="en-PH" sz="1400" dirty="0">
              <a:latin typeface="Helvetica" pitchFamily="2" charset="0"/>
            </a:endParaRPr>
          </a:p>
        </p:txBody>
      </p:sp>
      <p:sp>
        <p:nvSpPr>
          <p:cNvPr id="24" name="TextBox 23">
            <a:extLst>
              <a:ext uri="{FF2B5EF4-FFF2-40B4-BE49-F238E27FC236}">
                <a16:creationId xmlns:a16="http://schemas.microsoft.com/office/drawing/2014/main" id="{7F7C0C87-97C9-4B47-998C-2859F2C70982}"/>
              </a:ext>
            </a:extLst>
          </p:cNvPr>
          <p:cNvSpPr txBox="1"/>
          <p:nvPr/>
        </p:nvSpPr>
        <p:spPr>
          <a:xfrm>
            <a:off x="760819" y="2302870"/>
            <a:ext cx="4322457" cy="369332"/>
          </a:xfrm>
          <a:prstGeom prst="rect">
            <a:avLst/>
          </a:prstGeom>
          <a:noFill/>
        </p:spPr>
        <p:txBody>
          <a:bodyPr wrap="square" lIns="91440" tIns="45720" rIns="91440" bIns="45720" rtlCol="0" anchor="t">
            <a:spAutoFit/>
          </a:bodyPr>
          <a:lstStyle/>
          <a:p>
            <a:r>
              <a:rPr lang="en-GB" b="1" dirty="0">
                <a:solidFill>
                  <a:srgbClr val="2E6A7A"/>
                </a:solidFill>
                <a:latin typeface="Helvetica" pitchFamily="2" charset="0"/>
              </a:rPr>
              <a:t>Modernize the HR Operating Model</a:t>
            </a:r>
            <a:endParaRPr lang="en-PH" dirty="0">
              <a:solidFill>
                <a:srgbClr val="2E6A7A"/>
              </a:solidFill>
              <a:latin typeface="Helvetica" pitchFamily="2" charset="0"/>
            </a:endParaRPr>
          </a:p>
        </p:txBody>
      </p:sp>
      <p:sp>
        <p:nvSpPr>
          <p:cNvPr id="26" name="TextBox 25">
            <a:extLst>
              <a:ext uri="{FF2B5EF4-FFF2-40B4-BE49-F238E27FC236}">
                <a16:creationId xmlns:a16="http://schemas.microsoft.com/office/drawing/2014/main" id="{DA89F2F4-E88D-B240-BC71-318CBCCA1ACB}"/>
              </a:ext>
            </a:extLst>
          </p:cNvPr>
          <p:cNvSpPr txBox="1"/>
          <p:nvPr/>
        </p:nvSpPr>
        <p:spPr>
          <a:xfrm>
            <a:off x="6665842" y="3018602"/>
            <a:ext cx="4877823" cy="2246769"/>
          </a:xfrm>
          <a:prstGeom prst="rect">
            <a:avLst/>
          </a:prstGeom>
          <a:noFill/>
        </p:spPr>
        <p:txBody>
          <a:bodyPr wrap="square" lIns="91440" tIns="45720" rIns="91440" bIns="45720" rtlCol="0" anchor="t">
            <a:spAutoFit/>
          </a:bodyPr>
          <a:lstStyle/>
          <a:p>
            <a:r>
              <a:rPr lang="en-GB" sz="1400" dirty="0">
                <a:latin typeface="Helvetica" pitchFamily="2" charset="0"/>
              </a:rPr>
              <a:t>Companies should prioritize establishing an integrated HR technology ecosystem over the next 18-24 months, focusing on cloud-based solutions that enable predictive analytics and AI-driven insights. This includes implementing a unified HRIS platform, developing data visualization capabilities and ensuring at least 75% of HR processes are digitized. Critical to success is investing in HR team capabilities, with the goal of having the great majority of HR professionals proficient in data-driven decision-making in 2025.</a:t>
            </a:r>
            <a:endParaRPr lang="en-PH" sz="1400" dirty="0">
              <a:latin typeface="Helvetica" pitchFamily="2" charset="0"/>
            </a:endParaRPr>
          </a:p>
        </p:txBody>
      </p:sp>
      <p:sp>
        <p:nvSpPr>
          <p:cNvPr id="27" name="TextBox 26">
            <a:extLst>
              <a:ext uri="{FF2B5EF4-FFF2-40B4-BE49-F238E27FC236}">
                <a16:creationId xmlns:a16="http://schemas.microsoft.com/office/drawing/2014/main" id="{BC404FF0-55B7-DF4B-AD93-B77984271690}"/>
              </a:ext>
            </a:extLst>
          </p:cNvPr>
          <p:cNvSpPr txBox="1"/>
          <p:nvPr/>
        </p:nvSpPr>
        <p:spPr>
          <a:xfrm>
            <a:off x="6724827" y="2302870"/>
            <a:ext cx="3685674" cy="369332"/>
          </a:xfrm>
          <a:prstGeom prst="rect">
            <a:avLst/>
          </a:prstGeom>
          <a:noFill/>
        </p:spPr>
        <p:txBody>
          <a:bodyPr wrap="square" lIns="91440" tIns="45720" rIns="91440" bIns="45720" rtlCol="0" anchor="t">
            <a:spAutoFit/>
          </a:bodyPr>
          <a:lstStyle/>
          <a:p>
            <a:r>
              <a:rPr lang="en-US" b="1" dirty="0">
                <a:solidFill>
                  <a:srgbClr val="2E6A7A"/>
                </a:solidFill>
                <a:latin typeface="Helvetica" pitchFamily="2" charset="0"/>
              </a:rPr>
              <a:t>Accelerate HR Digital Maturity</a:t>
            </a:r>
            <a:endParaRPr lang="en-PH" dirty="0">
              <a:solidFill>
                <a:srgbClr val="2E6A7A"/>
              </a:solidFill>
              <a:latin typeface="Helvetica" pitchFamily="2" charset="0"/>
            </a:endParaRPr>
          </a:p>
        </p:txBody>
      </p:sp>
      <p:cxnSp>
        <p:nvCxnSpPr>
          <p:cNvPr id="3" name="Straight Connector 2">
            <a:extLst>
              <a:ext uri="{FF2B5EF4-FFF2-40B4-BE49-F238E27FC236}">
                <a16:creationId xmlns:a16="http://schemas.microsoft.com/office/drawing/2014/main" id="{48A57284-0553-693F-0D6E-77B309EA427C}"/>
              </a:ext>
            </a:extLst>
          </p:cNvPr>
          <p:cNvCxnSpPr>
            <a:cxnSpLocks/>
          </p:cNvCxnSpPr>
          <p:nvPr/>
        </p:nvCxnSpPr>
        <p:spPr>
          <a:xfrm>
            <a:off x="6096000" y="2133600"/>
            <a:ext cx="0" cy="3313471"/>
          </a:xfrm>
          <a:prstGeom prst="line">
            <a:avLst/>
          </a:prstGeom>
          <a:ln w="28575">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8312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1B6A0-5C08-77E2-773D-03D304A938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BF7259F-3D1E-3C5C-298B-65A01083679F}"/>
              </a:ext>
            </a:extLst>
          </p:cNvPr>
          <p:cNvSpPr>
            <a:spLocks noGrp="1"/>
          </p:cNvSpPr>
          <p:nvPr>
            <p:ph type="sldNum" sz="quarter" idx="12"/>
          </p:nvPr>
        </p:nvSpPr>
        <p:spPr/>
        <p:txBody>
          <a:bodyPr/>
          <a:lstStyle/>
          <a:p>
            <a:fld id="{EEC580BD-F276-4C5D-B77A-7631844BDE28}" type="slidenum">
              <a:rPr lang="en-US" smtClean="0"/>
              <a:pPr/>
              <a:t>12</a:t>
            </a:fld>
            <a:endParaRPr lang="en-US" dirty="0"/>
          </a:p>
        </p:txBody>
      </p:sp>
      <p:sp>
        <p:nvSpPr>
          <p:cNvPr id="25" name="Footer Placeholder 5">
            <a:extLst>
              <a:ext uri="{FF2B5EF4-FFF2-40B4-BE49-F238E27FC236}">
                <a16:creationId xmlns:a16="http://schemas.microsoft.com/office/drawing/2014/main" id="{5013C250-290E-19FC-2739-6A1ED11A05BD}"/>
              </a:ext>
            </a:extLst>
          </p:cNvPr>
          <p:cNvSpPr txBox="1">
            <a:spLocks/>
          </p:cNvSpPr>
          <p:nvPr/>
        </p:nvSpPr>
        <p:spPr>
          <a:xfrm>
            <a:off x="570023" y="6508751"/>
            <a:ext cx="5068620" cy="365125"/>
          </a:xfrm>
          <a:prstGeom prst="rect">
            <a:avLst/>
          </a:prstGeom>
        </p:spPr>
        <p:txBody>
          <a:bodyPr vert="horz" lIns="91440" tIns="45720" rIns="91440" bIns="45720" rtlCol="0" anchor="ctr"/>
          <a:lstStyle>
            <a:defPPr>
              <a:defRPr lang="en-US"/>
            </a:defPPr>
            <a:lvl1pPr marL="0" algn="l" defTabSz="914400" rtl="0" eaLnBrk="1" latinLnBrk="0" hangingPunct="1">
              <a:defRPr sz="600" b="0" i="0" kern="1200">
                <a:solidFill>
                  <a:schemeClr val="tx1"/>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25000"/>
                  </a:schemeClr>
                </a:solidFill>
              </a:rPr>
              <a:t>2024 Brandon Hall Group™. Not Licensed for Distribution.</a:t>
            </a:r>
          </a:p>
        </p:txBody>
      </p:sp>
      <p:grpSp>
        <p:nvGrpSpPr>
          <p:cNvPr id="4" name="Group 3">
            <a:extLst>
              <a:ext uri="{FF2B5EF4-FFF2-40B4-BE49-F238E27FC236}">
                <a16:creationId xmlns:a16="http://schemas.microsoft.com/office/drawing/2014/main" id="{20FABEAC-B5C8-FD98-D2A1-A5AC00D58D43}"/>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08F83FAC-A08C-E929-743E-CBA3891F9796}"/>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E11CBD67-DA5A-8117-8957-3DA0A6B2F1E1}"/>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B9661D12-6F4A-DCD0-CCD4-B542C5B759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70DB0115-757D-AF18-2868-964E46589BFD}"/>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37519C71-EE69-D4FD-7A52-E3A4A5981667}"/>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5FDC43EA-0204-BF0E-3E13-3A56B37D3816}"/>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E7FAA0A7-B70B-5DE3-BD84-4EAD5602F2AF}"/>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1" name="TextBox 20">
            <a:extLst>
              <a:ext uri="{FF2B5EF4-FFF2-40B4-BE49-F238E27FC236}">
                <a16:creationId xmlns:a16="http://schemas.microsoft.com/office/drawing/2014/main" id="{CFE264D4-19F8-FF47-AC34-96969BE003A6}"/>
              </a:ext>
            </a:extLst>
          </p:cNvPr>
          <p:cNvSpPr txBox="1"/>
          <p:nvPr/>
        </p:nvSpPr>
        <p:spPr>
          <a:xfrm>
            <a:off x="760820" y="1470448"/>
            <a:ext cx="4877823" cy="1815882"/>
          </a:xfrm>
          <a:prstGeom prst="rect">
            <a:avLst/>
          </a:prstGeom>
          <a:noFill/>
        </p:spPr>
        <p:txBody>
          <a:bodyPr wrap="square" lIns="91440" tIns="45720" rIns="91440" bIns="45720" rtlCol="0" anchor="t">
            <a:spAutoFit/>
          </a:bodyPr>
          <a:lstStyle/>
          <a:p>
            <a:r>
              <a:rPr lang="en-GB" sz="1400" dirty="0">
                <a:latin typeface="Helvetica" pitchFamily="2" charset="0"/>
              </a:rPr>
              <a:t>Organizations must implement a dynamic talent strategy that combines internal talent marketplace principles with strategic workforce planning. This approach should include quarterly talent reviews, skills-based career pathways and hybrid work policies that optimize for both flexibility and collaboration. Success metrics should include filling a majority of key roles through internal mobility and significantly reducing time-to-productivity for new roles.</a:t>
            </a:r>
            <a:endParaRPr lang="en-PH" sz="1400" dirty="0">
              <a:latin typeface="Helvetica" pitchFamily="2" charset="0"/>
            </a:endParaRPr>
          </a:p>
        </p:txBody>
      </p:sp>
      <p:sp>
        <p:nvSpPr>
          <p:cNvPr id="24" name="TextBox 23">
            <a:extLst>
              <a:ext uri="{FF2B5EF4-FFF2-40B4-BE49-F238E27FC236}">
                <a16:creationId xmlns:a16="http://schemas.microsoft.com/office/drawing/2014/main" id="{7F7C0C87-97C9-4B47-998C-2859F2C70982}"/>
              </a:ext>
            </a:extLst>
          </p:cNvPr>
          <p:cNvSpPr txBox="1"/>
          <p:nvPr/>
        </p:nvSpPr>
        <p:spPr>
          <a:xfrm>
            <a:off x="760820" y="754716"/>
            <a:ext cx="4389892" cy="369332"/>
          </a:xfrm>
          <a:prstGeom prst="rect">
            <a:avLst/>
          </a:prstGeom>
          <a:noFill/>
        </p:spPr>
        <p:txBody>
          <a:bodyPr wrap="square" lIns="91440" tIns="45720" rIns="91440" bIns="45720" rtlCol="0" anchor="t">
            <a:spAutoFit/>
          </a:bodyPr>
          <a:lstStyle/>
          <a:p>
            <a:r>
              <a:rPr lang="en-GB" b="1" dirty="0">
                <a:solidFill>
                  <a:srgbClr val="2E6A7A"/>
                </a:solidFill>
                <a:latin typeface="Helvetica" pitchFamily="2" charset="0"/>
              </a:rPr>
              <a:t>Deploy an Adaptive Talent Strategy</a:t>
            </a:r>
            <a:endParaRPr lang="en-PH" dirty="0">
              <a:solidFill>
                <a:srgbClr val="2E6A7A"/>
              </a:solidFill>
              <a:latin typeface="Helvetica" pitchFamily="2" charset="0"/>
            </a:endParaRPr>
          </a:p>
        </p:txBody>
      </p:sp>
      <p:sp>
        <p:nvSpPr>
          <p:cNvPr id="26" name="TextBox 25">
            <a:extLst>
              <a:ext uri="{FF2B5EF4-FFF2-40B4-BE49-F238E27FC236}">
                <a16:creationId xmlns:a16="http://schemas.microsoft.com/office/drawing/2014/main" id="{DA89F2F4-E88D-B240-BC71-318CBCCA1ACB}"/>
              </a:ext>
            </a:extLst>
          </p:cNvPr>
          <p:cNvSpPr txBox="1"/>
          <p:nvPr/>
        </p:nvSpPr>
        <p:spPr>
          <a:xfrm>
            <a:off x="6665842" y="2817323"/>
            <a:ext cx="4877823" cy="2246769"/>
          </a:xfrm>
          <a:prstGeom prst="rect">
            <a:avLst/>
          </a:prstGeom>
          <a:noFill/>
        </p:spPr>
        <p:txBody>
          <a:bodyPr wrap="square" lIns="91440" tIns="45720" rIns="91440" bIns="45720" rtlCol="0" anchor="t">
            <a:spAutoFit/>
          </a:bodyPr>
          <a:lstStyle/>
          <a:p>
            <a:r>
              <a:rPr lang="en-GB" sz="1400" dirty="0">
                <a:latin typeface="Helvetica" pitchFamily="2" charset="0"/>
              </a:rPr>
              <a:t>Organizations must develop dedicated change management capabilities within HR, including certified change practitioners and agile project teams. This includes establishing a team focusing at least part-time on increasing HR innovation, developing rapid prototyping capabilities for new initiatives and maintaining a portfolio of strategic HR projects aligned with business transformation goals. Success requires allocating 15-20% of HR resources to transformation initiatives and maintaining a continuous learning ecosystem for HR professionals.</a:t>
            </a:r>
            <a:endParaRPr lang="en-PH" sz="1400" dirty="0">
              <a:latin typeface="Helvetica" pitchFamily="2" charset="0"/>
            </a:endParaRPr>
          </a:p>
        </p:txBody>
      </p:sp>
      <p:sp>
        <p:nvSpPr>
          <p:cNvPr id="27" name="TextBox 26">
            <a:extLst>
              <a:ext uri="{FF2B5EF4-FFF2-40B4-BE49-F238E27FC236}">
                <a16:creationId xmlns:a16="http://schemas.microsoft.com/office/drawing/2014/main" id="{BC404FF0-55B7-DF4B-AD93-B77984271690}"/>
              </a:ext>
            </a:extLst>
          </p:cNvPr>
          <p:cNvSpPr txBox="1"/>
          <p:nvPr/>
        </p:nvSpPr>
        <p:spPr>
          <a:xfrm>
            <a:off x="6665842" y="2101591"/>
            <a:ext cx="3685674" cy="646331"/>
          </a:xfrm>
          <a:prstGeom prst="rect">
            <a:avLst/>
          </a:prstGeom>
          <a:noFill/>
        </p:spPr>
        <p:txBody>
          <a:bodyPr wrap="square" lIns="91440" tIns="45720" rIns="91440" bIns="45720" rtlCol="0" anchor="t">
            <a:spAutoFit/>
          </a:bodyPr>
          <a:lstStyle/>
          <a:p>
            <a:r>
              <a:rPr lang="en-US" b="1" dirty="0">
                <a:solidFill>
                  <a:srgbClr val="2E6A7A"/>
                </a:solidFill>
              </a:rPr>
              <a:t>Build Change-Ready HR Capabilities</a:t>
            </a:r>
            <a:endParaRPr lang="en-PH" dirty="0">
              <a:solidFill>
                <a:srgbClr val="2E6A7A"/>
              </a:solidFill>
            </a:endParaRPr>
          </a:p>
        </p:txBody>
      </p:sp>
      <p:sp>
        <p:nvSpPr>
          <p:cNvPr id="17" name="TextBox 16">
            <a:extLst>
              <a:ext uri="{FF2B5EF4-FFF2-40B4-BE49-F238E27FC236}">
                <a16:creationId xmlns:a16="http://schemas.microsoft.com/office/drawing/2014/main" id="{E2EF37EA-748D-AE43-BF73-56137A5E8A97}"/>
              </a:ext>
            </a:extLst>
          </p:cNvPr>
          <p:cNvSpPr txBox="1"/>
          <p:nvPr/>
        </p:nvSpPr>
        <p:spPr>
          <a:xfrm>
            <a:off x="760820" y="4571649"/>
            <a:ext cx="4877823" cy="1815882"/>
          </a:xfrm>
          <a:prstGeom prst="rect">
            <a:avLst/>
          </a:prstGeom>
          <a:noFill/>
        </p:spPr>
        <p:txBody>
          <a:bodyPr wrap="square" lIns="91440" tIns="45720" rIns="91440" bIns="45720" rtlCol="0" anchor="t">
            <a:spAutoFit/>
          </a:bodyPr>
          <a:lstStyle/>
          <a:p>
            <a:r>
              <a:rPr lang="en-GB" sz="1400" dirty="0">
                <a:latin typeface="Helvetica" pitchFamily="2" charset="0"/>
              </a:rPr>
              <a:t>Companies should implement comprehensive HR analytics frameworks that track both leading and lagging indicators across all major people initiatives. Key metrics should include quality of hire, leadership pipeline strength, DEI progress and employee experience scores. Organizations should aim for 100% transparency in metric reporting and establish quarterly review cycles that tie HR outcomes directly to business performance indicators.</a:t>
            </a:r>
            <a:endParaRPr lang="en-PH" sz="1400" dirty="0">
              <a:latin typeface="Helvetica" pitchFamily="2" charset="0"/>
            </a:endParaRPr>
          </a:p>
        </p:txBody>
      </p:sp>
      <p:sp>
        <p:nvSpPr>
          <p:cNvPr id="18" name="TextBox 17">
            <a:extLst>
              <a:ext uri="{FF2B5EF4-FFF2-40B4-BE49-F238E27FC236}">
                <a16:creationId xmlns:a16="http://schemas.microsoft.com/office/drawing/2014/main" id="{45B08B31-F8E8-BB49-8124-B8B76D4FF65A}"/>
              </a:ext>
            </a:extLst>
          </p:cNvPr>
          <p:cNvSpPr txBox="1"/>
          <p:nvPr/>
        </p:nvSpPr>
        <p:spPr>
          <a:xfrm>
            <a:off x="760820" y="3855917"/>
            <a:ext cx="3685674" cy="646331"/>
          </a:xfrm>
          <a:prstGeom prst="rect">
            <a:avLst/>
          </a:prstGeom>
          <a:noFill/>
        </p:spPr>
        <p:txBody>
          <a:bodyPr wrap="square" lIns="91440" tIns="45720" rIns="91440" bIns="45720" rtlCol="0" anchor="t">
            <a:spAutoFit/>
          </a:bodyPr>
          <a:lstStyle/>
          <a:p>
            <a:r>
              <a:rPr lang="en-US" b="1" dirty="0">
                <a:solidFill>
                  <a:srgbClr val="2E6A7A"/>
                </a:solidFill>
                <a:latin typeface="Helvetica" pitchFamily="2" charset="0"/>
              </a:rPr>
              <a:t>Establish Measurable Impact Frameworks</a:t>
            </a:r>
            <a:endParaRPr lang="en-PH" dirty="0">
              <a:solidFill>
                <a:srgbClr val="2E6A7A"/>
              </a:solidFill>
              <a:latin typeface="Helvetica" pitchFamily="2" charset="0"/>
            </a:endParaRPr>
          </a:p>
        </p:txBody>
      </p:sp>
      <p:cxnSp>
        <p:nvCxnSpPr>
          <p:cNvPr id="3" name="Straight Connector 2">
            <a:extLst>
              <a:ext uri="{FF2B5EF4-FFF2-40B4-BE49-F238E27FC236}">
                <a16:creationId xmlns:a16="http://schemas.microsoft.com/office/drawing/2014/main" id="{054299B0-D118-BEA0-CDC9-7E546385993C}"/>
              </a:ext>
            </a:extLst>
          </p:cNvPr>
          <p:cNvCxnSpPr>
            <a:cxnSpLocks/>
          </p:cNvCxnSpPr>
          <p:nvPr/>
        </p:nvCxnSpPr>
        <p:spPr>
          <a:xfrm>
            <a:off x="6420464" y="2101591"/>
            <a:ext cx="0" cy="2470058"/>
          </a:xfrm>
          <a:prstGeom prst="line">
            <a:avLst/>
          </a:prstGeom>
          <a:ln w="28575">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77278902-7389-687F-BA7E-0264D9E7FDF8}"/>
              </a:ext>
            </a:extLst>
          </p:cNvPr>
          <p:cNvCxnSpPr>
            <a:cxnSpLocks/>
          </p:cNvCxnSpPr>
          <p:nvPr/>
        </p:nvCxnSpPr>
        <p:spPr>
          <a:xfrm>
            <a:off x="623754" y="754716"/>
            <a:ext cx="0" cy="2059507"/>
          </a:xfrm>
          <a:prstGeom prst="line">
            <a:avLst/>
          </a:prstGeom>
          <a:ln w="28575">
            <a:solidFill>
              <a:schemeClr val="accent2"/>
            </a:solidFill>
          </a:ln>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FF875599-1C5A-3CBD-968E-C934E786FFF0}"/>
              </a:ext>
            </a:extLst>
          </p:cNvPr>
          <p:cNvCxnSpPr>
            <a:cxnSpLocks/>
          </p:cNvCxnSpPr>
          <p:nvPr/>
        </p:nvCxnSpPr>
        <p:spPr>
          <a:xfrm>
            <a:off x="623754" y="3897137"/>
            <a:ext cx="0" cy="2059507"/>
          </a:xfrm>
          <a:prstGeom prst="line">
            <a:avLst/>
          </a:prstGeom>
          <a:ln w="28575">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0184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FC4A51-9D9D-F1B6-59A2-ED487FB5B2A3}"/>
              </a:ext>
            </a:extLst>
          </p:cNvPr>
          <p:cNvSpPr>
            <a:spLocks noGrp="1"/>
          </p:cNvSpPr>
          <p:nvPr>
            <p:ph type="ftr" sz="quarter" idx="11"/>
          </p:nvPr>
        </p:nvSpPr>
        <p:spPr/>
        <p:txBody>
          <a:bodyPr/>
          <a:lstStyle/>
          <a:p>
            <a:r>
              <a:rPr lang="en-US" dirty="0">
                <a:solidFill>
                  <a:schemeClr val="bg1"/>
                </a:solidFill>
              </a:rPr>
              <a:t>2024 Brandon Hall Group™. Not Licensed for Distribution.</a:t>
            </a:r>
          </a:p>
        </p:txBody>
      </p:sp>
      <p:sp>
        <p:nvSpPr>
          <p:cNvPr id="6" name="Slide Number Placeholder 5">
            <a:extLst>
              <a:ext uri="{FF2B5EF4-FFF2-40B4-BE49-F238E27FC236}">
                <a16:creationId xmlns:a16="http://schemas.microsoft.com/office/drawing/2014/main" id="{0E694051-4A70-9176-270E-4C7998E5ADAC}"/>
              </a:ext>
            </a:extLst>
          </p:cNvPr>
          <p:cNvSpPr>
            <a:spLocks noGrp="1"/>
          </p:cNvSpPr>
          <p:nvPr>
            <p:ph type="sldNum" sz="quarter" idx="12"/>
          </p:nvPr>
        </p:nvSpPr>
        <p:spPr/>
        <p:txBody>
          <a:bodyPr/>
          <a:lstStyle/>
          <a:p>
            <a:fld id="{EEC580BD-F276-4C5D-B77A-7631844BDE28}" type="slidenum">
              <a:rPr lang="en-US" smtClean="0"/>
              <a:pPr/>
              <a:t>13</a:t>
            </a:fld>
            <a:endParaRPr lang="en-US" dirty="0"/>
          </a:p>
        </p:txBody>
      </p:sp>
      <p:sp>
        <p:nvSpPr>
          <p:cNvPr id="9" name="Footer Placeholder 2">
            <a:extLst>
              <a:ext uri="{FF2B5EF4-FFF2-40B4-BE49-F238E27FC236}">
                <a16:creationId xmlns:a16="http://schemas.microsoft.com/office/drawing/2014/main" id="{5534A174-7F9B-BB97-4CBB-761858DD01DA}"/>
              </a:ext>
            </a:extLst>
          </p:cNvPr>
          <p:cNvSpPr txBox="1">
            <a:spLocks/>
          </p:cNvSpPr>
          <p:nvPr/>
        </p:nvSpPr>
        <p:spPr>
          <a:xfrm>
            <a:off x="570023" y="6508751"/>
            <a:ext cx="5068620" cy="365125"/>
          </a:xfrm>
          <a:prstGeom prst="rect">
            <a:avLst/>
          </a:prstGeom>
        </p:spPr>
        <p:txBody>
          <a:bodyPr vert="horz" lIns="91440" tIns="45720" rIns="91440" bIns="45720" rtlCol="0" anchor="ctr"/>
          <a:lstStyle>
            <a:defPPr>
              <a:defRPr lang="en-US"/>
            </a:defPPr>
            <a:lvl1pPr marL="0" algn="l" defTabSz="914400" rtl="0" eaLnBrk="1" latinLnBrk="0" hangingPunct="1">
              <a:defRPr sz="600" b="0" i="0" kern="1200">
                <a:solidFill>
                  <a:schemeClr val="tx1"/>
                </a:solidFill>
                <a:latin typeface="Helvetica" pitchFamily="2"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2024 Brandon Hall Group™. Not Licensed for Distribution.</a:t>
            </a:r>
            <a:endParaRPr lang="en-US" dirty="0"/>
          </a:p>
        </p:txBody>
      </p:sp>
      <p:sp>
        <p:nvSpPr>
          <p:cNvPr id="33" name="Title 2">
            <a:extLst>
              <a:ext uri="{FF2B5EF4-FFF2-40B4-BE49-F238E27FC236}">
                <a16:creationId xmlns:a16="http://schemas.microsoft.com/office/drawing/2014/main" id="{8906CB9E-F3EC-032F-BA3B-4B937DD10EEC}"/>
              </a:ext>
            </a:extLst>
          </p:cNvPr>
          <p:cNvSpPr>
            <a:spLocks noGrp="1"/>
          </p:cNvSpPr>
          <p:nvPr/>
        </p:nvSpPr>
        <p:spPr>
          <a:xfrm>
            <a:off x="375549" y="136524"/>
            <a:ext cx="11166208" cy="1325563"/>
          </a:xfrm>
          <a:prstGeom prst="rect">
            <a:avLst/>
          </a:prstGeom>
        </p:spPr>
        <p:txBody>
          <a:bodyPr vert="horz" lIns="91440" tIns="45720" rIns="91440" bIns="45720" rtlCol="0" anchor="ctr">
            <a:normAutofit/>
          </a:bodyPr>
          <a:lstStyle>
            <a:lvl1pPr algn="l" defTabSz="457186" rtl="0" eaLnBrk="1" latinLnBrk="0" hangingPunct="1">
              <a:lnSpc>
                <a:spcPct val="90000"/>
              </a:lnSpc>
              <a:spcBef>
                <a:spcPct val="0"/>
              </a:spcBef>
              <a:buNone/>
              <a:defRPr sz="3733" b="1" i="0" kern="1200">
                <a:solidFill>
                  <a:schemeClr val="tx1"/>
                </a:solidFill>
                <a:latin typeface="Helvetica" pitchFamily="2" charset="0"/>
                <a:ea typeface="+mj-ea"/>
                <a:cs typeface="Arial" panose="020B0604020202020204" pitchFamily="34" charset="0"/>
              </a:defRPr>
            </a:lvl1pPr>
          </a:lstStyle>
          <a:p>
            <a:r>
              <a:rPr lang="en-US" sz="2800" dirty="0">
                <a:solidFill>
                  <a:schemeClr val="bg2">
                    <a:lumMod val="25000"/>
                  </a:schemeClr>
                </a:solidFill>
              </a:rPr>
              <a:t>Contributors</a:t>
            </a:r>
          </a:p>
        </p:txBody>
      </p:sp>
      <p:sp>
        <p:nvSpPr>
          <p:cNvPr id="34" name="Rectangle 33">
            <a:extLst>
              <a:ext uri="{FF2B5EF4-FFF2-40B4-BE49-F238E27FC236}">
                <a16:creationId xmlns:a16="http://schemas.microsoft.com/office/drawing/2014/main" id="{4132B1F3-0EF1-8C99-CE70-C5C2FABF3AEE}"/>
              </a:ext>
            </a:extLst>
          </p:cNvPr>
          <p:cNvSpPr/>
          <p:nvPr/>
        </p:nvSpPr>
        <p:spPr>
          <a:xfrm>
            <a:off x="7257788" y="1239454"/>
            <a:ext cx="4429505" cy="14696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b="1" dirty="0">
                <a:solidFill>
                  <a:srgbClr val="073763"/>
                </a:solidFill>
                <a:latin typeface="Helvetica" pitchFamily="2" charset="0"/>
              </a:rPr>
              <a:t>Mike Cooke, Chief Executive Officer and Principal HCM Analyst</a:t>
            </a:r>
          </a:p>
          <a:p>
            <a:pPr>
              <a:spcAft>
                <a:spcPts val="600"/>
              </a:spcAft>
            </a:pPr>
            <a:r>
              <a:rPr lang="en-US" sz="1050" dirty="0">
                <a:solidFill>
                  <a:schemeClr val="tx1">
                    <a:lumMod val="75000"/>
                    <a:lumOff val="25000"/>
                  </a:schemeClr>
                </a:solidFill>
                <a:latin typeface="Helvetica" pitchFamily="2" charset="0"/>
              </a:rPr>
              <a:t>Prior to joining Brandon Hall Group™, Mike was the Chief Executive Officer and Co-founder of AC Growth. Mike has held leadership and executive positions for the majority of his career, responsible for steering sales and marketing teams to drive results and profitability. His background includes more than 15 years of experience in sales and marketing, management, and operations in the research, consulting, software and technology industries.</a:t>
            </a:r>
          </a:p>
        </p:txBody>
      </p:sp>
      <p:sp>
        <p:nvSpPr>
          <p:cNvPr id="37" name="Rectangle 36">
            <a:extLst>
              <a:ext uri="{FF2B5EF4-FFF2-40B4-BE49-F238E27FC236}">
                <a16:creationId xmlns:a16="http://schemas.microsoft.com/office/drawing/2014/main" id="{3B922E07-630C-9EA6-CAE6-31DB1CA8038B}"/>
              </a:ext>
            </a:extLst>
          </p:cNvPr>
          <p:cNvSpPr/>
          <p:nvPr/>
        </p:nvSpPr>
        <p:spPr>
          <a:xfrm>
            <a:off x="1329966" y="4174359"/>
            <a:ext cx="4527286" cy="228524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b="1" dirty="0">
                <a:solidFill>
                  <a:srgbClr val="073763"/>
                </a:solidFill>
                <a:latin typeface="Helvetica" pitchFamily="2" charset="0"/>
              </a:rPr>
              <a:t>Michael Rochelle, Chief Strategy Officer and Principal HCM Analyst</a:t>
            </a:r>
          </a:p>
          <a:p>
            <a:pPr>
              <a:spcAft>
                <a:spcPts val="600"/>
              </a:spcAft>
            </a:pPr>
            <a:r>
              <a:rPr lang="en-US" sz="1050" dirty="0">
                <a:solidFill>
                  <a:srgbClr val="2E2E2E"/>
                </a:solidFill>
                <a:latin typeface="Helvetica" pitchFamily="2" charset="0"/>
              </a:rPr>
              <a:t>Prior to joining Brandon Hall Group™, Michael was the Chief Strategy Officer and co-founder at AC Growth. Michael serves in a variety of roles including overseeing consulting and advisory support for corporations and solution providers. Michael has led a wide range of advisory support and strategic engagements for Fortune 1000 and small- to medium-sized organizations as well as leading and emerging solution providers across the HCM industry. Michael is one of the company’s principal analysts covering the learning and development, talent management, leadership development, workforce management and talent acquisition sectors. Michael also leads the analyst coverage for solution providers in these sectors.</a:t>
            </a:r>
          </a:p>
        </p:txBody>
      </p:sp>
      <p:sp>
        <p:nvSpPr>
          <p:cNvPr id="38" name="Rectangle 37">
            <a:extLst>
              <a:ext uri="{FF2B5EF4-FFF2-40B4-BE49-F238E27FC236}">
                <a16:creationId xmlns:a16="http://schemas.microsoft.com/office/drawing/2014/main" id="{9C234434-68A1-968D-2331-AD4CA994C51D}"/>
              </a:ext>
            </a:extLst>
          </p:cNvPr>
          <p:cNvSpPr/>
          <p:nvPr/>
        </p:nvSpPr>
        <p:spPr>
          <a:xfrm>
            <a:off x="7250873" y="2803062"/>
            <a:ext cx="4565580" cy="16389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b="1" dirty="0">
                <a:solidFill>
                  <a:srgbClr val="073763"/>
                </a:solidFill>
                <a:latin typeface="Helvetica" pitchFamily="2" charset="0"/>
              </a:rPr>
              <a:t>Rachel Cooke, Chief Operating Officer and Principal HCM Analyst</a:t>
            </a:r>
          </a:p>
          <a:p>
            <a:pPr>
              <a:spcAft>
                <a:spcPts val="600"/>
              </a:spcAft>
            </a:pPr>
            <a:r>
              <a:rPr lang="en-US" sz="1050" dirty="0">
                <a:solidFill>
                  <a:schemeClr val="tx1">
                    <a:lumMod val="75000"/>
                    <a:lumOff val="25000"/>
                  </a:schemeClr>
                </a:solidFill>
                <a:latin typeface="Helvetica" pitchFamily="2" charset="0"/>
              </a:rPr>
              <a:t>She is responsible for business operations, including client and member advisory services, marketing design, annual awards programs, conferences and the company’s project management functions. She also leads Advancing Women in the Workplace and Diversity, Equity and Inclusion initiatives, research and events. Rachel worked in the HCM research industry for 15 years and held several key management and executive positions within the Talent and Learning Research, and Performance </a:t>
            </a:r>
            <a:r>
              <a:rPr lang="en-US" sz="1100" dirty="0">
                <a:solidFill>
                  <a:schemeClr val="tx1">
                    <a:lumMod val="75000"/>
                    <a:lumOff val="25000"/>
                  </a:schemeClr>
                </a:solidFill>
                <a:latin typeface="Helvetica" pitchFamily="2" charset="0"/>
              </a:rPr>
              <a:t>Improvement industries.</a:t>
            </a:r>
          </a:p>
        </p:txBody>
      </p:sp>
      <p:sp>
        <p:nvSpPr>
          <p:cNvPr id="39" name="Rectangle 38">
            <a:extLst>
              <a:ext uri="{FF2B5EF4-FFF2-40B4-BE49-F238E27FC236}">
                <a16:creationId xmlns:a16="http://schemas.microsoft.com/office/drawing/2014/main" id="{28BE25A1-34B9-7EA7-37DC-391DE1C33293}"/>
              </a:ext>
            </a:extLst>
          </p:cNvPr>
          <p:cNvSpPr/>
          <p:nvPr/>
        </p:nvSpPr>
        <p:spPr>
          <a:xfrm>
            <a:off x="1310457" y="1239454"/>
            <a:ext cx="4546795" cy="14696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437730" eaLnBrk="1" fontAlgn="auto" hangingPunct="1">
              <a:spcAft>
                <a:spcPts val="600"/>
              </a:spcAft>
            </a:pPr>
            <a:r>
              <a:rPr lang="en-US" sz="1100" b="1" dirty="0">
                <a:solidFill>
                  <a:srgbClr val="073763"/>
                </a:solidFill>
                <a:latin typeface="Helvetica" pitchFamily="2" charset="0"/>
              </a:rPr>
              <a:t>Matt Pittman, Principal Analyst</a:t>
            </a:r>
          </a:p>
          <a:p>
            <a:pPr defTabSz="2437730">
              <a:spcAft>
                <a:spcPts val="600"/>
              </a:spcAft>
            </a:pPr>
            <a:r>
              <a:rPr lang="en-US" sz="1050" dirty="0">
                <a:solidFill>
                  <a:schemeClr val="tx1">
                    <a:lumMod val="75000"/>
                    <a:lumOff val="25000"/>
                  </a:schemeClr>
                </a:solidFill>
                <a:effectLst/>
                <a:latin typeface="Helvetica" pitchFamily="2" charset="0"/>
                <a:cs typeface="Arial" panose="020B0604020202020204" pitchFamily="34" charset="0"/>
              </a:rPr>
              <a:t>Matt brings nearly 30 years of experience developing people and teams in a variety of settings and organizations. As an HR Practitioner, he has sat in nearly every HR seat. A significant part of those roles involved building out functions in organizations and driving large-scale change efforts. As a Principal Analyst at Brandon Hall Group™, Matt leverages this in-depth experience and expertise to provide clients and providers with breakthrough insights and ideas to drive their business forward.</a:t>
            </a:r>
          </a:p>
        </p:txBody>
      </p:sp>
      <p:sp>
        <p:nvSpPr>
          <p:cNvPr id="40" name="TextBox 10">
            <a:extLst>
              <a:ext uri="{FF2B5EF4-FFF2-40B4-BE49-F238E27FC236}">
                <a16:creationId xmlns:a16="http://schemas.microsoft.com/office/drawing/2014/main" id="{26982ACD-F19D-FD79-4C71-8C15C02D41CB}"/>
              </a:ext>
            </a:extLst>
          </p:cNvPr>
          <p:cNvSpPr txBox="1"/>
          <p:nvPr/>
        </p:nvSpPr>
        <p:spPr>
          <a:xfrm>
            <a:off x="7338108" y="4563520"/>
            <a:ext cx="4478345" cy="11464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100" b="1" dirty="0">
                <a:solidFill>
                  <a:srgbClr val="073763"/>
                </a:solidFill>
                <a:latin typeface="Helvetica" pitchFamily="2" charset="0"/>
              </a:rPr>
              <a:t>Pat Fitzgerald, Content and Community Coordinator</a:t>
            </a:r>
            <a:endParaRPr lang="en-US" sz="1100" b="1" dirty="0">
              <a:solidFill>
                <a:schemeClr val="tx1">
                  <a:lumMod val="75000"/>
                  <a:lumOff val="25000"/>
                </a:schemeClr>
              </a:solidFill>
              <a:latin typeface="Helvetica" pitchFamily="2" charset="0"/>
            </a:endParaRPr>
          </a:p>
          <a:p>
            <a:pPr>
              <a:spcAft>
                <a:spcPts val="600"/>
              </a:spcAft>
            </a:pPr>
            <a:r>
              <a:rPr lang="en-US" sz="1050" dirty="0">
                <a:solidFill>
                  <a:schemeClr val="tx1">
                    <a:lumMod val="75000"/>
                    <a:lumOff val="25000"/>
                  </a:schemeClr>
                </a:solidFill>
                <a:latin typeface="Helvetica" pitchFamily="2" charset="0"/>
              </a:rPr>
              <a:t>Prior to joining Brandon Hall Group™, he was an award-winning community journalist for 30 years and recognized for his writing, investigative reporting, editing, photography, design and community service. He also started and then sold his own successful weekly newspaper in the Branson, Mo., area.</a:t>
            </a:r>
          </a:p>
        </p:txBody>
      </p:sp>
      <p:sp>
        <p:nvSpPr>
          <p:cNvPr id="41" name="Rectangle 40">
            <a:extLst>
              <a:ext uri="{FF2B5EF4-FFF2-40B4-BE49-F238E27FC236}">
                <a16:creationId xmlns:a16="http://schemas.microsoft.com/office/drawing/2014/main" id="{386FFE46-E5DB-29C3-6F04-0C9CD6777F91}"/>
              </a:ext>
            </a:extLst>
          </p:cNvPr>
          <p:cNvSpPr/>
          <p:nvPr/>
        </p:nvSpPr>
        <p:spPr>
          <a:xfrm>
            <a:off x="1319463" y="2868489"/>
            <a:ext cx="4575811" cy="130805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437730" eaLnBrk="1" fontAlgn="auto" hangingPunct="1">
              <a:spcAft>
                <a:spcPts val="600"/>
              </a:spcAft>
            </a:pPr>
            <a:r>
              <a:rPr lang="en-US" sz="1100" b="1" dirty="0">
                <a:solidFill>
                  <a:srgbClr val="073763"/>
                </a:solidFill>
                <a:latin typeface="Helvetica" pitchFamily="2" charset="0"/>
              </a:rPr>
              <a:t>Claude Werder, Senior VP and Principal Analyst</a:t>
            </a:r>
          </a:p>
          <a:p>
            <a:pPr defTabSz="2437730" eaLnBrk="1" fontAlgn="auto" hangingPunct="1">
              <a:spcAft>
                <a:spcPts val="600"/>
              </a:spcAft>
            </a:pPr>
            <a:r>
              <a:rPr lang="en-US" sz="1050" dirty="0">
                <a:solidFill>
                  <a:prstClr val="black">
                    <a:lumMod val="75000"/>
                    <a:lumOff val="25000"/>
                  </a:prstClr>
                </a:solidFill>
                <a:latin typeface="Helvetica" pitchFamily="2" charset="0"/>
              </a:rPr>
              <a:t>Claude Werder runs Brandon Hall Group’s Talent Management, Leadership Development and DEI practices, focusing on solving corporate’s challenges in developing and retaining talent. He takes a strategic, unified approach, with a keen eye on leveraging technology to drive efficiencies that enable leaders to better engage employees and drive performance. </a:t>
            </a:r>
          </a:p>
        </p:txBody>
      </p:sp>
      <p:sp>
        <p:nvSpPr>
          <p:cNvPr id="42" name="Oval 41">
            <a:extLst>
              <a:ext uri="{FF2B5EF4-FFF2-40B4-BE49-F238E27FC236}">
                <a16:creationId xmlns:a16="http://schemas.microsoft.com/office/drawing/2014/main" id="{A086903F-BE9C-D45D-87D6-446231066ECA}"/>
              </a:ext>
            </a:extLst>
          </p:cNvPr>
          <p:cNvSpPr/>
          <p:nvPr/>
        </p:nvSpPr>
        <p:spPr>
          <a:xfrm>
            <a:off x="6427930" y="2856169"/>
            <a:ext cx="766348" cy="766348"/>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3" name="Oval 42">
            <a:extLst>
              <a:ext uri="{FF2B5EF4-FFF2-40B4-BE49-F238E27FC236}">
                <a16:creationId xmlns:a16="http://schemas.microsoft.com/office/drawing/2014/main" id="{3BF3045A-29F5-8B04-285C-0CE9D003BB10}"/>
              </a:ext>
            </a:extLst>
          </p:cNvPr>
          <p:cNvSpPr/>
          <p:nvPr/>
        </p:nvSpPr>
        <p:spPr>
          <a:xfrm>
            <a:off x="6365117" y="4633425"/>
            <a:ext cx="766348" cy="766348"/>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4" name="Oval 43">
            <a:extLst>
              <a:ext uri="{FF2B5EF4-FFF2-40B4-BE49-F238E27FC236}">
                <a16:creationId xmlns:a16="http://schemas.microsoft.com/office/drawing/2014/main" id="{EFD65D08-43FC-1D37-F3AF-8DC50E6BCA7C}"/>
              </a:ext>
            </a:extLst>
          </p:cNvPr>
          <p:cNvSpPr/>
          <p:nvPr/>
        </p:nvSpPr>
        <p:spPr>
          <a:xfrm>
            <a:off x="6365117" y="1239454"/>
            <a:ext cx="766348" cy="766348"/>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5" name="Oval 44">
            <a:extLst>
              <a:ext uri="{FF2B5EF4-FFF2-40B4-BE49-F238E27FC236}">
                <a16:creationId xmlns:a16="http://schemas.microsoft.com/office/drawing/2014/main" id="{A6335C89-216A-C045-22B5-13A70BF5C9AA}"/>
              </a:ext>
            </a:extLst>
          </p:cNvPr>
          <p:cNvSpPr/>
          <p:nvPr/>
        </p:nvSpPr>
        <p:spPr>
          <a:xfrm>
            <a:off x="375548" y="1239454"/>
            <a:ext cx="766348" cy="766348"/>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Oval 45">
            <a:extLst>
              <a:ext uri="{FF2B5EF4-FFF2-40B4-BE49-F238E27FC236}">
                <a16:creationId xmlns:a16="http://schemas.microsoft.com/office/drawing/2014/main" id="{BE0F9240-006C-9EA1-3C08-61234794FB0B}"/>
              </a:ext>
            </a:extLst>
          </p:cNvPr>
          <p:cNvSpPr/>
          <p:nvPr/>
        </p:nvSpPr>
        <p:spPr>
          <a:xfrm>
            <a:off x="422043" y="4250251"/>
            <a:ext cx="766348" cy="766348"/>
          </a:xfrm>
          <a:prstGeom prst="ellipse">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47" name="Oval 46">
            <a:extLst>
              <a:ext uri="{FF2B5EF4-FFF2-40B4-BE49-F238E27FC236}">
                <a16:creationId xmlns:a16="http://schemas.microsoft.com/office/drawing/2014/main" id="{7CC5BEA6-CC02-1FE6-6B14-3710E958B86D}"/>
              </a:ext>
            </a:extLst>
          </p:cNvPr>
          <p:cNvSpPr/>
          <p:nvPr/>
        </p:nvSpPr>
        <p:spPr>
          <a:xfrm>
            <a:off x="375548" y="2916564"/>
            <a:ext cx="766348" cy="766348"/>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Tree>
    <p:extLst>
      <p:ext uri="{BB962C8B-B14F-4D97-AF65-F5344CB8AC3E}">
        <p14:creationId xmlns:p14="http://schemas.microsoft.com/office/powerpoint/2010/main" val="267639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79AA3-30C8-564E-9C64-58D4D61DA9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789" t="-9757" r="-1810" b="-1842"/>
          <a:stretch/>
        </p:blipFill>
        <p:spPr>
          <a:xfrm>
            <a:off x="5109337" y="1189366"/>
            <a:ext cx="6614863" cy="4568349"/>
          </a:xfrm>
          <a:prstGeom prst="rect">
            <a:avLst/>
          </a:prstGeom>
        </p:spPr>
      </p:pic>
      <p:sp>
        <p:nvSpPr>
          <p:cNvPr id="3" name="Footer Placeholder 2">
            <a:extLst>
              <a:ext uri="{FF2B5EF4-FFF2-40B4-BE49-F238E27FC236}">
                <a16:creationId xmlns:a16="http://schemas.microsoft.com/office/drawing/2014/main" id="{DDA37E8F-310A-00A8-2CF2-9B261D804058}"/>
              </a:ext>
            </a:extLst>
          </p:cNvPr>
          <p:cNvSpPr>
            <a:spLocks noGrp="1"/>
          </p:cNvSpPr>
          <p:nvPr>
            <p:ph type="ftr" sz="quarter" idx="11"/>
          </p:nvPr>
        </p:nvSpPr>
        <p:spPr>
          <a:xfrm>
            <a:off x="417621" y="6492875"/>
            <a:ext cx="5068620" cy="365125"/>
          </a:xfrm>
        </p:spPr>
        <p:txBody>
          <a:bodyPr/>
          <a:lstStyle/>
          <a:p>
            <a:pPr algn="l"/>
            <a:r>
              <a:rPr lang="en-GB" dirty="0"/>
              <a:t>2024 Brandon Hall Group™. Not Licensed for Distribution.</a:t>
            </a:r>
            <a:endParaRPr lang="en-US" dirty="0"/>
          </a:p>
        </p:txBody>
      </p:sp>
      <p:sp>
        <p:nvSpPr>
          <p:cNvPr id="6" name="Title 5">
            <a:extLst>
              <a:ext uri="{FF2B5EF4-FFF2-40B4-BE49-F238E27FC236}">
                <a16:creationId xmlns:a16="http://schemas.microsoft.com/office/drawing/2014/main" id="{DE618B35-C018-5F48-A2DA-B14B3F505AFB}"/>
              </a:ext>
            </a:extLst>
          </p:cNvPr>
          <p:cNvSpPr>
            <a:spLocks noGrp="1"/>
          </p:cNvSpPr>
          <p:nvPr>
            <p:ph type="title"/>
          </p:nvPr>
        </p:nvSpPr>
        <p:spPr>
          <a:xfrm>
            <a:off x="608171" y="324984"/>
            <a:ext cx="11166208" cy="1325563"/>
          </a:xfrm>
        </p:spPr>
        <p:txBody>
          <a:bodyPr>
            <a:normAutofit/>
          </a:bodyPr>
          <a:lstStyle/>
          <a:p>
            <a:r>
              <a:rPr lang="en-US" sz="1400" dirty="0">
                <a:solidFill>
                  <a:schemeClr val="bg2">
                    <a:lumMod val="10000"/>
                  </a:schemeClr>
                </a:solidFill>
              </a:rPr>
              <a:t> </a:t>
            </a:r>
            <a:r>
              <a:rPr lang="en-US" sz="2400" dirty="0">
                <a:solidFill>
                  <a:schemeClr val="bg2">
                    <a:lumMod val="10000"/>
                  </a:schemeClr>
                </a:solidFill>
              </a:rPr>
              <a:t>About</a:t>
            </a:r>
            <a:r>
              <a:rPr lang="en-US" sz="2800" dirty="0">
                <a:solidFill>
                  <a:schemeClr val="bg2">
                    <a:lumMod val="10000"/>
                  </a:schemeClr>
                </a:solidFill>
              </a:rPr>
              <a:t> </a:t>
            </a:r>
            <a:br>
              <a:rPr lang="en-US" sz="2800" dirty="0">
                <a:solidFill>
                  <a:schemeClr val="bg2">
                    <a:lumMod val="10000"/>
                  </a:schemeClr>
                </a:solidFill>
              </a:rPr>
            </a:br>
            <a:r>
              <a:rPr lang="en-US" sz="4000" dirty="0">
                <a:solidFill>
                  <a:schemeClr val="bg2">
                    <a:lumMod val="10000"/>
                  </a:schemeClr>
                </a:solidFill>
              </a:rPr>
              <a:t>Brandon Hall Group</a:t>
            </a:r>
            <a:r>
              <a:rPr lang="en-US" sz="4000" baseline="30000" dirty="0">
                <a:solidFill>
                  <a:schemeClr val="bg2">
                    <a:lumMod val="10000"/>
                  </a:schemeClr>
                </a:solidFill>
              </a:rPr>
              <a:t>™</a:t>
            </a:r>
          </a:p>
        </p:txBody>
      </p:sp>
      <p:sp>
        <p:nvSpPr>
          <p:cNvPr id="13" name="TextBox 12">
            <a:extLst>
              <a:ext uri="{FF2B5EF4-FFF2-40B4-BE49-F238E27FC236}">
                <a16:creationId xmlns:a16="http://schemas.microsoft.com/office/drawing/2014/main" id="{E14A69AF-FC55-A442-A269-BAFE800C93CE}"/>
              </a:ext>
            </a:extLst>
          </p:cNvPr>
          <p:cNvSpPr txBox="1"/>
          <p:nvPr/>
        </p:nvSpPr>
        <p:spPr>
          <a:xfrm>
            <a:off x="608171" y="1486262"/>
            <a:ext cx="4456067" cy="1200329"/>
          </a:xfrm>
          <a:prstGeom prst="rect">
            <a:avLst/>
          </a:prstGeom>
          <a:noFill/>
        </p:spPr>
        <p:txBody>
          <a:bodyPr wrap="square" rtlCol="0">
            <a:spAutoFit/>
          </a:bodyPr>
          <a:lstStyle/>
          <a:p>
            <a:r>
              <a:rPr lang="en-US" sz="1200" dirty="0">
                <a:solidFill>
                  <a:schemeClr val="bg2">
                    <a:lumMod val="10000"/>
                  </a:schemeClr>
                </a:solidFill>
                <a:latin typeface="Helvetica" pitchFamily="2" charset="0"/>
              </a:rPr>
              <a:t>With more than 10,000 clients globally and 30 years of delivering world-class research and advisory services, Brandon Hall Group™ is focused on developing research that drives performance in emerging and large organizations and provides strategic insights for executives and practitioners responsible for growth and business results.</a:t>
            </a:r>
          </a:p>
        </p:txBody>
      </p:sp>
      <p:grpSp>
        <p:nvGrpSpPr>
          <p:cNvPr id="18" name="Group 17">
            <a:extLst>
              <a:ext uri="{FF2B5EF4-FFF2-40B4-BE49-F238E27FC236}">
                <a16:creationId xmlns:a16="http://schemas.microsoft.com/office/drawing/2014/main" id="{94710B21-8D97-CE46-AD8D-C6091E363F6E}"/>
              </a:ext>
            </a:extLst>
          </p:cNvPr>
          <p:cNvGrpSpPr/>
          <p:nvPr/>
        </p:nvGrpSpPr>
        <p:grpSpPr>
          <a:xfrm>
            <a:off x="608171" y="5112651"/>
            <a:ext cx="4294369" cy="1192058"/>
            <a:chOff x="745850" y="5164292"/>
            <a:chExt cx="4294369" cy="1192058"/>
          </a:xfrm>
        </p:grpSpPr>
        <p:sp>
          <p:nvSpPr>
            <p:cNvPr id="14" name="Rounded Rectangle 13">
              <a:extLst>
                <a:ext uri="{FF2B5EF4-FFF2-40B4-BE49-F238E27FC236}">
                  <a16:creationId xmlns:a16="http://schemas.microsoft.com/office/drawing/2014/main" id="{F0458C41-E240-F249-A3BB-F124961CD12D}"/>
                </a:ext>
              </a:extLst>
            </p:cNvPr>
            <p:cNvSpPr/>
            <p:nvPr/>
          </p:nvSpPr>
          <p:spPr>
            <a:xfrm>
              <a:off x="1018969" y="5164292"/>
              <a:ext cx="4021250" cy="1192058"/>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17" name="Picture 16">
              <a:extLst>
                <a:ext uri="{FF2B5EF4-FFF2-40B4-BE49-F238E27FC236}">
                  <a16:creationId xmlns:a16="http://schemas.microsoft.com/office/drawing/2014/main" id="{F618EC06-51B8-DF47-8953-F252DFA9C7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745850" y="5535626"/>
              <a:ext cx="525515" cy="486626"/>
            </a:xfrm>
            <a:prstGeom prst="rect">
              <a:avLst/>
            </a:prstGeom>
            <a:effectLst>
              <a:outerShdw blurRad="114300" dist="25400" algn="tl" rotWithShape="0">
                <a:schemeClr val="tx1">
                  <a:alpha val="42000"/>
                </a:schemeClr>
              </a:outerShdw>
            </a:effectLst>
          </p:spPr>
        </p:pic>
      </p:grpSp>
      <p:sp>
        <p:nvSpPr>
          <p:cNvPr id="2" name="Slide Number Placeholder 1">
            <a:extLst>
              <a:ext uri="{FF2B5EF4-FFF2-40B4-BE49-F238E27FC236}">
                <a16:creationId xmlns:a16="http://schemas.microsoft.com/office/drawing/2014/main" id="{ABD313C9-0011-B738-0091-AA62B7A77457}"/>
              </a:ext>
            </a:extLst>
          </p:cNvPr>
          <p:cNvSpPr>
            <a:spLocks noGrp="1"/>
          </p:cNvSpPr>
          <p:nvPr>
            <p:ph type="sldNum" sz="quarter" idx="12"/>
          </p:nvPr>
        </p:nvSpPr>
        <p:spPr/>
        <p:txBody>
          <a:bodyPr/>
          <a:lstStyle/>
          <a:p>
            <a:fld id="{EEC580BD-F276-4C5D-B77A-7631844BDE28}" type="slidenum">
              <a:rPr lang="en-US" smtClean="0"/>
              <a:pPr/>
              <a:t>14</a:t>
            </a:fld>
            <a:endParaRPr lang="en-US" dirty="0"/>
          </a:p>
        </p:txBody>
      </p:sp>
      <p:sp>
        <p:nvSpPr>
          <p:cNvPr id="4" name="TextBox 3">
            <a:extLst>
              <a:ext uri="{FF2B5EF4-FFF2-40B4-BE49-F238E27FC236}">
                <a16:creationId xmlns:a16="http://schemas.microsoft.com/office/drawing/2014/main" id="{6DAB1C91-6DC0-725B-09E2-750F3E74EFEC}"/>
              </a:ext>
            </a:extLst>
          </p:cNvPr>
          <p:cNvSpPr txBox="1"/>
          <p:nvPr/>
        </p:nvSpPr>
        <p:spPr>
          <a:xfrm>
            <a:off x="1223178" y="5231790"/>
            <a:ext cx="3428795" cy="923330"/>
          </a:xfrm>
          <a:prstGeom prst="rect">
            <a:avLst/>
          </a:prstGeom>
          <a:noFill/>
        </p:spPr>
        <p:txBody>
          <a:bodyPr wrap="square" rtlCol="0">
            <a:spAutoFit/>
          </a:bodyPr>
          <a:lstStyle/>
          <a:p>
            <a:r>
              <a:rPr lang="en-US" sz="900" b="1" dirty="0">
                <a:solidFill>
                  <a:schemeClr val="bg1"/>
                </a:solidFill>
                <a:latin typeface="Helvetica" pitchFamily="2" charset="0"/>
              </a:rPr>
              <a:t>ENTERPRISE EXCELLENCE CERTIFICATION PROGRAM</a:t>
            </a:r>
          </a:p>
          <a:p>
            <a:r>
              <a:rPr lang="en-US" sz="900" b="0" i="0" dirty="0">
                <a:solidFill>
                  <a:schemeClr val="bg1"/>
                </a:solidFill>
                <a:effectLst/>
                <a:latin typeface="Helvetica" pitchFamily="2" charset="0"/>
                <a:cs typeface="Arial" panose="020B0604020202020204" pitchFamily="34" charset="0"/>
              </a:rPr>
              <a:t>recognizes the best HCM programs that transform their organization and achieves breakthrough results. This designation is a step above the HCM Excellence Awards® which focuses on one program within a company. Enterprise Excellence is a hybrid of award winners who are also members.</a:t>
            </a:r>
            <a:endParaRPr lang="en-US" sz="900" dirty="0">
              <a:solidFill>
                <a:schemeClr val="bg1"/>
              </a:solidFill>
              <a:latin typeface="Helvetica" pitchFamily="2" charset="0"/>
              <a:cs typeface="Arial" panose="020B0604020202020204" pitchFamily="34" charset="0"/>
            </a:endParaRPr>
          </a:p>
        </p:txBody>
      </p:sp>
      <p:sp>
        <p:nvSpPr>
          <p:cNvPr id="7" name="TextBox 6">
            <a:extLst>
              <a:ext uri="{FF2B5EF4-FFF2-40B4-BE49-F238E27FC236}">
                <a16:creationId xmlns:a16="http://schemas.microsoft.com/office/drawing/2014/main" id="{CFCBE810-0F22-B52A-F360-2AF625FDF2C5}"/>
              </a:ext>
            </a:extLst>
          </p:cNvPr>
          <p:cNvSpPr txBox="1"/>
          <p:nvPr/>
        </p:nvSpPr>
        <p:spPr>
          <a:xfrm>
            <a:off x="9350614" y="5296050"/>
            <a:ext cx="2423765" cy="923330"/>
          </a:xfrm>
          <a:prstGeom prst="rect">
            <a:avLst/>
          </a:prstGeom>
          <a:noFill/>
        </p:spPr>
        <p:txBody>
          <a:bodyPr wrap="square" rtlCol="0">
            <a:spAutoFit/>
          </a:bodyPr>
          <a:lstStyle/>
          <a:p>
            <a:r>
              <a:rPr lang="en-US" sz="900" b="1" dirty="0">
                <a:solidFill>
                  <a:schemeClr val="bg1"/>
                </a:solidFill>
                <a:latin typeface="Helvetica" pitchFamily="2" charset="0"/>
              </a:rPr>
              <a:t>AGENCY! BY BRANDON HALL GROUP™</a:t>
            </a:r>
          </a:p>
          <a:p>
            <a:r>
              <a:rPr lang="en-GB" sz="900" dirty="0">
                <a:solidFill>
                  <a:schemeClr val="bg1"/>
                </a:solidFill>
                <a:latin typeface="Helvetica" pitchFamily="2" charset="0"/>
              </a:rPr>
              <a:t>Provides comprehensive marketing solutions for human capital management solution providers. We offer strategic services to establish a strong foundation for your marketing efforts. </a:t>
            </a:r>
            <a:endParaRPr lang="en-US" sz="900" dirty="0">
              <a:solidFill>
                <a:schemeClr val="bg1"/>
              </a:solidFill>
              <a:latin typeface="Helvetica" pitchFamily="2" charset="0"/>
            </a:endParaRPr>
          </a:p>
        </p:txBody>
      </p:sp>
      <p:grpSp>
        <p:nvGrpSpPr>
          <p:cNvPr id="15" name="Group 14">
            <a:extLst>
              <a:ext uri="{FF2B5EF4-FFF2-40B4-BE49-F238E27FC236}">
                <a16:creationId xmlns:a16="http://schemas.microsoft.com/office/drawing/2014/main" id="{BAFC950A-0AF9-C2DA-CBEB-76C5F2C7D0C7}"/>
              </a:ext>
            </a:extLst>
          </p:cNvPr>
          <p:cNvGrpSpPr/>
          <p:nvPr/>
        </p:nvGrpSpPr>
        <p:grpSpPr>
          <a:xfrm>
            <a:off x="617869" y="3844487"/>
            <a:ext cx="4294369" cy="1192058"/>
            <a:chOff x="745850" y="5164292"/>
            <a:chExt cx="4294369" cy="1192058"/>
          </a:xfrm>
        </p:grpSpPr>
        <p:sp>
          <p:nvSpPr>
            <p:cNvPr id="16" name="Rounded Rectangle 13">
              <a:extLst>
                <a:ext uri="{FF2B5EF4-FFF2-40B4-BE49-F238E27FC236}">
                  <a16:creationId xmlns:a16="http://schemas.microsoft.com/office/drawing/2014/main" id="{08D537F4-A0DD-2E9C-CB8E-BFB0D29316A7}"/>
                </a:ext>
              </a:extLst>
            </p:cNvPr>
            <p:cNvSpPr/>
            <p:nvPr/>
          </p:nvSpPr>
          <p:spPr>
            <a:xfrm>
              <a:off x="1018969" y="5164292"/>
              <a:ext cx="4021250" cy="1192058"/>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20" name="Picture 19">
              <a:extLst>
                <a:ext uri="{FF2B5EF4-FFF2-40B4-BE49-F238E27FC236}">
                  <a16:creationId xmlns:a16="http://schemas.microsoft.com/office/drawing/2014/main" id="{EF86A3B4-3BAE-A7BC-F1D3-AE33B6E1EE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745850" y="5535626"/>
              <a:ext cx="525515" cy="486626"/>
            </a:xfrm>
            <a:prstGeom prst="rect">
              <a:avLst/>
            </a:prstGeom>
            <a:effectLst>
              <a:outerShdw blurRad="114300" dist="25400" algn="tl" rotWithShape="0">
                <a:schemeClr val="tx1">
                  <a:alpha val="42000"/>
                </a:schemeClr>
              </a:outerShdw>
            </a:effectLst>
          </p:spPr>
        </p:pic>
      </p:grpSp>
      <p:sp>
        <p:nvSpPr>
          <p:cNvPr id="21" name="TextBox 20">
            <a:extLst>
              <a:ext uri="{FF2B5EF4-FFF2-40B4-BE49-F238E27FC236}">
                <a16:creationId xmlns:a16="http://schemas.microsoft.com/office/drawing/2014/main" id="{2C6CE95A-2119-84A0-166B-4F2595ED662F}"/>
              </a:ext>
            </a:extLst>
          </p:cNvPr>
          <p:cNvSpPr txBox="1"/>
          <p:nvPr/>
        </p:nvSpPr>
        <p:spPr>
          <a:xfrm>
            <a:off x="1315418" y="3997469"/>
            <a:ext cx="3443836" cy="923330"/>
          </a:xfrm>
          <a:prstGeom prst="rect">
            <a:avLst/>
          </a:prstGeom>
          <a:noFill/>
        </p:spPr>
        <p:txBody>
          <a:bodyPr wrap="square" rtlCol="0">
            <a:spAutoFit/>
          </a:bodyPr>
          <a:lstStyle/>
          <a:p>
            <a:r>
              <a:rPr lang="en-US" sz="900" b="1" dirty="0">
                <a:solidFill>
                  <a:schemeClr val="bg1"/>
                </a:solidFill>
                <a:latin typeface="Helvetica" pitchFamily="2" charset="0"/>
              </a:rPr>
              <a:t>SMARTCHOICE® PREFERRED PROVIDER PROGRAM</a:t>
            </a:r>
          </a:p>
          <a:p>
            <a:r>
              <a:rPr lang="en-US" sz="900" dirty="0">
                <a:solidFill>
                  <a:schemeClr val="bg1"/>
                </a:solidFill>
                <a:latin typeface="Helvetica" pitchFamily="2" charset="0"/>
              </a:rPr>
              <a:t>uniquely places HCM service and technology companies at the top of organizations’ consideration list of vendors. It adds an unmatched level of credibility based on BHG’s 30 years of experience in evaluating and selecting the best solution providers for leading organizations around the world.</a:t>
            </a:r>
          </a:p>
        </p:txBody>
      </p:sp>
      <p:grpSp>
        <p:nvGrpSpPr>
          <p:cNvPr id="22" name="Group 21">
            <a:extLst>
              <a:ext uri="{FF2B5EF4-FFF2-40B4-BE49-F238E27FC236}">
                <a16:creationId xmlns:a16="http://schemas.microsoft.com/office/drawing/2014/main" id="{3597EE16-9300-845F-346C-D314C12CDB65}"/>
              </a:ext>
            </a:extLst>
          </p:cNvPr>
          <p:cNvGrpSpPr/>
          <p:nvPr/>
        </p:nvGrpSpPr>
        <p:grpSpPr>
          <a:xfrm>
            <a:off x="617869" y="2947272"/>
            <a:ext cx="4294369" cy="820723"/>
            <a:chOff x="745850" y="5535626"/>
            <a:chExt cx="4294369" cy="820723"/>
          </a:xfrm>
        </p:grpSpPr>
        <p:sp>
          <p:nvSpPr>
            <p:cNvPr id="23" name="Rounded Rectangle 13">
              <a:extLst>
                <a:ext uri="{FF2B5EF4-FFF2-40B4-BE49-F238E27FC236}">
                  <a16:creationId xmlns:a16="http://schemas.microsoft.com/office/drawing/2014/main" id="{EE97EDDE-BFBF-2632-EB7A-AE9DDF568C42}"/>
                </a:ext>
              </a:extLst>
            </p:cNvPr>
            <p:cNvSpPr/>
            <p:nvPr/>
          </p:nvSpPr>
          <p:spPr>
            <a:xfrm>
              <a:off x="1018969" y="5535626"/>
              <a:ext cx="4021250" cy="820723"/>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pic>
          <p:nvPicPr>
            <p:cNvPr id="24" name="Picture 23">
              <a:extLst>
                <a:ext uri="{FF2B5EF4-FFF2-40B4-BE49-F238E27FC236}">
                  <a16:creationId xmlns:a16="http://schemas.microsoft.com/office/drawing/2014/main" id="{705C1DEC-248C-5647-9508-6075188EF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745850" y="5727582"/>
              <a:ext cx="525515" cy="486626"/>
            </a:xfrm>
            <a:prstGeom prst="rect">
              <a:avLst/>
            </a:prstGeom>
            <a:effectLst>
              <a:outerShdw blurRad="114300" dist="25400" algn="tl" rotWithShape="0">
                <a:schemeClr val="tx1">
                  <a:alpha val="42000"/>
                </a:schemeClr>
              </a:outerShdw>
            </a:effectLst>
          </p:spPr>
        </p:pic>
      </p:grpSp>
      <p:sp>
        <p:nvSpPr>
          <p:cNvPr id="25" name="TextBox 24">
            <a:extLst>
              <a:ext uri="{FF2B5EF4-FFF2-40B4-BE49-F238E27FC236}">
                <a16:creationId xmlns:a16="http://schemas.microsoft.com/office/drawing/2014/main" id="{B84F08EC-BFF5-713B-EE67-9B8F87F6D335}"/>
              </a:ext>
            </a:extLst>
          </p:cNvPr>
          <p:cNvSpPr txBox="1"/>
          <p:nvPr/>
        </p:nvSpPr>
        <p:spPr>
          <a:xfrm>
            <a:off x="1354521" y="3041107"/>
            <a:ext cx="3401597" cy="646331"/>
          </a:xfrm>
          <a:prstGeom prst="rect">
            <a:avLst/>
          </a:prstGeom>
          <a:noFill/>
        </p:spPr>
        <p:txBody>
          <a:bodyPr wrap="square" rtlCol="0">
            <a:spAutoFit/>
          </a:bodyPr>
          <a:lstStyle/>
          <a:p>
            <a:r>
              <a:rPr lang="en-US" sz="900" b="1" dirty="0">
                <a:solidFill>
                  <a:schemeClr val="bg1"/>
                </a:solidFill>
                <a:latin typeface="Helvetica" pitchFamily="2" charset="0"/>
              </a:rPr>
              <a:t>AGENCY! BY BRANDON HALL GROUP™</a:t>
            </a:r>
          </a:p>
          <a:p>
            <a:r>
              <a:rPr lang="en-GB" sz="900" dirty="0">
                <a:solidFill>
                  <a:schemeClr val="bg1"/>
                </a:solidFill>
                <a:latin typeface="Helvetica" pitchFamily="2" charset="0"/>
              </a:rPr>
              <a:t>Provides comprehensive marketing solutions for human capital management solution providers. We offer strategic services to establish a strong foundation for your marketing efforts. </a:t>
            </a:r>
            <a:endParaRPr lang="en-US" sz="900" dirty="0">
              <a:solidFill>
                <a:schemeClr val="bg1"/>
              </a:solidFill>
              <a:latin typeface="Helvetica" pitchFamily="2" charset="0"/>
            </a:endParaRPr>
          </a:p>
        </p:txBody>
      </p:sp>
    </p:spTree>
    <p:extLst>
      <p:ext uri="{BB962C8B-B14F-4D97-AF65-F5344CB8AC3E}">
        <p14:creationId xmlns:p14="http://schemas.microsoft.com/office/powerpoint/2010/main" val="409088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EFDE348-A226-748F-7DE9-973453BE16A1}"/>
              </a:ext>
            </a:extLst>
          </p:cNvPr>
          <p:cNvSpPr>
            <a:spLocks noGrp="1"/>
          </p:cNvSpPr>
          <p:nvPr>
            <p:ph type="ftr" sz="quarter" idx="11"/>
          </p:nvPr>
        </p:nvSpPr>
        <p:spPr/>
        <p:txBody>
          <a:body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DE9D7568-3FE9-BFB6-43F1-7B6FF7E93E2D}"/>
              </a:ext>
            </a:extLst>
          </p:cNvPr>
          <p:cNvSpPr>
            <a:spLocks noGrp="1"/>
          </p:cNvSpPr>
          <p:nvPr>
            <p:ph type="sldNum" sz="quarter" idx="12"/>
          </p:nvPr>
        </p:nvSpPr>
        <p:spPr/>
        <p:txBody>
          <a:bodyPr/>
          <a:lstStyle/>
          <a:p>
            <a:fld id="{EEC580BD-F276-4C5D-B77A-7631844BDE28}" type="slidenum">
              <a:rPr lang="en-US" smtClean="0">
                <a:solidFill>
                  <a:schemeClr val="tx1">
                    <a:lumMod val="85000"/>
                    <a:lumOff val="15000"/>
                  </a:schemeClr>
                </a:solidFill>
              </a:rPr>
              <a:pPr/>
              <a:t>2</a:t>
            </a:fld>
            <a:endParaRPr lang="en-US" dirty="0">
              <a:solidFill>
                <a:schemeClr val="tx1">
                  <a:lumMod val="85000"/>
                  <a:lumOff val="15000"/>
                </a:schemeClr>
              </a:solidFill>
            </a:endParaRPr>
          </a:p>
        </p:txBody>
      </p:sp>
      <p:sp>
        <p:nvSpPr>
          <p:cNvPr id="11" name="TextBox 10">
            <a:extLst>
              <a:ext uri="{FF2B5EF4-FFF2-40B4-BE49-F238E27FC236}">
                <a16:creationId xmlns:a16="http://schemas.microsoft.com/office/drawing/2014/main" id="{EABE3326-59A0-4D40-57B6-B0239DC559BE}"/>
              </a:ext>
            </a:extLst>
          </p:cNvPr>
          <p:cNvSpPr txBox="1"/>
          <p:nvPr/>
        </p:nvSpPr>
        <p:spPr>
          <a:xfrm>
            <a:off x="1246574" y="1764077"/>
            <a:ext cx="4439851" cy="3754874"/>
          </a:xfrm>
          <a:prstGeom prst="rect">
            <a:avLst/>
          </a:prstGeom>
          <a:noFill/>
        </p:spPr>
        <p:txBody>
          <a:bodyPr wrap="square" lIns="91440" tIns="45720" rIns="91440" bIns="45720" rtlCol="0" anchor="t">
            <a:spAutoFit/>
          </a:bodyPr>
          <a:lstStyle/>
          <a:p>
            <a:r>
              <a:rPr lang="en-GB" sz="1400" dirty="0">
                <a:latin typeface="Helvetica" pitchFamily="2" charset="0"/>
              </a:rPr>
              <a:t>HR has evolved into a strategic business partner, driving organizational performance and shaping the future of work. As organizations are grappling with multiple concurrent challenges that demand sophisticated HR responses, there has also been a fundamental shift in how HR functions conceptualize and execute their strategic mandate.</a:t>
            </a:r>
          </a:p>
          <a:p>
            <a:endParaRPr lang="en-GB" sz="1400" dirty="0">
              <a:latin typeface="Helvetica" pitchFamily="2" charset="0"/>
            </a:endParaRPr>
          </a:p>
          <a:p>
            <a:r>
              <a:rPr lang="en-GB" sz="1400" dirty="0">
                <a:latin typeface="Helvetica" pitchFamily="2" charset="0"/>
              </a:rPr>
              <a:t>However, there is still opportunity and room for HR to shift their operational approach, given that nearly half of respondents are still operating in a centralized structure. Research clearly shows the hybrid approach creates success in learning by allowing for rapid response times, maximized technology investment and better outcomes. This approach is ultimately more agile, which is critical for HR teams to drive success. </a:t>
            </a:r>
            <a:endParaRPr lang="en-PH" sz="1400" dirty="0">
              <a:latin typeface="Helvetica" pitchFamily="2" charset="0"/>
            </a:endParaRPr>
          </a:p>
        </p:txBody>
      </p:sp>
      <p:sp>
        <p:nvSpPr>
          <p:cNvPr id="18" name="TextBox 17">
            <a:extLst>
              <a:ext uri="{FF2B5EF4-FFF2-40B4-BE49-F238E27FC236}">
                <a16:creationId xmlns:a16="http://schemas.microsoft.com/office/drawing/2014/main" id="{EA00A952-9FB5-072B-F24D-454D387FCBD9}"/>
              </a:ext>
            </a:extLst>
          </p:cNvPr>
          <p:cNvSpPr txBox="1"/>
          <p:nvPr/>
        </p:nvSpPr>
        <p:spPr>
          <a:xfrm>
            <a:off x="1246574" y="915555"/>
            <a:ext cx="6810842" cy="646331"/>
          </a:xfrm>
          <a:prstGeom prst="rect">
            <a:avLst/>
          </a:prstGeom>
          <a:noFill/>
        </p:spPr>
        <p:txBody>
          <a:bodyPr wrap="square">
            <a:spAutoFit/>
          </a:bodyPr>
          <a:lstStyle/>
          <a:p>
            <a:pPr marL="0" indent="0">
              <a:spcBef>
                <a:spcPts val="0"/>
              </a:spcBef>
              <a:buNone/>
            </a:pPr>
            <a:r>
              <a:rPr lang="en-GB" sz="3600" b="1" dirty="0">
                <a:solidFill>
                  <a:schemeClr val="tx2"/>
                </a:solidFill>
                <a:latin typeface="Helvetica" pitchFamily="2" charset="0"/>
              </a:rPr>
              <a:t>Current State</a:t>
            </a:r>
            <a:endParaRPr lang="en-US" sz="3600" b="1" dirty="0">
              <a:solidFill>
                <a:schemeClr val="tx2"/>
              </a:solidFill>
              <a:latin typeface="Helvetica" pitchFamily="2" charset="0"/>
            </a:endParaRPr>
          </a:p>
        </p:txBody>
      </p:sp>
      <p:grpSp>
        <p:nvGrpSpPr>
          <p:cNvPr id="3" name="Group 2">
            <a:extLst>
              <a:ext uri="{FF2B5EF4-FFF2-40B4-BE49-F238E27FC236}">
                <a16:creationId xmlns:a16="http://schemas.microsoft.com/office/drawing/2014/main" id="{824C21C7-BA48-0E6E-EF5B-B99B67351A77}"/>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CCDD34C3-38DF-AFDC-EA99-98F499C4F239}"/>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C6EF71DE-09BF-0BA8-8148-98E294A8E27A}"/>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B2603046-42A2-E33B-A3F3-48A23E0102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71F04821-B249-BF4D-B1DA-3EC071A76AE9}"/>
                </a:ext>
              </a:extLst>
            </p:cNvPr>
            <p:cNvGrpSpPr/>
            <p:nvPr userDrawn="1"/>
          </p:nvGrpSpPr>
          <p:grpSpPr>
            <a:xfrm>
              <a:off x="745248" y="1345297"/>
              <a:ext cx="1325395" cy="68081"/>
              <a:chOff x="0" y="878440"/>
              <a:chExt cx="10254252" cy="199378"/>
            </a:xfrm>
          </p:grpSpPr>
          <p:sp>
            <p:nvSpPr>
              <p:cNvPr id="8" name="Rectangle 7">
                <a:extLst>
                  <a:ext uri="{FF2B5EF4-FFF2-40B4-BE49-F238E27FC236}">
                    <a16:creationId xmlns:a16="http://schemas.microsoft.com/office/drawing/2014/main" id="{58C4E869-CC20-5FE4-3299-70899635B822}"/>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8">
                <a:extLst>
                  <a:ext uri="{FF2B5EF4-FFF2-40B4-BE49-F238E27FC236}">
                    <a16:creationId xmlns:a16="http://schemas.microsoft.com/office/drawing/2014/main" id="{738EB914-82AC-4F88-DCE0-7F894CE4DA07}"/>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5A95D50F-13A7-89CD-4AB6-6958D4552D65}"/>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grpSp>
        <p:nvGrpSpPr>
          <p:cNvPr id="36" name="Group 35">
            <a:extLst>
              <a:ext uri="{FF2B5EF4-FFF2-40B4-BE49-F238E27FC236}">
                <a16:creationId xmlns:a16="http://schemas.microsoft.com/office/drawing/2014/main" id="{498E28FC-DD70-FEBC-A30A-AE3114DB7946}"/>
              </a:ext>
            </a:extLst>
          </p:cNvPr>
          <p:cNvGrpSpPr/>
          <p:nvPr/>
        </p:nvGrpSpPr>
        <p:grpSpPr>
          <a:xfrm>
            <a:off x="6700256" y="2192747"/>
            <a:ext cx="2028501" cy="1481982"/>
            <a:chOff x="9031260" y="4741469"/>
            <a:chExt cx="2031169" cy="1354717"/>
          </a:xfrm>
        </p:grpSpPr>
        <p:graphicFrame>
          <p:nvGraphicFramePr>
            <p:cNvPr id="54" name="Chart 53">
              <a:extLst>
                <a:ext uri="{FF2B5EF4-FFF2-40B4-BE49-F238E27FC236}">
                  <a16:creationId xmlns:a16="http://schemas.microsoft.com/office/drawing/2014/main" id="{6B2087B5-A8D3-8356-A63C-33C315E27411}"/>
                </a:ext>
              </a:extLst>
            </p:cNvPr>
            <p:cNvGraphicFramePr/>
            <p:nvPr>
              <p:extLst>
                <p:ext uri="{D42A27DB-BD31-4B8C-83A1-F6EECF244321}">
                  <p14:modId xmlns:p14="http://schemas.microsoft.com/office/powerpoint/2010/main" val="1798548595"/>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7">
              <a:extLst>
                <a:ext uri="{FF2B5EF4-FFF2-40B4-BE49-F238E27FC236}">
                  <a16:creationId xmlns:a16="http://schemas.microsoft.com/office/drawing/2014/main" id="{1735C20E-EF44-6517-2ADD-7582942E1C59}"/>
                </a:ext>
              </a:extLst>
            </p:cNvPr>
            <p:cNvSpPr txBox="1"/>
            <p:nvPr/>
          </p:nvSpPr>
          <p:spPr>
            <a:xfrm>
              <a:off x="9469730" y="5137656"/>
              <a:ext cx="1163288" cy="4782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bg2">
                      <a:lumMod val="25000"/>
                    </a:schemeClr>
                  </a:solidFill>
                  <a:latin typeface="Helvetica" pitchFamily="2" charset="0"/>
                  <a:cs typeface="Arial" panose="020B0604020202020204" pitchFamily="34" charset="0"/>
                </a:rPr>
                <a:t>Centralized</a:t>
              </a:r>
            </a:p>
            <a:p>
              <a:pPr algn="ctr"/>
              <a:r>
                <a:rPr lang="en-US" b="1" dirty="0">
                  <a:solidFill>
                    <a:schemeClr val="tx2"/>
                  </a:solidFill>
                  <a:latin typeface="Helvetica" pitchFamily="2" charset="0"/>
                  <a:cs typeface="Arial" panose="020B0604020202020204" pitchFamily="34" charset="0"/>
                </a:rPr>
                <a:t>40%</a:t>
              </a:r>
            </a:p>
          </p:txBody>
        </p:sp>
      </p:grpSp>
      <p:grpSp>
        <p:nvGrpSpPr>
          <p:cNvPr id="37" name="Group 36">
            <a:extLst>
              <a:ext uri="{FF2B5EF4-FFF2-40B4-BE49-F238E27FC236}">
                <a16:creationId xmlns:a16="http://schemas.microsoft.com/office/drawing/2014/main" id="{4C6FE7B9-1D27-5612-9352-2395B2B4ED85}"/>
              </a:ext>
            </a:extLst>
          </p:cNvPr>
          <p:cNvGrpSpPr/>
          <p:nvPr/>
        </p:nvGrpSpPr>
        <p:grpSpPr>
          <a:xfrm>
            <a:off x="8592131" y="2192747"/>
            <a:ext cx="2028501" cy="1481982"/>
            <a:chOff x="9031260" y="4741469"/>
            <a:chExt cx="2031169" cy="1354717"/>
          </a:xfrm>
        </p:grpSpPr>
        <p:graphicFrame>
          <p:nvGraphicFramePr>
            <p:cNvPr id="52" name="Chart 51">
              <a:extLst>
                <a:ext uri="{FF2B5EF4-FFF2-40B4-BE49-F238E27FC236}">
                  <a16:creationId xmlns:a16="http://schemas.microsoft.com/office/drawing/2014/main" id="{34CFB6EA-3164-3353-7C23-2A8842F36E0E}"/>
                </a:ext>
              </a:extLst>
            </p:cNvPr>
            <p:cNvGraphicFramePr/>
            <p:nvPr>
              <p:extLst>
                <p:ext uri="{D42A27DB-BD31-4B8C-83A1-F6EECF244321}">
                  <p14:modId xmlns:p14="http://schemas.microsoft.com/office/powerpoint/2010/main" val="1384409936"/>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12">
              <a:extLst>
                <a:ext uri="{FF2B5EF4-FFF2-40B4-BE49-F238E27FC236}">
                  <a16:creationId xmlns:a16="http://schemas.microsoft.com/office/drawing/2014/main" id="{A1D025CB-11D0-E85A-4C11-2ACF55D40C0B}"/>
                </a:ext>
              </a:extLst>
            </p:cNvPr>
            <p:cNvSpPr txBox="1"/>
            <p:nvPr/>
          </p:nvSpPr>
          <p:spPr>
            <a:xfrm>
              <a:off x="9478789" y="5137656"/>
              <a:ext cx="1163288" cy="4782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bg2">
                      <a:lumMod val="25000"/>
                    </a:schemeClr>
                  </a:solidFill>
                  <a:latin typeface="Helvetica" pitchFamily="2" charset="0"/>
                  <a:cs typeface="Arial" panose="020B0604020202020204" pitchFamily="34" charset="0"/>
                </a:rPr>
                <a:t>Decentralized</a:t>
              </a:r>
            </a:p>
            <a:p>
              <a:pPr algn="ctr"/>
              <a:r>
                <a:rPr lang="en-US" b="1" dirty="0">
                  <a:solidFill>
                    <a:schemeClr val="tx2"/>
                  </a:solidFill>
                  <a:latin typeface="Helvetica" pitchFamily="2" charset="0"/>
                  <a:cs typeface="Arial" panose="020B0604020202020204" pitchFamily="34" charset="0"/>
                </a:rPr>
                <a:t>14%</a:t>
              </a:r>
            </a:p>
          </p:txBody>
        </p:sp>
      </p:grpSp>
      <p:grpSp>
        <p:nvGrpSpPr>
          <p:cNvPr id="38" name="Group 37">
            <a:extLst>
              <a:ext uri="{FF2B5EF4-FFF2-40B4-BE49-F238E27FC236}">
                <a16:creationId xmlns:a16="http://schemas.microsoft.com/office/drawing/2014/main" id="{9175B429-8A61-7B22-D080-775486953725}"/>
              </a:ext>
            </a:extLst>
          </p:cNvPr>
          <p:cNvGrpSpPr/>
          <p:nvPr/>
        </p:nvGrpSpPr>
        <p:grpSpPr>
          <a:xfrm>
            <a:off x="6695067" y="4012029"/>
            <a:ext cx="2028501" cy="1481982"/>
            <a:chOff x="9031260" y="4741469"/>
            <a:chExt cx="2031169" cy="1354717"/>
          </a:xfrm>
        </p:grpSpPr>
        <p:graphicFrame>
          <p:nvGraphicFramePr>
            <p:cNvPr id="50" name="Chart 49">
              <a:extLst>
                <a:ext uri="{FF2B5EF4-FFF2-40B4-BE49-F238E27FC236}">
                  <a16:creationId xmlns:a16="http://schemas.microsoft.com/office/drawing/2014/main" id="{E5DC52E4-CFFE-EBA3-7650-62FEA7F485C5}"/>
                </a:ext>
              </a:extLst>
            </p:cNvPr>
            <p:cNvGraphicFramePr/>
            <p:nvPr>
              <p:extLst>
                <p:ext uri="{D42A27DB-BD31-4B8C-83A1-F6EECF244321}">
                  <p14:modId xmlns:p14="http://schemas.microsoft.com/office/powerpoint/2010/main" val="3724182231"/>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5"/>
            </a:graphicData>
          </a:graphic>
        </p:graphicFrame>
        <p:sp>
          <p:nvSpPr>
            <p:cNvPr id="51" name="TextBox 15">
              <a:extLst>
                <a:ext uri="{FF2B5EF4-FFF2-40B4-BE49-F238E27FC236}">
                  <a16:creationId xmlns:a16="http://schemas.microsoft.com/office/drawing/2014/main" id="{D6762DF5-EE05-E921-B553-5DFA80D6FBF4}"/>
                </a:ext>
              </a:extLst>
            </p:cNvPr>
            <p:cNvSpPr txBox="1"/>
            <p:nvPr/>
          </p:nvSpPr>
          <p:spPr>
            <a:xfrm>
              <a:off x="9458990" y="5136217"/>
              <a:ext cx="1163288" cy="4782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bg2">
                      <a:lumMod val="25000"/>
                    </a:schemeClr>
                  </a:solidFill>
                  <a:latin typeface="Helvetica" pitchFamily="2" charset="0"/>
                  <a:cs typeface="Arial" panose="020B0604020202020204" pitchFamily="34" charset="0"/>
                </a:rPr>
                <a:t>Hybrid</a:t>
              </a:r>
            </a:p>
            <a:p>
              <a:pPr algn="ctr"/>
              <a:r>
                <a:rPr lang="en-US" b="1" dirty="0">
                  <a:solidFill>
                    <a:schemeClr val="tx2"/>
                  </a:solidFill>
                  <a:latin typeface="Helvetica" pitchFamily="2" charset="0"/>
                  <a:cs typeface="Arial" panose="020B0604020202020204" pitchFamily="34" charset="0"/>
                </a:rPr>
                <a:t>41%</a:t>
              </a:r>
            </a:p>
          </p:txBody>
        </p:sp>
      </p:grpSp>
      <p:sp>
        <p:nvSpPr>
          <p:cNvPr id="42" name="TextBox 4">
            <a:extLst>
              <a:ext uri="{FF2B5EF4-FFF2-40B4-BE49-F238E27FC236}">
                <a16:creationId xmlns:a16="http://schemas.microsoft.com/office/drawing/2014/main" id="{DCEB00AA-E259-607F-0D06-E96C5566053D}"/>
              </a:ext>
            </a:extLst>
          </p:cNvPr>
          <p:cNvSpPr txBox="1"/>
          <p:nvPr/>
        </p:nvSpPr>
        <p:spPr>
          <a:xfrm>
            <a:off x="6758414" y="1530865"/>
            <a:ext cx="386221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dirty="0">
                <a:solidFill>
                  <a:schemeClr val="bg2">
                    <a:lumMod val="25000"/>
                  </a:schemeClr>
                </a:solidFill>
                <a:latin typeface="Helvetica"/>
                <a:cs typeface="Helvetica"/>
              </a:rPr>
              <a:t>HR Team Structure</a:t>
            </a:r>
            <a:endParaRPr lang="en-US" sz="1600" b="1" dirty="0">
              <a:solidFill>
                <a:schemeClr val="bg2">
                  <a:lumMod val="25000"/>
                </a:schemeClr>
              </a:solidFill>
              <a:latin typeface="Helvetica"/>
              <a:cs typeface="Helvetica"/>
            </a:endParaRPr>
          </a:p>
        </p:txBody>
      </p:sp>
      <p:sp>
        <p:nvSpPr>
          <p:cNvPr id="43" name="TextBox 3">
            <a:extLst>
              <a:ext uri="{FF2B5EF4-FFF2-40B4-BE49-F238E27FC236}">
                <a16:creationId xmlns:a16="http://schemas.microsoft.com/office/drawing/2014/main" id="{374F22C9-4BC3-0923-C82E-A3AE900351E0}"/>
              </a:ext>
            </a:extLst>
          </p:cNvPr>
          <p:cNvSpPr txBox="1"/>
          <p:nvPr/>
        </p:nvSpPr>
        <p:spPr>
          <a:xfrm>
            <a:off x="8532843" y="6198611"/>
            <a:ext cx="312420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dirty="0">
                <a:solidFill>
                  <a:srgbClr val="3B3838"/>
                </a:solidFill>
                <a:latin typeface="Helvetica"/>
                <a:cs typeface="Helvetica"/>
              </a:rPr>
              <a:t> Source: Brandon Hall Group™ Study, HR Playbook</a:t>
            </a:r>
            <a:endParaRPr lang="en-US" dirty="0"/>
          </a:p>
        </p:txBody>
      </p:sp>
      <p:grpSp>
        <p:nvGrpSpPr>
          <p:cNvPr id="56" name="Group 55">
            <a:extLst>
              <a:ext uri="{FF2B5EF4-FFF2-40B4-BE49-F238E27FC236}">
                <a16:creationId xmlns:a16="http://schemas.microsoft.com/office/drawing/2014/main" id="{F9A2E477-E7FB-543B-BDDF-C70E34F23848}"/>
              </a:ext>
            </a:extLst>
          </p:cNvPr>
          <p:cNvGrpSpPr/>
          <p:nvPr/>
        </p:nvGrpSpPr>
        <p:grpSpPr>
          <a:xfrm>
            <a:off x="8555995" y="3998057"/>
            <a:ext cx="2028501" cy="1481982"/>
            <a:chOff x="9031260" y="4741469"/>
            <a:chExt cx="2031169" cy="1354717"/>
          </a:xfrm>
        </p:grpSpPr>
        <p:graphicFrame>
          <p:nvGraphicFramePr>
            <p:cNvPr id="57" name="Chart 56">
              <a:extLst>
                <a:ext uri="{FF2B5EF4-FFF2-40B4-BE49-F238E27FC236}">
                  <a16:creationId xmlns:a16="http://schemas.microsoft.com/office/drawing/2014/main" id="{1F55209D-463F-1C5B-5F2F-340032B6F1BD}"/>
                </a:ext>
              </a:extLst>
            </p:cNvPr>
            <p:cNvGraphicFramePr/>
            <p:nvPr>
              <p:extLst>
                <p:ext uri="{D42A27DB-BD31-4B8C-83A1-F6EECF244321}">
                  <p14:modId xmlns:p14="http://schemas.microsoft.com/office/powerpoint/2010/main" val="4167420735"/>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6"/>
            </a:graphicData>
          </a:graphic>
        </p:graphicFrame>
        <p:sp>
          <p:nvSpPr>
            <p:cNvPr id="58" name="TextBox 12">
              <a:extLst>
                <a:ext uri="{FF2B5EF4-FFF2-40B4-BE49-F238E27FC236}">
                  <a16:creationId xmlns:a16="http://schemas.microsoft.com/office/drawing/2014/main" id="{C05D0831-AB8A-5B5E-F8D3-9039C8C68131}"/>
                </a:ext>
              </a:extLst>
            </p:cNvPr>
            <p:cNvSpPr txBox="1"/>
            <p:nvPr/>
          </p:nvSpPr>
          <p:spPr>
            <a:xfrm>
              <a:off x="9478789" y="5137656"/>
              <a:ext cx="1163288" cy="47828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dirty="0">
                  <a:solidFill>
                    <a:schemeClr val="bg2">
                      <a:lumMod val="25000"/>
                    </a:schemeClr>
                  </a:solidFill>
                  <a:latin typeface="Helvetica" pitchFamily="2" charset="0"/>
                  <a:cs typeface="Arial" panose="020B0604020202020204" pitchFamily="34" charset="0"/>
                </a:rPr>
                <a:t>Outsourced</a:t>
              </a:r>
            </a:p>
            <a:p>
              <a:pPr algn="ctr"/>
              <a:r>
                <a:rPr lang="en-US" b="1" dirty="0">
                  <a:solidFill>
                    <a:schemeClr val="tx2"/>
                  </a:solidFill>
                  <a:latin typeface="Helvetica" pitchFamily="2" charset="0"/>
                  <a:cs typeface="Arial" panose="020B0604020202020204" pitchFamily="34" charset="0"/>
                </a:rPr>
                <a:t>5%</a:t>
              </a:r>
            </a:p>
          </p:txBody>
        </p:sp>
      </p:grpSp>
      <p:sp>
        <p:nvSpPr>
          <p:cNvPr id="59" name="TextBox 58">
            <a:extLst>
              <a:ext uri="{FF2B5EF4-FFF2-40B4-BE49-F238E27FC236}">
                <a16:creationId xmlns:a16="http://schemas.microsoft.com/office/drawing/2014/main" id="{69BDEDFD-E765-6160-DC6B-C2ED2B8D8F73}"/>
              </a:ext>
            </a:extLst>
          </p:cNvPr>
          <p:cNvSpPr txBox="1"/>
          <p:nvPr/>
        </p:nvSpPr>
        <p:spPr>
          <a:xfrm>
            <a:off x="6671024" y="5486789"/>
            <a:ext cx="3949608" cy="369332"/>
          </a:xfrm>
          <a:prstGeom prst="rect">
            <a:avLst/>
          </a:prstGeom>
          <a:noFill/>
        </p:spPr>
        <p:txBody>
          <a:bodyPr wrap="square" lIns="91440" tIns="45720" rIns="91440" bIns="45720" rtlCol="0" anchor="t">
            <a:spAutoFit/>
          </a:bodyPr>
          <a:lstStyle/>
          <a:p>
            <a:pPr algn="ctr"/>
            <a:r>
              <a:rPr lang="en-GB" sz="900" dirty="0">
                <a:latin typeface="Helvetica" pitchFamily="2" charset="0"/>
              </a:rPr>
              <a:t>HR administration, resources, processes and technology are consolidated under a single executive.</a:t>
            </a:r>
            <a:endParaRPr lang="en-US" sz="900" dirty="0">
              <a:latin typeface="Helvetica" pitchFamily="2" charset="0"/>
            </a:endParaRPr>
          </a:p>
        </p:txBody>
      </p:sp>
    </p:spTree>
    <p:extLst>
      <p:ext uri="{BB962C8B-B14F-4D97-AF65-F5344CB8AC3E}">
        <p14:creationId xmlns:p14="http://schemas.microsoft.com/office/powerpoint/2010/main" val="214857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7750B2-7802-DA4D-B4C8-87CF6F7F8394}"/>
              </a:ext>
            </a:extLst>
          </p:cNvPr>
          <p:cNvSpPr>
            <a:spLocks noGrp="1"/>
          </p:cNvSpPr>
          <p:nvPr>
            <p:ph type="ftr" sz="quarter" idx="11"/>
          </p:nvPr>
        </p:nvSpPr>
        <p:spPr/>
        <p:txBody>
          <a:bodyPr/>
          <a:lstStyle/>
          <a:p>
            <a:r>
              <a:rPr lang="en-US"/>
              <a:t>2024 Brandon Hall Group™. Not Licensed for Distribution.</a:t>
            </a:r>
            <a:endParaRPr lang="en-US" dirty="0"/>
          </a:p>
        </p:txBody>
      </p:sp>
      <p:sp>
        <p:nvSpPr>
          <p:cNvPr id="4" name="Slide Number Placeholder 3">
            <a:extLst>
              <a:ext uri="{FF2B5EF4-FFF2-40B4-BE49-F238E27FC236}">
                <a16:creationId xmlns:a16="http://schemas.microsoft.com/office/drawing/2014/main" id="{02C74C16-832D-2640-84D9-04B7187C1B06}"/>
              </a:ext>
            </a:extLst>
          </p:cNvPr>
          <p:cNvSpPr>
            <a:spLocks noGrp="1"/>
          </p:cNvSpPr>
          <p:nvPr>
            <p:ph type="sldNum" sz="quarter" idx="12"/>
          </p:nvPr>
        </p:nvSpPr>
        <p:spPr/>
        <p:txBody>
          <a:bodyPr/>
          <a:lstStyle/>
          <a:p>
            <a:fld id="{EEC580BD-F276-4C5D-B77A-7631844BDE28}" type="slidenum">
              <a:rPr lang="en-US" smtClean="0"/>
              <a:pPr/>
              <a:t>3</a:t>
            </a:fld>
            <a:endParaRPr lang="en-US" dirty="0"/>
          </a:p>
        </p:txBody>
      </p:sp>
      <p:sp>
        <p:nvSpPr>
          <p:cNvPr id="5" name="TextBox 4">
            <a:extLst>
              <a:ext uri="{FF2B5EF4-FFF2-40B4-BE49-F238E27FC236}">
                <a16:creationId xmlns:a16="http://schemas.microsoft.com/office/drawing/2014/main" id="{C4470F58-D92A-514E-B5A7-8410F77AEA5B}"/>
              </a:ext>
            </a:extLst>
          </p:cNvPr>
          <p:cNvSpPr txBox="1"/>
          <p:nvPr/>
        </p:nvSpPr>
        <p:spPr>
          <a:xfrm>
            <a:off x="1214918" y="1923427"/>
            <a:ext cx="3965853" cy="2893100"/>
          </a:xfrm>
          <a:prstGeom prst="rect">
            <a:avLst/>
          </a:prstGeom>
          <a:noFill/>
        </p:spPr>
        <p:txBody>
          <a:bodyPr wrap="square" lIns="91440" tIns="45720" rIns="91440" bIns="45720" rtlCol="0" anchor="t">
            <a:spAutoFit/>
          </a:bodyPr>
          <a:lstStyle/>
          <a:p>
            <a:r>
              <a:rPr lang="en-GB" sz="1400" dirty="0">
                <a:latin typeface="Helvetica" pitchFamily="2" charset="0"/>
              </a:rPr>
              <a:t>Further evidence of HR’s transformation journey is the question of alignment. HR metrics are business metrics and should be a reflection of the effort of people to deliver results. No longer are “people numbers” just about people. They are a sign of the health of the workforce. Progress has been made, but there is more to do. It is troubling when an equal percentage of survey respondents say HR metrics are completely aligned with the business and not at all aligned. If you cannot align your metrics with the business results, how can you possibly impact that business for the better?</a:t>
            </a:r>
            <a:endParaRPr lang="en-PH" sz="1400" dirty="0">
              <a:latin typeface="Helvetica" pitchFamily="2" charset="0"/>
            </a:endParaRPr>
          </a:p>
        </p:txBody>
      </p:sp>
      <p:grpSp>
        <p:nvGrpSpPr>
          <p:cNvPr id="7" name="Group 6">
            <a:extLst>
              <a:ext uri="{FF2B5EF4-FFF2-40B4-BE49-F238E27FC236}">
                <a16:creationId xmlns:a16="http://schemas.microsoft.com/office/drawing/2014/main" id="{204B3705-7E3D-DD47-932A-E5E2205E706A}"/>
              </a:ext>
            </a:extLst>
          </p:cNvPr>
          <p:cNvGrpSpPr/>
          <p:nvPr/>
        </p:nvGrpSpPr>
        <p:grpSpPr>
          <a:xfrm>
            <a:off x="10410501" y="-26132"/>
            <a:ext cx="1133164" cy="1208387"/>
            <a:chOff x="745248" y="0"/>
            <a:chExt cx="1325395" cy="1413378"/>
          </a:xfrm>
        </p:grpSpPr>
        <p:grpSp>
          <p:nvGrpSpPr>
            <p:cNvPr id="8" name="Group 7">
              <a:extLst>
                <a:ext uri="{FF2B5EF4-FFF2-40B4-BE49-F238E27FC236}">
                  <a16:creationId xmlns:a16="http://schemas.microsoft.com/office/drawing/2014/main" id="{976C7E21-7469-5D4F-A1E4-55B45EC0D6EE}"/>
                </a:ext>
              </a:extLst>
            </p:cNvPr>
            <p:cNvGrpSpPr/>
            <p:nvPr userDrawn="1"/>
          </p:nvGrpSpPr>
          <p:grpSpPr>
            <a:xfrm>
              <a:off x="745248" y="0"/>
              <a:ext cx="1325395" cy="1379481"/>
              <a:chOff x="9702982" y="-82949"/>
              <a:chExt cx="2019827" cy="2102251"/>
            </a:xfrm>
          </p:grpSpPr>
          <p:sp>
            <p:nvSpPr>
              <p:cNvPr id="13" name="Rectangle 12">
                <a:extLst>
                  <a:ext uri="{FF2B5EF4-FFF2-40B4-BE49-F238E27FC236}">
                    <a16:creationId xmlns:a16="http://schemas.microsoft.com/office/drawing/2014/main" id="{5D3FA870-44D6-AA4D-BB08-290FA73CD7DC}"/>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4" name="Picture 13" descr="A picture containing icon&#10;&#10;Description automatically generated">
                <a:extLst>
                  <a:ext uri="{FF2B5EF4-FFF2-40B4-BE49-F238E27FC236}">
                    <a16:creationId xmlns:a16="http://schemas.microsoft.com/office/drawing/2014/main" id="{FE947637-1239-D24C-B489-8014A324A0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9" name="Group 8">
              <a:extLst>
                <a:ext uri="{FF2B5EF4-FFF2-40B4-BE49-F238E27FC236}">
                  <a16:creationId xmlns:a16="http://schemas.microsoft.com/office/drawing/2014/main" id="{892196EA-0BBB-9A42-851F-ECF2BBA4BEAF}"/>
                </a:ext>
              </a:extLst>
            </p:cNvPr>
            <p:cNvGrpSpPr/>
            <p:nvPr userDrawn="1"/>
          </p:nvGrpSpPr>
          <p:grpSpPr>
            <a:xfrm>
              <a:off x="745248" y="1345297"/>
              <a:ext cx="1325395" cy="68081"/>
              <a:chOff x="0" y="878440"/>
              <a:chExt cx="10254252" cy="199378"/>
            </a:xfrm>
          </p:grpSpPr>
          <p:sp>
            <p:nvSpPr>
              <p:cNvPr id="10" name="Rectangle 9">
                <a:extLst>
                  <a:ext uri="{FF2B5EF4-FFF2-40B4-BE49-F238E27FC236}">
                    <a16:creationId xmlns:a16="http://schemas.microsoft.com/office/drawing/2014/main" id="{D0656139-30F8-0C40-86F7-24E5E77D0FCE}"/>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C94074D2-B6F6-3941-A44C-C8D771BD9235}"/>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2" name="Rectangle 11">
                <a:extLst>
                  <a:ext uri="{FF2B5EF4-FFF2-40B4-BE49-F238E27FC236}">
                    <a16:creationId xmlns:a16="http://schemas.microsoft.com/office/drawing/2014/main" id="{4E547891-0523-D144-9061-BAA5C87A0B22}"/>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grpSp>
        <p:nvGrpSpPr>
          <p:cNvPr id="20" name="Group 19">
            <a:extLst>
              <a:ext uri="{FF2B5EF4-FFF2-40B4-BE49-F238E27FC236}">
                <a16:creationId xmlns:a16="http://schemas.microsoft.com/office/drawing/2014/main" id="{EC2316AA-33E0-A341-9E51-58271062A798}"/>
              </a:ext>
            </a:extLst>
          </p:cNvPr>
          <p:cNvGrpSpPr/>
          <p:nvPr/>
        </p:nvGrpSpPr>
        <p:grpSpPr>
          <a:xfrm>
            <a:off x="7114795" y="2403894"/>
            <a:ext cx="3462109" cy="2171650"/>
            <a:chOff x="8313515" y="4468014"/>
            <a:chExt cx="3466661" cy="1985160"/>
          </a:xfrm>
        </p:grpSpPr>
        <p:graphicFrame>
          <p:nvGraphicFramePr>
            <p:cNvPr id="21" name="Chart 20">
              <a:extLst>
                <a:ext uri="{FF2B5EF4-FFF2-40B4-BE49-F238E27FC236}">
                  <a16:creationId xmlns:a16="http://schemas.microsoft.com/office/drawing/2014/main" id="{068D5AB6-8E17-3841-A69D-8CAAFAE95301}"/>
                </a:ext>
              </a:extLst>
            </p:cNvPr>
            <p:cNvGraphicFramePr/>
            <p:nvPr>
              <p:extLst>
                <p:ext uri="{D42A27DB-BD31-4B8C-83A1-F6EECF244321}">
                  <p14:modId xmlns:p14="http://schemas.microsoft.com/office/powerpoint/2010/main" val="2086339768"/>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3EB40618-1164-0449-BF18-CD4299A53179}"/>
                </a:ext>
              </a:extLst>
            </p:cNvPr>
            <p:cNvSpPr txBox="1"/>
            <p:nvPr/>
          </p:nvSpPr>
          <p:spPr>
            <a:xfrm>
              <a:off x="10616888" y="5111991"/>
              <a:ext cx="1163288" cy="478288"/>
            </a:xfrm>
            <a:prstGeom prst="rect">
              <a:avLst/>
            </a:prstGeom>
            <a:noFill/>
          </p:spPr>
          <p:txBody>
            <a:bodyPr wrap="square" rtlCol="0">
              <a:spAutoFit/>
            </a:bodyPr>
            <a:lstStyle/>
            <a:p>
              <a:r>
                <a:rPr lang="en-US" sz="1000" dirty="0">
                  <a:solidFill>
                    <a:schemeClr val="bg2">
                      <a:lumMod val="25000"/>
                    </a:schemeClr>
                  </a:solidFill>
                  <a:latin typeface="Helvetica" pitchFamily="2" charset="0"/>
                  <a:cs typeface="Arial" panose="020B0604020202020204" pitchFamily="34" charset="0"/>
                </a:rPr>
                <a:t>Most</a:t>
              </a:r>
            </a:p>
            <a:p>
              <a:r>
                <a:rPr lang="en-US" b="1" dirty="0">
                  <a:solidFill>
                    <a:schemeClr val="tx2"/>
                  </a:solidFill>
                  <a:latin typeface="Helvetica" pitchFamily="2" charset="0"/>
                  <a:cs typeface="Arial" panose="020B0604020202020204" pitchFamily="34" charset="0"/>
                </a:rPr>
                <a:t>39%</a:t>
              </a:r>
            </a:p>
          </p:txBody>
        </p:sp>
        <p:sp>
          <p:nvSpPr>
            <p:cNvPr id="30" name="TextBox 29">
              <a:extLst>
                <a:ext uri="{FF2B5EF4-FFF2-40B4-BE49-F238E27FC236}">
                  <a16:creationId xmlns:a16="http://schemas.microsoft.com/office/drawing/2014/main" id="{A99DB397-54B2-3342-9ABF-4A00976A35A4}"/>
                </a:ext>
              </a:extLst>
            </p:cNvPr>
            <p:cNvSpPr txBox="1"/>
            <p:nvPr/>
          </p:nvSpPr>
          <p:spPr>
            <a:xfrm>
              <a:off x="9366540" y="4468014"/>
              <a:ext cx="1163288" cy="478288"/>
            </a:xfrm>
            <a:prstGeom prst="rect">
              <a:avLst/>
            </a:prstGeom>
            <a:noFill/>
          </p:spPr>
          <p:txBody>
            <a:bodyPr wrap="square" rtlCol="0">
              <a:spAutoFit/>
            </a:bodyPr>
            <a:lstStyle/>
            <a:p>
              <a:r>
                <a:rPr lang="en-US" sz="1000" dirty="0">
                  <a:solidFill>
                    <a:schemeClr val="bg2">
                      <a:lumMod val="25000"/>
                    </a:schemeClr>
                  </a:solidFill>
                  <a:latin typeface="Helvetica" pitchFamily="2" charset="0"/>
                  <a:cs typeface="Arial" panose="020B0604020202020204" pitchFamily="34" charset="0"/>
                </a:rPr>
                <a:t>All</a:t>
              </a:r>
            </a:p>
            <a:p>
              <a:r>
                <a:rPr lang="en-US" b="1" dirty="0">
                  <a:solidFill>
                    <a:srgbClr val="2E6A7A"/>
                  </a:solidFill>
                  <a:latin typeface="Helvetica" pitchFamily="2" charset="0"/>
                  <a:cs typeface="Arial" panose="020B0604020202020204" pitchFamily="34" charset="0"/>
                </a:rPr>
                <a:t>14%</a:t>
              </a:r>
            </a:p>
          </p:txBody>
        </p:sp>
        <p:sp>
          <p:nvSpPr>
            <p:cNvPr id="31" name="TextBox 30">
              <a:extLst>
                <a:ext uri="{FF2B5EF4-FFF2-40B4-BE49-F238E27FC236}">
                  <a16:creationId xmlns:a16="http://schemas.microsoft.com/office/drawing/2014/main" id="{BB81F8EB-ACB0-054F-B793-02E1EF89C16C}"/>
                </a:ext>
              </a:extLst>
            </p:cNvPr>
            <p:cNvSpPr txBox="1"/>
            <p:nvPr/>
          </p:nvSpPr>
          <p:spPr>
            <a:xfrm>
              <a:off x="8313515" y="5064146"/>
              <a:ext cx="1163288" cy="478288"/>
            </a:xfrm>
            <a:prstGeom prst="rect">
              <a:avLst/>
            </a:prstGeom>
            <a:noFill/>
          </p:spPr>
          <p:txBody>
            <a:bodyPr wrap="square" rtlCol="0">
              <a:spAutoFit/>
            </a:bodyPr>
            <a:lstStyle/>
            <a:p>
              <a:pPr algn="r"/>
              <a:r>
                <a:rPr lang="en-US" sz="1000" dirty="0">
                  <a:solidFill>
                    <a:schemeClr val="bg2">
                      <a:lumMod val="25000"/>
                    </a:schemeClr>
                  </a:solidFill>
                  <a:latin typeface="Helvetica" pitchFamily="2" charset="0"/>
                  <a:cs typeface="Arial" panose="020B0604020202020204" pitchFamily="34" charset="0"/>
                </a:rPr>
                <a:t>Not at all</a:t>
              </a:r>
            </a:p>
            <a:p>
              <a:pPr algn="r"/>
              <a:r>
                <a:rPr lang="en-US" b="1" dirty="0">
                  <a:solidFill>
                    <a:schemeClr val="accent2"/>
                  </a:solidFill>
                  <a:latin typeface="Helvetica" pitchFamily="2" charset="0"/>
                  <a:cs typeface="Arial" panose="020B0604020202020204" pitchFamily="34" charset="0"/>
                </a:rPr>
                <a:t>15%</a:t>
              </a:r>
            </a:p>
          </p:txBody>
        </p:sp>
        <p:sp>
          <p:nvSpPr>
            <p:cNvPr id="32" name="TextBox 31">
              <a:extLst>
                <a:ext uri="{FF2B5EF4-FFF2-40B4-BE49-F238E27FC236}">
                  <a16:creationId xmlns:a16="http://schemas.microsoft.com/office/drawing/2014/main" id="{78ED0E07-4CD5-0846-8D50-EDCDD0898470}"/>
                </a:ext>
              </a:extLst>
            </p:cNvPr>
            <p:cNvSpPr txBox="1"/>
            <p:nvPr/>
          </p:nvSpPr>
          <p:spPr>
            <a:xfrm>
              <a:off x="9031260" y="5974886"/>
              <a:ext cx="1163288" cy="478288"/>
            </a:xfrm>
            <a:prstGeom prst="rect">
              <a:avLst/>
            </a:prstGeom>
            <a:noFill/>
          </p:spPr>
          <p:txBody>
            <a:bodyPr wrap="square" rtlCol="0">
              <a:spAutoFit/>
            </a:bodyPr>
            <a:lstStyle/>
            <a:p>
              <a:pPr algn="r"/>
              <a:r>
                <a:rPr lang="en-US" sz="1000" dirty="0">
                  <a:solidFill>
                    <a:schemeClr val="bg2">
                      <a:lumMod val="25000"/>
                    </a:schemeClr>
                  </a:solidFill>
                  <a:latin typeface="Helvetica" pitchFamily="2" charset="0"/>
                  <a:cs typeface="Arial" panose="020B0604020202020204" pitchFamily="34" charset="0"/>
                </a:rPr>
                <a:t>Some</a:t>
              </a:r>
            </a:p>
            <a:p>
              <a:pPr algn="r"/>
              <a:r>
                <a:rPr lang="en-US" b="1" dirty="0">
                  <a:solidFill>
                    <a:schemeClr val="accent4"/>
                  </a:solidFill>
                  <a:latin typeface="Helvetica" pitchFamily="2" charset="0"/>
                  <a:cs typeface="Arial" panose="020B0604020202020204" pitchFamily="34" charset="0"/>
                </a:rPr>
                <a:t>26%</a:t>
              </a:r>
            </a:p>
          </p:txBody>
        </p:sp>
      </p:grpSp>
      <p:sp>
        <p:nvSpPr>
          <p:cNvPr id="29" name="TextBox 28">
            <a:extLst>
              <a:ext uri="{FF2B5EF4-FFF2-40B4-BE49-F238E27FC236}">
                <a16:creationId xmlns:a16="http://schemas.microsoft.com/office/drawing/2014/main" id="{4B72D4E7-467F-AD49-8903-C6663632775D}"/>
              </a:ext>
            </a:extLst>
          </p:cNvPr>
          <p:cNvSpPr txBox="1"/>
          <p:nvPr/>
        </p:nvSpPr>
        <p:spPr>
          <a:xfrm>
            <a:off x="6724403" y="1593918"/>
            <a:ext cx="4121112" cy="369332"/>
          </a:xfrm>
          <a:prstGeom prst="rect">
            <a:avLst/>
          </a:prstGeom>
          <a:noFill/>
        </p:spPr>
        <p:txBody>
          <a:bodyPr wrap="square" lIns="91440" tIns="45720" rIns="91440" bIns="45720" anchor="t">
            <a:spAutoFit/>
          </a:bodyPr>
          <a:lstStyle/>
          <a:p>
            <a:pPr algn="ctr"/>
            <a:r>
              <a:rPr lang="en-US" b="1" dirty="0">
                <a:solidFill>
                  <a:schemeClr val="bg2">
                    <a:lumMod val="25000"/>
                  </a:schemeClr>
                </a:solidFill>
              </a:rPr>
              <a:t>HR Metric Alignment</a:t>
            </a:r>
            <a:endParaRPr lang="en-PH" dirty="0">
              <a:solidFill>
                <a:schemeClr val="bg2">
                  <a:lumMod val="25000"/>
                </a:schemeClr>
              </a:solidFill>
            </a:endParaRPr>
          </a:p>
        </p:txBody>
      </p:sp>
      <p:sp>
        <p:nvSpPr>
          <p:cNvPr id="34" name="TextBox 33">
            <a:extLst>
              <a:ext uri="{FF2B5EF4-FFF2-40B4-BE49-F238E27FC236}">
                <a16:creationId xmlns:a16="http://schemas.microsoft.com/office/drawing/2014/main" id="{93A2395D-0001-F848-B819-D155BA587896}"/>
              </a:ext>
            </a:extLst>
          </p:cNvPr>
          <p:cNvSpPr txBox="1"/>
          <p:nvPr/>
        </p:nvSpPr>
        <p:spPr>
          <a:xfrm>
            <a:off x="7863077" y="4688014"/>
            <a:ext cx="3114005" cy="215444"/>
          </a:xfrm>
          <a:prstGeom prst="rect">
            <a:avLst/>
          </a:prstGeom>
          <a:noFill/>
        </p:spPr>
        <p:txBody>
          <a:bodyPr wrap="square" lIns="91440" tIns="45720" rIns="91440" bIns="45720" rtlCol="0" anchor="t">
            <a:spAutoFit/>
          </a:bodyPr>
          <a:lstStyle/>
          <a:p>
            <a:pPr algn="r"/>
            <a:r>
              <a:rPr lang="en-GB" sz="800" dirty="0">
                <a:solidFill>
                  <a:schemeClr val="bg1">
                    <a:lumMod val="50000"/>
                  </a:schemeClr>
                </a:solidFill>
                <a:effectLst/>
                <a:latin typeface="Helvetica" pitchFamily="2" charset="0"/>
                <a:cs typeface="Helvetica"/>
              </a:rPr>
              <a:t> Source: Brandon Hall Group™ Study, HR Playbook</a:t>
            </a:r>
            <a:endParaRPr lang="en-GB" sz="800" dirty="0">
              <a:solidFill>
                <a:schemeClr val="bg1">
                  <a:lumMod val="50000"/>
                </a:schemeClr>
              </a:solidFill>
              <a:latin typeface="Helvetica" pitchFamily="2" charset="0"/>
              <a:cs typeface="Helvetica"/>
            </a:endParaRPr>
          </a:p>
        </p:txBody>
      </p:sp>
    </p:spTree>
    <p:extLst>
      <p:ext uri="{BB962C8B-B14F-4D97-AF65-F5344CB8AC3E}">
        <p14:creationId xmlns:p14="http://schemas.microsoft.com/office/powerpoint/2010/main" val="13606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72C6D2-3494-3D43-86AF-C00B277CE900}"/>
              </a:ext>
            </a:extLst>
          </p:cNvPr>
          <p:cNvSpPr>
            <a:spLocks noGrp="1"/>
          </p:cNvSpPr>
          <p:nvPr>
            <p:ph type="ftr" sz="quarter" idx="11"/>
          </p:nvPr>
        </p:nvSpPr>
        <p:spPr/>
        <p:txBody>
          <a:bodyPr/>
          <a:lstStyle/>
          <a:p>
            <a:r>
              <a:rPr lang="en-US"/>
              <a:t>2024 Brandon Hall Group™. Not Licensed for Distribution.</a:t>
            </a:r>
            <a:endParaRPr lang="en-US" dirty="0"/>
          </a:p>
        </p:txBody>
      </p:sp>
      <p:sp>
        <p:nvSpPr>
          <p:cNvPr id="4" name="Slide Number Placeholder 3">
            <a:extLst>
              <a:ext uri="{FF2B5EF4-FFF2-40B4-BE49-F238E27FC236}">
                <a16:creationId xmlns:a16="http://schemas.microsoft.com/office/drawing/2014/main" id="{410A05CF-E28E-5E48-9FAC-8D329E6E6118}"/>
              </a:ext>
            </a:extLst>
          </p:cNvPr>
          <p:cNvSpPr>
            <a:spLocks noGrp="1"/>
          </p:cNvSpPr>
          <p:nvPr>
            <p:ph type="sldNum" sz="quarter" idx="12"/>
          </p:nvPr>
        </p:nvSpPr>
        <p:spPr/>
        <p:txBody>
          <a:bodyPr/>
          <a:lstStyle/>
          <a:p>
            <a:fld id="{EEC580BD-F276-4C5D-B77A-7631844BDE28}" type="slidenum">
              <a:rPr lang="en-US" smtClean="0"/>
              <a:pPr/>
              <a:t>4</a:t>
            </a:fld>
            <a:endParaRPr lang="en-US" dirty="0"/>
          </a:p>
        </p:txBody>
      </p:sp>
      <p:grpSp>
        <p:nvGrpSpPr>
          <p:cNvPr id="6" name="Group 5">
            <a:extLst>
              <a:ext uri="{FF2B5EF4-FFF2-40B4-BE49-F238E27FC236}">
                <a16:creationId xmlns:a16="http://schemas.microsoft.com/office/drawing/2014/main" id="{73422B6C-84F9-8C4A-BDCE-4D8D3EFE407B}"/>
              </a:ext>
            </a:extLst>
          </p:cNvPr>
          <p:cNvGrpSpPr/>
          <p:nvPr/>
        </p:nvGrpSpPr>
        <p:grpSpPr>
          <a:xfrm>
            <a:off x="10410501" y="-26132"/>
            <a:ext cx="1133164" cy="1208387"/>
            <a:chOff x="745248" y="0"/>
            <a:chExt cx="1325395" cy="1413378"/>
          </a:xfrm>
        </p:grpSpPr>
        <p:grpSp>
          <p:nvGrpSpPr>
            <p:cNvPr id="7" name="Group 6">
              <a:extLst>
                <a:ext uri="{FF2B5EF4-FFF2-40B4-BE49-F238E27FC236}">
                  <a16:creationId xmlns:a16="http://schemas.microsoft.com/office/drawing/2014/main" id="{4B5AEE35-2848-FE49-97F5-8908B0AA0C7F}"/>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BBB81A06-146D-6A47-84F5-E29765127A74}"/>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15F31C57-2671-CE4E-9C5D-7812E05D0D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8" name="Group 7">
              <a:extLst>
                <a:ext uri="{FF2B5EF4-FFF2-40B4-BE49-F238E27FC236}">
                  <a16:creationId xmlns:a16="http://schemas.microsoft.com/office/drawing/2014/main" id="{6ACD756B-7B6C-2F43-983B-AA25A3C758B0}"/>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B6BBECFC-31E2-724A-8BFD-72CDDE4C57F7}"/>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52F350D4-9C3A-8349-96FD-E7045798D3B7}"/>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4627F870-DB14-5649-9D5C-5AB1B23EACC7}"/>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0" name="Rectangle 19">
            <a:extLst>
              <a:ext uri="{FF2B5EF4-FFF2-40B4-BE49-F238E27FC236}">
                <a16:creationId xmlns:a16="http://schemas.microsoft.com/office/drawing/2014/main" id="{A9EF0142-6D75-B04A-89E7-A9EBA4AEA44F}"/>
              </a:ext>
            </a:extLst>
          </p:cNvPr>
          <p:cNvSpPr/>
          <p:nvPr/>
        </p:nvSpPr>
        <p:spPr>
          <a:xfrm>
            <a:off x="1221142" y="2472731"/>
            <a:ext cx="3379434" cy="2031325"/>
          </a:xfrm>
          <a:prstGeom prst="rect">
            <a:avLst/>
          </a:prstGeom>
        </p:spPr>
        <p:txBody>
          <a:bodyPr wrap="square" lIns="91440" tIns="45720" rIns="91440" bIns="45720" anchor="t">
            <a:spAutoFit/>
          </a:bodyPr>
          <a:lstStyle/>
          <a:p>
            <a:r>
              <a:rPr lang="en-GB" sz="1400" dirty="0">
                <a:latin typeface="Helvetica" pitchFamily="2" charset="0"/>
              </a:rPr>
              <a:t>HR functions are undergoing a digital revolution, leveraging AI, machine learning and automation to streamline processes and enhance decision-making. The digitization of HR is being driven by a number of factors, but the end result is a team that is better able to respond to changes and challenges quickly. </a:t>
            </a:r>
            <a:endParaRPr lang="en-PH" sz="1400" dirty="0">
              <a:latin typeface="Helvetica"/>
              <a:cs typeface="Helvetica"/>
            </a:endParaRPr>
          </a:p>
        </p:txBody>
      </p:sp>
      <p:graphicFrame>
        <p:nvGraphicFramePr>
          <p:cNvPr id="3" name="Chart 2">
            <a:extLst>
              <a:ext uri="{FF2B5EF4-FFF2-40B4-BE49-F238E27FC236}">
                <a16:creationId xmlns:a16="http://schemas.microsoft.com/office/drawing/2014/main" id="{453993F5-BD08-5903-251C-C1B819419277}"/>
              </a:ext>
            </a:extLst>
          </p:cNvPr>
          <p:cNvGraphicFramePr/>
          <p:nvPr>
            <p:extLst>
              <p:ext uri="{D42A27DB-BD31-4B8C-83A1-F6EECF244321}">
                <p14:modId xmlns:p14="http://schemas.microsoft.com/office/powerpoint/2010/main" val="297781731"/>
              </p:ext>
            </p:extLst>
          </p:nvPr>
        </p:nvGraphicFramePr>
        <p:xfrm>
          <a:off x="6281114" y="2194907"/>
          <a:ext cx="4391168" cy="29573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7">
            <a:extLst>
              <a:ext uri="{FF2B5EF4-FFF2-40B4-BE49-F238E27FC236}">
                <a16:creationId xmlns:a16="http://schemas.microsoft.com/office/drawing/2014/main" id="{1606741B-8257-9C83-B55B-B95E15BB8DDA}"/>
              </a:ext>
            </a:extLst>
          </p:cNvPr>
          <p:cNvSpPr txBox="1"/>
          <p:nvPr/>
        </p:nvSpPr>
        <p:spPr>
          <a:xfrm>
            <a:off x="10529217" y="2376330"/>
            <a:ext cx="867359" cy="26314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rgbClr val="000000"/>
                </a:solidFill>
                <a:latin typeface="Helvetica" pitchFamily="2" charset="0"/>
              </a:rPr>
              <a:t>65%</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59%</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58%</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56%</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55%</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49%</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46%</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29%</a:t>
            </a:r>
          </a:p>
        </p:txBody>
      </p:sp>
      <p:sp>
        <p:nvSpPr>
          <p:cNvPr id="14" name="TextBox 18">
            <a:extLst>
              <a:ext uri="{FF2B5EF4-FFF2-40B4-BE49-F238E27FC236}">
                <a16:creationId xmlns:a16="http://schemas.microsoft.com/office/drawing/2014/main" id="{095C055B-F3DA-2824-0125-D482F670EB91}"/>
              </a:ext>
            </a:extLst>
          </p:cNvPr>
          <p:cNvSpPr txBox="1"/>
          <p:nvPr/>
        </p:nvSpPr>
        <p:spPr>
          <a:xfrm>
            <a:off x="6345381" y="2223888"/>
            <a:ext cx="4119568" cy="26314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GB" sz="1100" dirty="0">
                <a:solidFill>
                  <a:schemeClr val="bg2">
                    <a:lumMod val="25000"/>
                  </a:schemeClr>
                </a:solidFill>
                <a:latin typeface="Helvetica" pitchFamily="2" charset="0"/>
              </a:rPr>
              <a:t>Greater need for people analytics</a:t>
            </a:r>
          </a:p>
          <a:p>
            <a:pPr fontAlgn="t"/>
            <a:endParaRPr lang="en-US" sz="1100" dirty="0">
              <a:solidFill>
                <a:schemeClr val="bg2">
                  <a:lumMod val="25000"/>
                </a:schemeClr>
              </a:solidFill>
              <a:effectLst/>
              <a:latin typeface="Helvetica" pitchFamily="2" charset="0"/>
            </a:endParaRPr>
          </a:p>
          <a:p>
            <a:pPr fontAlgn="t"/>
            <a:r>
              <a:rPr lang="en-GB" sz="1100" dirty="0">
                <a:solidFill>
                  <a:schemeClr val="bg2">
                    <a:lumMod val="25000"/>
                  </a:schemeClr>
                </a:solidFill>
                <a:latin typeface="Helvetica" pitchFamily="2" charset="0"/>
              </a:rPr>
              <a:t>Increased workforce globalization</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Greater need for technology support</a:t>
            </a:r>
          </a:p>
          <a:p>
            <a:pPr fontAlgn="t"/>
            <a:endParaRPr lang="en-US"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Changing business conditions</a:t>
            </a:r>
          </a:p>
          <a:p>
            <a:pPr fontAlgn="t"/>
            <a:endParaRPr lang="en-US"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Increased workforce diversity</a:t>
            </a:r>
          </a:p>
          <a:p>
            <a:pPr fontAlgn="t"/>
            <a:endParaRPr lang="en-GB" sz="1100" dirty="0">
              <a:solidFill>
                <a:schemeClr val="bg2">
                  <a:lumMod val="25000"/>
                </a:schemeClr>
              </a:solidFill>
              <a:effectLst/>
              <a:latin typeface="Helvetica" pitchFamily="2" charset="0"/>
            </a:endParaRPr>
          </a:p>
          <a:p>
            <a:pPr fontAlgn="t"/>
            <a:r>
              <a:rPr lang="en-GB" sz="1100" dirty="0">
                <a:solidFill>
                  <a:schemeClr val="bg2">
                    <a:lumMod val="25000"/>
                  </a:schemeClr>
                </a:solidFill>
                <a:effectLst/>
                <a:latin typeface="Helvetica" pitchFamily="2" charset="0"/>
              </a:rPr>
              <a:t>Increased workforce mobilization	</a:t>
            </a:r>
          </a:p>
          <a:p>
            <a:pPr fontAlgn="t"/>
            <a:endParaRPr lang="en-US"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Changing compliance/regulatory conditions</a:t>
            </a:r>
          </a:p>
          <a:p>
            <a:pPr fontAlgn="t"/>
            <a:endParaRPr lang="en-US"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Support of the gig economy</a:t>
            </a:r>
          </a:p>
        </p:txBody>
      </p:sp>
      <p:sp>
        <p:nvSpPr>
          <p:cNvPr id="21" name="TextBox 13">
            <a:extLst>
              <a:ext uri="{FF2B5EF4-FFF2-40B4-BE49-F238E27FC236}">
                <a16:creationId xmlns:a16="http://schemas.microsoft.com/office/drawing/2014/main" id="{F555BDAF-B604-77CF-436A-5E5BB866F2FD}"/>
              </a:ext>
            </a:extLst>
          </p:cNvPr>
          <p:cNvSpPr txBox="1"/>
          <p:nvPr/>
        </p:nvSpPr>
        <p:spPr>
          <a:xfrm>
            <a:off x="6373547" y="1681339"/>
            <a:ext cx="386221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2">
                    <a:lumMod val="25000"/>
                  </a:schemeClr>
                </a:solidFill>
                <a:latin typeface="Helvetica"/>
                <a:cs typeface="Helvetica"/>
              </a:rPr>
              <a:t>Drivers of HR Digitalization</a:t>
            </a:r>
            <a:endParaRPr lang="en-US" sz="1600" b="1" dirty="0">
              <a:solidFill>
                <a:schemeClr val="bg2">
                  <a:lumMod val="25000"/>
                </a:schemeClr>
              </a:solidFill>
              <a:latin typeface="Helvetica"/>
              <a:cs typeface="Helvetica"/>
            </a:endParaRPr>
          </a:p>
        </p:txBody>
      </p:sp>
      <p:sp>
        <p:nvSpPr>
          <p:cNvPr id="22" name="TextBox 14">
            <a:extLst>
              <a:ext uri="{FF2B5EF4-FFF2-40B4-BE49-F238E27FC236}">
                <a16:creationId xmlns:a16="http://schemas.microsoft.com/office/drawing/2014/main" id="{02A2656B-EC6C-3BBA-CCDE-4C5814BF444A}"/>
              </a:ext>
            </a:extLst>
          </p:cNvPr>
          <p:cNvSpPr txBox="1"/>
          <p:nvPr/>
        </p:nvSpPr>
        <p:spPr>
          <a:xfrm>
            <a:off x="7846658" y="5096482"/>
            <a:ext cx="312420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dirty="0">
                <a:solidFill>
                  <a:srgbClr val="3B3838"/>
                </a:solidFill>
                <a:latin typeface="Helvetica"/>
                <a:cs typeface="Helvetica"/>
              </a:rPr>
              <a:t> Source: Brandon Hall Group™ Study, HR Playbook</a:t>
            </a:r>
            <a:endParaRPr lang="en-US" dirty="0"/>
          </a:p>
        </p:txBody>
      </p:sp>
    </p:spTree>
    <p:extLst>
      <p:ext uri="{BB962C8B-B14F-4D97-AF65-F5344CB8AC3E}">
        <p14:creationId xmlns:p14="http://schemas.microsoft.com/office/powerpoint/2010/main" val="250496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09317-852A-FAC2-AD33-234E9A1B9499}"/>
            </a:ext>
          </a:extLst>
        </p:cNvPr>
        <p:cNvGrpSpPr/>
        <p:nvPr/>
      </p:nvGrpSpPr>
      <p:grpSpPr>
        <a:xfrm>
          <a:off x="0" y="0"/>
          <a:ext cx="0" cy="0"/>
          <a:chOff x="0" y="0"/>
          <a:chExt cx="0" cy="0"/>
        </a:xfrm>
      </p:grpSpPr>
      <p:graphicFrame>
        <p:nvGraphicFramePr>
          <p:cNvPr id="62" name="Chart 61">
            <a:extLst>
              <a:ext uri="{FF2B5EF4-FFF2-40B4-BE49-F238E27FC236}">
                <a16:creationId xmlns:a16="http://schemas.microsoft.com/office/drawing/2014/main" id="{93477594-5A50-1DF9-BE00-717C9D0B8A80}"/>
              </a:ext>
            </a:extLst>
          </p:cNvPr>
          <p:cNvGraphicFramePr/>
          <p:nvPr>
            <p:extLst>
              <p:ext uri="{D42A27DB-BD31-4B8C-83A1-F6EECF244321}">
                <p14:modId xmlns:p14="http://schemas.microsoft.com/office/powerpoint/2010/main" val="3713972283"/>
              </p:ext>
            </p:extLst>
          </p:nvPr>
        </p:nvGraphicFramePr>
        <p:xfrm>
          <a:off x="648335" y="2825308"/>
          <a:ext cx="12966065" cy="3231884"/>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FADE5C6F-C555-71D6-1840-F2DE898626AE}"/>
              </a:ext>
            </a:extLst>
          </p:cNvPr>
          <p:cNvSpPr>
            <a:spLocks noGrp="1"/>
          </p:cNvSpPr>
          <p:nvPr>
            <p:ph type="ftr" sz="quarter" idx="11"/>
          </p:nvPr>
        </p:nvSpPr>
        <p:spPr/>
        <p:txBody>
          <a:bodyPr/>
          <a:lstStyle/>
          <a:p>
            <a:r>
              <a:rPr lang="en-US"/>
              <a:t>2024 Brandon Hall Group™. Not Licensed for Distribution.</a:t>
            </a:r>
            <a:endParaRPr lang="en-US" dirty="0"/>
          </a:p>
        </p:txBody>
      </p:sp>
      <p:sp>
        <p:nvSpPr>
          <p:cNvPr id="4" name="Slide Number Placeholder 3">
            <a:extLst>
              <a:ext uri="{FF2B5EF4-FFF2-40B4-BE49-F238E27FC236}">
                <a16:creationId xmlns:a16="http://schemas.microsoft.com/office/drawing/2014/main" id="{F1F6FC20-2182-F76D-8420-C5E3C213854E}"/>
              </a:ext>
            </a:extLst>
          </p:cNvPr>
          <p:cNvSpPr>
            <a:spLocks noGrp="1"/>
          </p:cNvSpPr>
          <p:nvPr>
            <p:ph type="sldNum" sz="quarter" idx="12"/>
          </p:nvPr>
        </p:nvSpPr>
        <p:spPr/>
        <p:txBody>
          <a:bodyPr/>
          <a:lstStyle/>
          <a:p>
            <a:fld id="{EEC580BD-F276-4C5D-B77A-7631844BDE28}" type="slidenum">
              <a:rPr lang="en-US" smtClean="0"/>
              <a:pPr/>
              <a:t>5</a:t>
            </a:fld>
            <a:endParaRPr lang="en-US" dirty="0"/>
          </a:p>
        </p:txBody>
      </p:sp>
      <p:grpSp>
        <p:nvGrpSpPr>
          <p:cNvPr id="6" name="Group 5">
            <a:extLst>
              <a:ext uri="{FF2B5EF4-FFF2-40B4-BE49-F238E27FC236}">
                <a16:creationId xmlns:a16="http://schemas.microsoft.com/office/drawing/2014/main" id="{CED38192-825D-2316-546E-2BC43A1CE382}"/>
              </a:ext>
            </a:extLst>
          </p:cNvPr>
          <p:cNvGrpSpPr/>
          <p:nvPr/>
        </p:nvGrpSpPr>
        <p:grpSpPr>
          <a:xfrm>
            <a:off x="10410501" y="-26132"/>
            <a:ext cx="1133164" cy="1208387"/>
            <a:chOff x="745248" y="0"/>
            <a:chExt cx="1325395" cy="1413378"/>
          </a:xfrm>
        </p:grpSpPr>
        <p:grpSp>
          <p:nvGrpSpPr>
            <p:cNvPr id="7" name="Group 6">
              <a:extLst>
                <a:ext uri="{FF2B5EF4-FFF2-40B4-BE49-F238E27FC236}">
                  <a16:creationId xmlns:a16="http://schemas.microsoft.com/office/drawing/2014/main" id="{FD39E369-6716-71DB-A387-0D3E7BAFE8F7}"/>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2472DB14-8D05-B459-AF39-9482AC17A09D}"/>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E9F98751-960E-A224-479A-A73F01EEC5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8" name="Group 7">
              <a:extLst>
                <a:ext uri="{FF2B5EF4-FFF2-40B4-BE49-F238E27FC236}">
                  <a16:creationId xmlns:a16="http://schemas.microsoft.com/office/drawing/2014/main" id="{E5864170-4AEC-3BA3-F703-658F28A7F341}"/>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4BB75B5B-23A5-97FB-1CDB-374470F59F10}"/>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B1EA05EA-56C1-2790-5171-12363905A95E}"/>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3840AB15-3718-4374-EA6A-8908D19D6FAD}"/>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0" name="Rectangle 19">
            <a:extLst>
              <a:ext uri="{FF2B5EF4-FFF2-40B4-BE49-F238E27FC236}">
                <a16:creationId xmlns:a16="http://schemas.microsoft.com/office/drawing/2014/main" id="{B8025614-3060-62B2-E39C-D09332C585DD}"/>
              </a:ext>
            </a:extLst>
          </p:cNvPr>
          <p:cNvSpPr/>
          <p:nvPr/>
        </p:nvSpPr>
        <p:spPr>
          <a:xfrm>
            <a:off x="693865" y="734108"/>
            <a:ext cx="8577079" cy="954107"/>
          </a:xfrm>
          <a:prstGeom prst="rect">
            <a:avLst/>
          </a:prstGeom>
        </p:spPr>
        <p:txBody>
          <a:bodyPr wrap="square" lIns="91440" tIns="45720" rIns="91440" bIns="45720" anchor="t">
            <a:spAutoFit/>
          </a:bodyPr>
          <a:lstStyle/>
          <a:p>
            <a:r>
              <a:rPr lang="en-GB" sz="1400" dirty="0">
                <a:latin typeface="Helvetica" pitchFamily="2" charset="0"/>
              </a:rPr>
              <a:t>In response to the ongoing challenges, staffing is healthy. Also somewhat surprising is the fact that about one-third of organizations are planning some level of increase to their HR staffing levels over the next 12 months. In an era that has been marked by a lot of staffing corrections and reductions in response to tighter financial circumstances, seeing organizations increasing HR staffing is an encouraging sign. </a:t>
            </a:r>
            <a:endParaRPr lang="en-PH" sz="1400" dirty="0">
              <a:latin typeface="Helvetica"/>
              <a:cs typeface="Helvetica"/>
            </a:endParaRPr>
          </a:p>
        </p:txBody>
      </p:sp>
      <p:sp>
        <p:nvSpPr>
          <p:cNvPr id="34" name="TextBox 33">
            <a:extLst>
              <a:ext uri="{FF2B5EF4-FFF2-40B4-BE49-F238E27FC236}">
                <a16:creationId xmlns:a16="http://schemas.microsoft.com/office/drawing/2014/main" id="{C804132D-0EB4-44F3-74C3-9FABE8E04CD4}"/>
              </a:ext>
            </a:extLst>
          </p:cNvPr>
          <p:cNvSpPr txBox="1"/>
          <p:nvPr/>
        </p:nvSpPr>
        <p:spPr>
          <a:xfrm>
            <a:off x="4698831" y="2055224"/>
            <a:ext cx="3710903" cy="369332"/>
          </a:xfrm>
          <a:prstGeom prst="rect">
            <a:avLst/>
          </a:prstGeom>
          <a:noFill/>
        </p:spPr>
        <p:txBody>
          <a:bodyPr wrap="square" lIns="91440" tIns="45720" rIns="91440" bIns="45720" anchor="t">
            <a:spAutoFit/>
          </a:bodyPr>
          <a:lstStyle/>
          <a:p>
            <a:r>
              <a:rPr lang="en-GB" b="1" dirty="0">
                <a:solidFill>
                  <a:schemeClr val="bg2">
                    <a:lumMod val="25000"/>
                  </a:schemeClr>
                </a:solidFill>
              </a:rPr>
              <a:t>Current HR Staffing Ranges</a:t>
            </a:r>
            <a:endParaRPr lang="en-PH" dirty="0">
              <a:solidFill>
                <a:schemeClr val="bg2">
                  <a:lumMod val="25000"/>
                </a:schemeClr>
              </a:solidFill>
            </a:endParaRPr>
          </a:p>
        </p:txBody>
      </p:sp>
      <p:sp>
        <p:nvSpPr>
          <p:cNvPr id="35" name="TextBox 34">
            <a:extLst>
              <a:ext uri="{FF2B5EF4-FFF2-40B4-BE49-F238E27FC236}">
                <a16:creationId xmlns:a16="http://schemas.microsoft.com/office/drawing/2014/main" id="{DECF4034-5D91-F2E0-8984-724283204510}"/>
              </a:ext>
            </a:extLst>
          </p:cNvPr>
          <p:cNvSpPr txBox="1"/>
          <p:nvPr/>
        </p:nvSpPr>
        <p:spPr>
          <a:xfrm>
            <a:off x="8304224" y="6001902"/>
            <a:ext cx="3114005" cy="215444"/>
          </a:xfrm>
          <a:prstGeom prst="rect">
            <a:avLst/>
          </a:prstGeom>
          <a:noFill/>
        </p:spPr>
        <p:txBody>
          <a:bodyPr wrap="square" lIns="91440" tIns="45720" rIns="91440" bIns="45720" rtlCol="0" anchor="t">
            <a:spAutoFit/>
          </a:bodyPr>
          <a:lstStyle/>
          <a:p>
            <a:pPr algn="r"/>
            <a:r>
              <a:rPr lang="en-GB" sz="800" dirty="0">
                <a:solidFill>
                  <a:schemeClr val="bg1">
                    <a:lumMod val="50000"/>
                  </a:schemeClr>
                </a:solidFill>
                <a:effectLst/>
                <a:latin typeface="Helvetica" pitchFamily="2" charset="0"/>
                <a:cs typeface="Helvetica"/>
              </a:rPr>
              <a:t> Source: Brandon Hall Group™ Study, HR Playbook</a:t>
            </a:r>
            <a:endParaRPr lang="en-GB" sz="800" dirty="0">
              <a:solidFill>
                <a:schemeClr val="bg1">
                  <a:lumMod val="50000"/>
                </a:schemeClr>
              </a:solidFill>
              <a:latin typeface="Helvetica" pitchFamily="2" charset="0"/>
              <a:cs typeface="Helvetica"/>
            </a:endParaRPr>
          </a:p>
        </p:txBody>
      </p:sp>
      <p:sp>
        <p:nvSpPr>
          <p:cNvPr id="37" name="TextBox 36">
            <a:extLst>
              <a:ext uri="{FF2B5EF4-FFF2-40B4-BE49-F238E27FC236}">
                <a16:creationId xmlns:a16="http://schemas.microsoft.com/office/drawing/2014/main" id="{83CCF9D1-42E0-F77B-CE45-6B065AD94789}"/>
              </a:ext>
            </a:extLst>
          </p:cNvPr>
          <p:cNvSpPr txBox="1"/>
          <p:nvPr/>
        </p:nvSpPr>
        <p:spPr>
          <a:xfrm>
            <a:off x="964858" y="4297858"/>
            <a:ext cx="659377"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1-20</a:t>
            </a:r>
          </a:p>
        </p:txBody>
      </p:sp>
      <p:sp>
        <p:nvSpPr>
          <p:cNvPr id="42" name="TextBox 41">
            <a:extLst>
              <a:ext uri="{FF2B5EF4-FFF2-40B4-BE49-F238E27FC236}">
                <a16:creationId xmlns:a16="http://schemas.microsoft.com/office/drawing/2014/main" id="{8DA0D994-3AAD-E3BF-6ADE-B9D661D96CDB}"/>
              </a:ext>
            </a:extLst>
          </p:cNvPr>
          <p:cNvSpPr txBox="1"/>
          <p:nvPr/>
        </p:nvSpPr>
        <p:spPr>
          <a:xfrm>
            <a:off x="1715723" y="3508786"/>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29%</a:t>
            </a:r>
            <a:endParaRPr lang="en-GB" sz="1200" b="1" dirty="0">
              <a:solidFill>
                <a:schemeClr val="bg1"/>
              </a:solidFill>
              <a:latin typeface="Helvetica" pitchFamily="2" charset="0"/>
            </a:endParaRPr>
          </a:p>
        </p:txBody>
      </p:sp>
      <p:sp>
        <p:nvSpPr>
          <p:cNvPr id="43" name="TextBox 42">
            <a:extLst>
              <a:ext uri="{FF2B5EF4-FFF2-40B4-BE49-F238E27FC236}">
                <a16:creationId xmlns:a16="http://schemas.microsoft.com/office/drawing/2014/main" id="{C6FE8C84-A6B1-C1A7-A4D6-62FC3A8D7286}"/>
              </a:ext>
            </a:extLst>
          </p:cNvPr>
          <p:cNvSpPr txBox="1"/>
          <p:nvPr/>
        </p:nvSpPr>
        <p:spPr>
          <a:xfrm>
            <a:off x="3988755" y="3504919"/>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12%</a:t>
            </a:r>
            <a:endParaRPr lang="en-GB" sz="1200" b="1" dirty="0">
              <a:solidFill>
                <a:schemeClr val="bg1"/>
              </a:solidFill>
              <a:latin typeface="Helvetica" pitchFamily="2" charset="0"/>
            </a:endParaRPr>
          </a:p>
        </p:txBody>
      </p:sp>
      <p:sp>
        <p:nvSpPr>
          <p:cNvPr id="44" name="TextBox 43">
            <a:extLst>
              <a:ext uri="{FF2B5EF4-FFF2-40B4-BE49-F238E27FC236}">
                <a16:creationId xmlns:a16="http://schemas.microsoft.com/office/drawing/2014/main" id="{5AD4031A-E23C-51FD-8EB5-416D15638210}"/>
              </a:ext>
            </a:extLst>
          </p:cNvPr>
          <p:cNvSpPr txBox="1"/>
          <p:nvPr/>
        </p:nvSpPr>
        <p:spPr>
          <a:xfrm>
            <a:off x="9516998" y="3508786"/>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27%</a:t>
            </a:r>
            <a:endParaRPr lang="en-GB" sz="1200" b="1" dirty="0">
              <a:solidFill>
                <a:schemeClr val="bg1"/>
              </a:solidFill>
              <a:latin typeface="Helvetica" pitchFamily="2" charset="0"/>
            </a:endParaRPr>
          </a:p>
        </p:txBody>
      </p:sp>
      <p:sp>
        <p:nvSpPr>
          <p:cNvPr id="45" name="TextBox 44">
            <a:extLst>
              <a:ext uri="{FF2B5EF4-FFF2-40B4-BE49-F238E27FC236}">
                <a16:creationId xmlns:a16="http://schemas.microsoft.com/office/drawing/2014/main" id="{396199EE-075C-CF2E-DC2B-26B15DF4DBAF}"/>
              </a:ext>
            </a:extLst>
          </p:cNvPr>
          <p:cNvSpPr txBox="1"/>
          <p:nvPr/>
        </p:nvSpPr>
        <p:spPr>
          <a:xfrm>
            <a:off x="923320" y="4972050"/>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16%</a:t>
            </a:r>
            <a:endParaRPr lang="en-GB" sz="1200" b="1" dirty="0">
              <a:solidFill>
                <a:schemeClr val="bg1"/>
              </a:solidFill>
              <a:latin typeface="Helvetica" pitchFamily="2" charset="0"/>
            </a:endParaRPr>
          </a:p>
        </p:txBody>
      </p:sp>
      <p:sp>
        <p:nvSpPr>
          <p:cNvPr id="46" name="TextBox 45">
            <a:extLst>
              <a:ext uri="{FF2B5EF4-FFF2-40B4-BE49-F238E27FC236}">
                <a16:creationId xmlns:a16="http://schemas.microsoft.com/office/drawing/2014/main" id="{C08A3E8A-F5FC-9FB8-D09D-D4A791D5B58C}"/>
              </a:ext>
            </a:extLst>
          </p:cNvPr>
          <p:cNvSpPr txBox="1"/>
          <p:nvPr/>
        </p:nvSpPr>
        <p:spPr>
          <a:xfrm>
            <a:off x="2406225" y="4963079"/>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8%</a:t>
            </a:r>
            <a:endParaRPr lang="en-GB" sz="1200" b="1" dirty="0">
              <a:solidFill>
                <a:schemeClr val="bg1"/>
              </a:solidFill>
              <a:latin typeface="Helvetica" pitchFamily="2" charset="0"/>
            </a:endParaRPr>
          </a:p>
        </p:txBody>
      </p:sp>
      <p:sp>
        <p:nvSpPr>
          <p:cNvPr id="47" name="TextBox 46">
            <a:extLst>
              <a:ext uri="{FF2B5EF4-FFF2-40B4-BE49-F238E27FC236}">
                <a16:creationId xmlns:a16="http://schemas.microsoft.com/office/drawing/2014/main" id="{A2DCD41A-0803-D8E8-38ED-E49D8A92EB75}"/>
              </a:ext>
            </a:extLst>
          </p:cNvPr>
          <p:cNvSpPr txBox="1"/>
          <p:nvPr/>
        </p:nvSpPr>
        <p:spPr>
          <a:xfrm>
            <a:off x="3236558" y="4952628"/>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8%</a:t>
            </a:r>
            <a:endParaRPr lang="en-GB" sz="1200" b="1" dirty="0">
              <a:solidFill>
                <a:schemeClr val="bg1"/>
              </a:solidFill>
              <a:latin typeface="Helvetica" pitchFamily="2" charset="0"/>
            </a:endParaRPr>
          </a:p>
        </p:txBody>
      </p:sp>
      <p:sp>
        <p:nvSpPr>
          <p:cNvPr id="50" name="TextBox 49">
            <a:extLst>
              <a:ext uri="{FF2B5EF4-FFF2-40B4-BE49-F238E27FC236}">
                <a16:creationId xmlns:a16="http://schemas.microsoft.com/office/drawing/2014/main" id="{0F14B81D-019A-FA3F-77CD-251B227BE203}"/>
              </a:ext>
            </a:extLst>
          </p:cNvPr>
          <p:cNvSpPr txBox="1"/>
          <p:nvPr/>
        </p:nvSpPr>
        <p:spPr>
          <a:xfrm>
            <a:off x="4768097" y="2848451"/>
            <a:ext cx="2743197" cy="307777"/>
          </a:xfrm>
          <a:prstGeom prst="rect">
            <a:avLst/>
          </a:prstGeom>
          <a:noFill/>
        </p:spPr>
        <p:txBody>
          <a:bodyPr wrap="square" lIns="91440" tIns="45720" rIns="91440" bIns="45720" rtlCol="0" anchor="t">
            <a:spAutoFit/>
          </a:bodyPr>
          <a:lstStyle/>
          <a:p>
            <a:pPr algn="ctr"/>
            <a:r>
              <a:rPr lang="en-GB" sz="1400" b="1" dirty="0">
                <a:solidFill>
                  <a:schemeClr val="bg2">
                    <a:lumMod val="25000"/>
                  </a:schemeClr>
                </a:solidFill>
                <a:latin typeface="Helvetica" pitchFamily="2" charset="0"/>
              </a:rPr>
              <a:t>Under 10,000 employees</a:t>
            </a:r>
          </a:p>
        </p:txBody>
      </p:sp>
      <p:sp>
        <p:nvSpPr>
          <p:cNvPr id="51" name="Left Brace 50">
            <a:extLst>
              <a:ext uri="{FF2B5EF4-FFF2-40B4-BE49-F238E27FC236}">
                <a16:creationId xmlns:a16="http://schemas.microsoft.com/office/drawing/2014/main" id="{73E077F4-FBCC-6670-E35E-120A7F733EE4}"/>
              </a:ext>
            </a:extLst>
          </p:cNvPr>
          <p:cNvSpPr/>
          <p:nvPr/>
        </p:nvSpPr>
        <p:spPr>
          <a:xfrm rot="5400000">
            <a:off x="5950037" y="-1844665"/>
            <a:ext cx="226372" cy="10504953"/>
          </a:xfrm>
          <a:prstGeom prst="leftBrace">
            <a:avLst>
              <a:gd name="adj1" fmla="val 52018"/>
              <a:gd name="adj2" fmla="val 493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Left Brace 51">
            <a:extLst>
              <a:ext uri="{FF2B5EF4-FFF2-40B4-BE49-F238E27FC236}">
                <a16:creationId xmlns:a16="http://schemas.microsoft.com/office/drawing/2014/main" id="{0840E383-74F8-E2CC-1519-C23529885316}"/>
              </a:ext>
            </a:extLst>
          </p:cNvPr>
          <p:cNvSpPr/>
          <p:nvPr/>
        </p:nvSpPr>
        <p:spPr>
          <a:xfrm rot="16200000">
            <a:off x="5950037" y="251404"/>
            <a:ext cx="226372" cy="10504953"/>
          </a:xfrm>
          <a:prstGeom prst="leftBrace">
            <a:avLst>
              <a:gd name="adj1" fmla="val 52018"/>
              <a:gd name="adj2" fmla="val 493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1F119A14-EC87-3A1E-6234-AB7E75450AA0}"/>
              </a:ext>
            </a:extLst>
          </p:cNvPr>
          <p:cNvSpPr txBox="1"/>
          <p:nvPr/>
        </p:nvSpPr>
        <p:spPr>
          <a:xfrm>
            <a:off x="4825486" y="5658381"/>
            <a:ext cx="2531648" cy="307777"/>
          </a:xfrm>
          <a:prstGeom prst="rect">
            <a:avLst/>
          </a:prstGeom>
          <a:noFill/>
        </p:spPr>
        <p:txBody>
          <a:bodyPr wrap="square" lIns="91440" tIns="45720" rIns="91440" bIns="45720" rtlCol="0" anchor="t">
            <a:spAutoFit/>
          </a:bodyPr>
          <a:lstStyle/>
          <a:p>
            <a:pPr algn="ctr"/>
            <a:r>
              <a:rPr lang="en-GB" sz="1400" b="1" dirty="0">
                <a:solidFill>
                  <a:schemeClr val="bg2">
                    <a:lumMod val="25000"/>
                  </a:schemeClr>
                </a:solidFill>
                <a:latin typeface="Helvetica" pitchFamily="2" charset="0"/>
              </a:rPr>
              <a:t>Over 10,000 employees</a:t>
            </a:r>
          </a:p>
        </p:txBody>
      </p:sp>
      <p:sp>
        <p:nvSpPr>
          <p:cNvPr id="54" name="TextBox 53">
            <a:extLst>
              <a:ext uri="{FF2B5EF4-FFF2-40B4-BE49-F238E27FC236}">
                <a16:creationId xmlns:a16="http://schemas.microsoft.com/office/drawing/2014/main" id="{E4720384-3D98-8C5D-F2A6-1576FD0ECB6E}"/>
              </a:ext>
            </a:extLst>
          </p:cNvPr>
          <p:cNvSpPr txBox="1"/>
          <p:nvPr/>
        </p:nvSpPr>
        <p:spPr>
          <a:xfrm>
            <a:off x="2601321" y="4297858"/>
            <a:ext cx="834039"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21-50</a:t>
            </a:r>
          </a:p>
        </p:txBody>
      </p:sp>
      <p:sp>
        <p:nvSpPr>
          <p:cNvPr id="55" name="TextBox 54">
            <a:extLst>
              <a:ext uri="{FF2B5EF4-FFF2-40B4-BE49-F238E27FC236}">
                <a16:creationId xmlns:a16="http://schemas.microsoft.com/office/drawing/2014/main" id="{5C756CC3-6A0B-8893-5692-2343BA05903E}"/>
              </a:ext>
            </a:extLst>
          </p:cNvPr>
          <p:cNvSpPr txBox="1"/>
          <p:nvPr/>
        </p:nvSpPr>
        <p:spPr>
          <a:xfrm>
            <a:off x="4291294" y="4297858"/>
            <a:ext cx="834039"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51-100</a:t>
            </a:r>
          </a:p>
        </p:txBody>
      </p:sp>
      <p:sp>
        <p:nvSpPr>
          <p:cNvPr id="56" name="TextBox 55">
            <a:extLst>
              <a:ext uri="{FF2B5EF4-FFF2-40B4-BE49-F238E27FC236}">
                <a16:creationId xmlns:a16="http://schemas.microsoft.com/office/drawing/2014/main" id="{C40C8A4B-4A0F-A060-D64E-39E2C23DD60A}"/>
              </a:ext>
            </a:extLst>
          </p:cNvPr>
          <p:cNvSpPr txBox="1"/>
          <p:nvPr/>
        </p:nvSpPr>
        <p:spPr>
          <a:xfrm>
            <a:off x="5562034" y="4297858"/>
            <a:ext cx="1531033"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101-250</a:t>
            </a:r>
          </a:p>
        </p:txBody>
      </p:sp>
      <p:sp>
        <p:nvSpPr>
          <p:cNvPr id="58" name="TextBox 57">
            <a:extLst>
              <a:ext uri="{FF2B5EF4-FFF2-40B4-BE49-F238E27FC236}">
                <a16:creationId xmlns:a16="http://schemas.microsoft.com/office/drawing/2014/main" id="{77E9C90B-DD7D-398C-247A-169F827D5C58}"/>
              </a:ext>
            </a:extLst>
          </p:cNvPr>
          <p:cNvSpPr txBox="1"/>
          <p:nvPr/>
        </p:nvSpPr>
        <p:spPr>
          <a:xfrm>
            <a:off x="7431853" y="4297858"/>
            <a:ext cx="991162" cy="338554"/>
          </a:xfrm>
          <a:prstGeom prst="rect">
            <a:avLst/>
          </a:prstGeom>
          <a:noFill/>
        </p:spPr>
        <p:txBody>
          <a:bodyPr wrap="square" lIns="91440" tIns="45720" rIns="91440" bIns="45720" rtlCol="0" anchor="t">
            <a:spAutoFit/>
          </a:bodyPr>
          <a:lstStyle/>
          <a:p>
            <a:pPr algn="ctr"/>
            <a:r>
              <a:rPr lang="en-ZA" sz="1600" b="1" dirty="0">
                <a:solidFill>
                  <a:schemeClr val="bg2">
                    <a:lumMod val="25000"/>
                  </a:schemeClr>
                </a:solidFill>
                <a:latin typeface="Helvetica" pitchFamily="2" charset="0"/>
              </a:rPr>
              <a:t>251-500</a:t>
            </a:r>
            <a:endParaRPr lang="en-GB" sz="1600" b="1" dirty="0">
              <a:solidFill>
                <a:schemeClr val="bg2">
                  <a:lumMod val="25000"/>
                </a:schemeClr>
              </a:solidFill>
              <a:latin typeface="Helvetica" pitchFamily="2" charset="0"/>
            </a:endParaRPr>
          </a:p>
        </p:txBody>
      </p:sp>
      <p:sp>
        <p:nvSpPr>
          <p:cNvPr id="59" name="TextBox 58">
            <a:extLst>
              <a:ext uri="{FF2B5EF4-FFF2-40B4-BE49-F238E27FC236}">
                <a16:creationId xmlns:a16="http://schemas.microsoft.com/office/drawing/2014/main" id="{ED5A82B8-ED66-4636-AB0E-C09FFB568F57}"/>
              </a:ext>
            </a:extLst>
          </p:cNvPr>
          <p:cNvSpPr txBox="1"/>
          <p:nvPr/>
        </p:nvSpPr>
        <p:spPr>
          <a:xfrm>
            <a:off x="8992964" y="4297858"/>
            <a:ext cx="1217529"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501-1,000</a:t>
            </a:r>
          </a:p>
        </p:txBody>
      </p:sp>
      <p:sp>
        <p:nvSpPr>
          <p:cNvPr id="60" name="TextBox 59">
            <a:extLst>
              <a:ext uri="{FF2B5EF4-FFF2-40B4-BE49-F238E27FC236}">
                <a16:creationId xmlns:a16="http://schemas.microsoft.com/office/drawing/2014/main" id="{18A25841-5E48-1026-B8A0-C3C5697281E9}"/>
              </a:ext>
            </a:extLst>
          </p:cNvPr>
          <p:cNvSpPr txBox="1"/>
          <p:nvPr/>
        </p:nvSpPr>
        <p:spPr>
          <a:xfrm>
            <a:off x="10353023" y="4297858"/>
            <a:ext cx="1531033"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1,000+</a:t>
            </a:r>
          </a:p>
        </p:txBody>
      </p:sp>
      <p:sp>
        <p:nvSpPr>
          <p:cNvPr id="61" name="TextBox 60">
            <a:extLst>
              <a:ext uri="{FF2B5EF4-FFF2-40B4-BE49-F238E27FC236}">
                <a16:creationId xmlns:a16="http://schemas.microsoft.com/office/drawing/2014/main" id="{8BD9B0B9-7640-A28C-7FBB-7EFA0329C398}"/>
              </a:ext>
            </a:extLst>
          </p:cNvPr>
          <p:cNvSpPr txBox="1"/>
          <p:nvPr/>
        </p:nvSpPr>
        <p:spPr>
          <a:xfrm>
            <a:off x="8735831" y="4972050"/>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42%</a:t>
            </a:r>
            <a:endParaRPr lang="en-GB" sz="1200" b="1" dirty="0">
              <a:solidFill>
                <a:schemeClr val="bg1"/>
              </a:solidFill>
              <a:latin typeface="Helvetica" pitchFamily="2" charset="0"/>
            </a:endParaRPr>
          </a:p>
        </p:txBody>
      </p:sp>
      <p:sp>
        <p:nvSpPr>
          <p:cNvPr id="116" name="Rectangle 115">
            <a:extLst>
              <a:ext uri="{FF2B5EF4-FFF2-40B4-BE49-F238E27FC236}">
                <a16:creationId xmlns:a16="http://schemas.microsoft.com/office/drawing/2014/main" id="{25CC1AAC-AC90-1513-6747-5EBCAAF97B17}"/>
              </a:ext>
            </a:extLst>
          </p:cNvPr>
          <p:cNvSpPr/>
          <p:nvPr/>
        </p:nvSpPr>
        <p:spPr>
          <a:xfrm>
            <a:off x="10418725" y="4322502"/>
            <a:ext cx="277824" cy="289266"/>
          </a:xfrm>
          <a:prstGeom prst="rect">
            <a:avLst/>
          </a:prstGeom>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5539F449-AF62-19C0-1C54-2D3BE8ABF5E1}"/>
              </a:ext>
            </a:extLst>
          </p:cNvPr>
          <p:cNvSpPr/>
          <p:nvPr/>
        </p:nvSpPr>
        <p:spPr>
          <a:xfrm>
            <a:off x="8804228" y="4322502"/>
            <a:ext cx="277824" cy="289266"/>
          </a:xfrm>
          <a:prstGeom prst="rect">
            <a:avLst/>
          </a:prstGeom>
          <a:solidFill>
            <a:srgbClr val="367C90"/>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06F54B1F-A4DE-9C54-99D7-B50D2ED0383A}"/>
              </a:ext>
            </a:extLst>
          </p:cNvPr>
          <p:cNvSpPr/>
          <p:nvPr/>
        </p:nvSpPr>
        <p:spPr>
          <a:xfrm>
            <a:off x="7189732" y="4322502"/>
            <a:ext cx="277824" cy="289266"/>
          </a:xfrm>
          <a:prstGeom prst="rect">
            <a:avLst/>
          </a:prstGeom>
          <a:solidFill>
            <a:schemeClr val="accent4"/>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343AF3FE-7371-5D97-8441-E6A065C55A86}"/>
              </a:ext>
            </a:extLst>
          </p:cNvPr>
          <p:cNvSpPr/>
          <p:nvPr/>
        </p:nvSpPr>
        <p:spPr>
          <a:xfrm>
            <a:off x="5575236" y="4322502"/>
            <a:ext cx="277824" cy="289266"/>
          </a:xfrm>
          <a:prstGeom prst="rect">
            <a:avLst/>
          </a:prstGeom>
          <a:solidFill>
            <a:schemeClr val="accent2"/>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0AB8EDD0-7D27-B778-0093-3BC3D0B38BEB}"/>
              </a:ext>
            </a:extLst>
          </p:cNvPr>
          <p:cNvSpPr/>
          <p:nvPr/>
        </p:nvSpPr>
        <p:spPr>
          <a:xfrm>
            <a:off x="3960740" y="4322502"/>
            <a:ext cx="277824" cy="289266"/>
          </a:xfrm>
          <a:prstGeom prst="rect">
            <a:avLst/>
          </a:prstGeom>
          <a:solidFill>
            <a:schemeClr val="accent6"/>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8C49CA1F-1DC6-8E30-7125-84C1E7428926}"/>
              </a:ext>
            </a:extLst>
          </p:cNvPr>
          <p:cNvSpPr/>
          <p:nvPr/>
        </p:nvSpPr>
        <p:spPr>
          <a:xfrm>
            <a:off x="2346244" y="4322502"/>
            <a:ext cx="277824" cy="289266"/>
          </a:xfrm>
          <a:prstGeom prst="rect">
            <a:avLst/>
          </a:prstGeom>
          <a:solidFill>
            <a:srgbClr val="027BB6"/>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48C473DF-6845-DF33-33EB-B94CAE78A2B7}"/>
              </a:ext>
            </a:extLst>
          </p:cNvPr>
          <p:cNvSpPr/>
          <p:nvPr/>
        </p:nvSpPr>
        <p:spPr>
          <a:xfrm>
            <a:off x="731748" y="4322502"/>
            <a:ext cx="277824" cy="289266"/>
          </a:xfrm>
          <a:prstGeom prst="rect">
            <a:avLst/>
          </a:prstGeom>
          <a:solidFill>
            <a:srgbClr val="809C4F"/>
          </a:solidFill>
          <a:ln w="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12EC5771-1155-54B7-9E05-DD53D052FA8B}"/>
              </a:ext>
            </a:extLst>
          </p:cNvPr>
          <p:cNvSpPr txBox="1"/>
          <p:nvPr/>
        </p:nvSpPr>
        <p:spPr>
          <a:xfrm>
            <a:off x="5560886" y="3506533"/>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18%</a:t>
            </a:r>
            <a:endParaRPr lang="en-GB" sz="1200" b="1" dirty="0">
              <a:solidFill>
                <a:schemeClr val="bg1"/>
              </a:solidFill>
              <a:latin typeface="Helvetica" pitchFamily="2" charset="0"/>
            </a:endParaRPr>
          </a:p>
        </p:txBody>
      </p:sp>
      <p:sp>
        <p:nvSpPr>
          <p:cNvPr id="124" name="TextBox 123">
            <a:extLst>
              <a:ext uri="{FF2B5EF4-FFF2-40B4-BE49-F238E27FC236}">
                <a16:creationId xmlns:a16="http://schemas.microsoft.com/office/drawing/2014/main" id="{21BC44FA-7E3B-7636-3B39-31A962BD50F0}"/>
              </a:ext>
            </a:extLst>
          </p:cNvPr>
          <p:cNvSpPr txBox="1"/>
          <p:nvPr/>
        </p:nvSpPr>
        <p:spPr>
          <a:xfrm>
            <a:off x="6885985" y="3520998"/>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8%</a:t>
            </a:r>
            <a:endParaRPr lang="en-GB" sz="1200" b="1" dirty="0">
              <a:solidFill>
                <a:schemeClr val="bg1"/>
              </a:solidFill>
              <a:latin typeface="Helvetica" pitchFamily="2" charset="0"/>
            </a:endParaRPr>
          </a:p>
        </p:txBody>
      </p:sp>
      <p:sp>
        <p:nvSpPr>
          <p:cNvPr id="125" name="TextBox 124">
            <a:extLst>
              <a:ext uri="{FF2B5EF4-FFF2-40B4-BE49-F238E27FC236}">
                <a16:creationId xmlns:a16="http://schemas.microsoft.com/office/drawing/2014/main" id="{0E89206E-D662-D750-6DCA-3E979242FD06}"/>
              </a:ext>
            </a:extLst>
          </p:cNvPr>
          <p:cNvSpPr txBox="1"/>
          <p:nvPr/>
        </p:nvSpPr>
        <p:spPr>
          <a:xfrm>
            <a:off x="7583509" y="3508786"/>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4%</a:t>
            </a:r>
            <a:endParaRPr lang="en-GB" sz="1200" b="1" dirty="0">
              <a:solidFill>
                <a:schemeClr val="bg1"/>
              </a:solidFill>
              <a:latin typeface="Helvetica" pitchFamily="2" charset="0"/>
            </a:endParaRPr>
          </a:p>
        </p:txBody>
      </p:sp>
      <p:sp>
        <p:nvSpPr>
          <p:cNvPr id="126" name="TextBox 125">
            <a:extLst>
              <a:ext uri="{FF2B5EF4-FFF2-40B4-BE49-F238E27FC236}">
                <a16:creationId xmlns:a16="http://schemas.microsoft.com/office/drawing/2014/main" id="{91FAE9FD-9120-BF25-24D1-DD55277A24F8}"/>
              </a:ext>
            </a:extLst>
          </p:cNvPr>
          <p:cNvSpPr txBox="1"/>
          <p:nvPr/>
        </p:nvSpPr>
        <p:spPr>
          <a:xfrm>
            <a:off x="7964683" y="2976123"/>
            <a:ext cx="1070227" cy="369332"/>
          </a:xfrm>
          <a:prstGeom prst="rect">
            <a:avLst/>
          </a:prstGeom>
          <a:noFill/>
        </p:spPr>
        <p:txBody>
          <a:bodyPr wrap="square" lIns="91440" tIns="45720" rIns="91440" bIns="45720" rtlCol="0" anchor="t">
            <a:spAutoFit/>
          </a:bodyPr>
          <a:lstStyle/>
          <a:p>
            <a:pPr algn="ctr"/>
            <a:r>
              <a:rPr lang="en-GB" b="1" dirty="0">
                <a:solidFill>
                  <a:srgbClr val="2E6A7A"/>
                </a:solidFill>
                <a:latin typeface="Helvetica" pitchFamily="2" charset="0"/>
              </a:rPr>
              <a:t>2%</a:t>
            </a:r>
            <a:endParaRPr lang="en-GB" sz="1200" b="1" dirty="0">
              <a:solidFill>
                <a:srgbClr val="2E6A7A"/>
              </a:solidFill>
              <a:latin typeface="Helvetica" pitchFamily="2" charset="0"/>
            </a:endParaRPr>
          </a:p>
        </p:txBody>
      </p:sp>
      <p:sp>
        <p:nvSpPr>
          <p:cNvPr id="127" name="TextBox 126">
            <a:extLst>
              <a:ext uri="{FF2B5EF4-FFF2-40B4-BE49-F238E27FC236}">
                <a16:creationId xmlns:a16="http://schemas.microsoft.com/office/drawing/2014/main" id="{3E35A970-0F4D-0F87-8A69-01585CBB808D}"/>
              </a:ext>
            </a:extLst>
          </p:cNvPr>
          <p:cNvSpPr txBox="1"/>
          <p:nvPr/>
        </p:nvSpPr>
        <p:spPr>
          <a:xfrm>
            <a:off x="4164115" y="4955943"/>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11%</a:t>
            </a:r>
            <a:endParaRPr lang="en-GB" sz="1200" b="1" dirty="0">
              <a:solidFill>
                <a:schemeClr val="bg1"/>
              </a:solidFill>
              <a:latin typeface="Helvetica" pitchFamily="2" charset="0"/>
            </a:endParaRPr>
          </a:p>
        </p:txBody>
      </p:sp>
      <p:sp>
        <p:nvSpPr>
          <p:cNvPr id="128" name="TextBox 127">
            <a:extLst>
              <a:ext uri="{FF2B5EF4-FFF2-40B4-BE49-F238E27FC236}">
                <a16:creationId xmlns:a16="http://schemas.microsoft.com/office/drawing/2014/main" id="{676EDEFE-6DE2-5C62-A177-51AE9BC7E292}"/>
              </a:ext>
            </a:extLst>
          </p:cNvPr>
          <p:cNvSpPr txBox="1"/>
          <p:nvPr/>
        </p:nvSpPr>
        <p:spPr>
          <a:xfrm>
            <a:off x="5604583" y="4970748"/>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15%</a:t>
            </a:r>
            <a:endParaRPr lang="en-GB" sz="1200" b="1" dirty="0">
              <a:solidFill>
                <a:schemeClr val="bg1"/>
              </a:solidFill>
              <a:latin typeface="Helvetica" pitchFamily="2" charset="0"/>
            </a:endParaRPr>
          </a:p>
        </p:txBody>
      </p:sp>
      <p:sp>
        <p:nvSpPr>
          <p:cNvPr id="129" name="TextBox 128">
            <a:extLst>
              <a:ext uri="{FF2B5EF4-FFF2-40B4-BE49-F238E27FC236}">
                <a16:creationId xmlns:a16="http://schemas.microsoft.com/office/drawing/2014/main" id="{CD2B4F7B-1D64-1FC0-1445-9CA89792BD4B}"/>
              </a:ext>
            </a:extLst>
          </p:cNvPr>
          <p:cNvSpPr txBox="1"/>
          <p:nvPr/>
        </p:nvSpPr>
        <p:spPr>
          <a:xfrm>
            <a:off x="388206" y="5831002"/>
            <a:ext cx="1070227" cy="369332"/>
          </a:xfrm>
          <a:prstGeom prst="rect">
            <a:avLst/>
          </a:prstGeom>
          <a:noFill/>
        </p:spPr>
        <p:txBody>
          <a:bodyPr wrap="square" lIns="91440" tIns="45720" rIns="91440" bIns="45720" rtlCol="0" anchor="t">
            <a:spAutoFit/>
          </a:bodyPr>
          <a:lstStyle/>
          <a:p>
            <a:pPr algn="ctr"/>
            <a:r>
              <a:rPr lang="en-GB" b="1" dirty="0">
                <a:solidFill>
                  <a:srgbClr val="809C4F"/>
                </a:solidFill>
                <a:latin typeface="Helvetica" pitchFamily="2" charset="0"/>
              </a:rPr>
              <a:t>0%</a:t>
            </a:r>
            <a:endParaRPr lang="en-GB" sz="1200" b="1" dirty="0">
              <a:solidFill>
                <a:srgbClr val="809C4F"/>
              </a:solidFill>
              <a:latin typeface="Helvetica" pitchFamily="2" charset="0"/>
            </a:endParaRPr>
          </a:p>
        </p:txBody>
      </p:sp>
      <p:cxnSp>
        <p:nvCxnSpPr>
          <p:cNvPr id="131" name="Straight Connector 130">
            <a:extLst>
              <a:ext uri="{FF2B5EF4-FFF2-40B4-BE49-F238E27FC236}">
                <a16:creationId xmlns:a16="http://schemas.microsoft.com/office/drawing/2014/main" id="{559779AE-F8F5-5DA0-D2A0-F04B26303886}"/>
              </a:ext>
            </a:extLst>
          </p:cNvPr>
          <p:cNvCxnSpPr>
            <a:cxnSpLocks/>
          </p:cNvCxnSpPr>
          <p:nvPr/>
        </p:nvCxnSpPr>
        <p:spPr>
          <a:xfrm flipH="1">
            <a:off x="8448996" y="3269255"/>
            <a:ext cx="1" cy="344130"/>
          </a:xfrm>
          <a:prstGeom prst="line">
            <a:avLst/>
          </a:prstGeom>
          <a:ln w="22225">
            <a:solidFill>
              <a:srgbClr val="367C9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7A6FB66-0764-ED6A-0C53-64D13F04EF1B}"/>
              </a:ext>
            </a:extLst>
          </p:cNvPr>
          <p:cNvCxnSpPr>
            <a:cxnSpLocks/>
          </p:cNvCxnSpPr>
          <p:nvPr/>
        </p:nvCxnSpPr>
        <p:spPr>
          <a:xfrm flipH="1">
            <a:off x="797597" y="5195491"/>
            <a:ext cx="6864" cy="602768"/>
          </a:xfrm>
          <a:prstGeom prst="line">
            <a:avLst/>
          </a:prstGeom>
          <a:ln w="22225">
            <a:solidFill>
              <a:srgbClr val="809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16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6D598-A3A5-BE3E-EB7F-591E87AA8744}"/>
            </a:ext>
          </a:extLst>
        </p:cNvPr>
        <p:cNvGrpSpPr/>
        <p:nvPr/>
      </p:nvGrpSpPr>
      <p:grpSpPr>
        <a:xfrm>
          <a:off x="0" y="0"/>
          <a:ext cx="0" cy="0"/>
          <a:chOff x="0" y="0"/>
          <a:chExt cx="0" cy="0"/>
        </a:xfrm>
      </p:grpSpPr>
      <p:sp>
        <p:nvSpPr>
          <p:cNvPr id="44" name="Rectangle 43">
            <a:extLst>
              <a:ext uri="{FF2B5EF4-FFF2-40B4-BE49-F238E27FC236}">
                <a16:creationId xmlns:a16="http://schemas.microsoft.com/office/drawing/2014/main" id="{51119113-22C8-5F8A-1F6E-9F64EFC5D8D8}"/>
              </a:ext>
            </a:extLst>
          </p:cNvPr>
          <p:cNvSpPr/>
          <p:nvPr/>
        </p:nvSpPr>
        <p:spPr>
          <a:xfrm>
            <a:off x="8842250" y="1848473"/>
            <a:ext cx="852197" cy="520605"/>
          </a:xfrm>
          <a:prstGeom prst="rect">
            <a:avLst/>
          </a:prstGeom>
          <a:pattFill prst="pct5">
            <a:fgClr>
              <a:schemeClr val="bg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D4F26F77-B5B0-6F01-91B8-F1BD4A2C0413}"/>
              </a:ext>
            </a:extLst>
          </p:cNvPr>
          <p:cNvSpPr/>
          <p:nvPr/>
        </p:nvSpPr>
        <p:spPr>
          <a:xfrm>
            <a:off x="9919297" y="1838948"/>
            <a:ext cx="814238" cy="530155"/>
          </a:xfrm>
          <a:prstGeom prst="rect">
            <a:avLst/>
          </a:prstGeom>
          <a:pattFill prst="lgGrid">
            <a:fgClr>
              <a:schemeClr val="bg1"/>
            </a:fgClr>
            <a:bgClr>
              <a:schemeClr val="accent6"/>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1A7C667-52F9-FE4E-052C-BFDA35234F45}"/>
              </a:ext>
            </a:extLst>
          </p:cNvPr>
          <p:cNvSpPr/>
          <p:nvPr/>
        </p:nvSpPr>
        <p:spPr>
          <a:xfrm>
            <a:off x="7617048" y="4114433"/>
            <a:ext cx="3175284" cy="3164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2A429CCD-6857-CF7D-FB59-1FC4F934ADB9}"/>
              </a:ext>
            </a:extLst>
          </p:cNvPr>
          <p:cNvSpPr/>
          <p:nvPr/>
        </p:nvSpPr>
        <p:spPr>
          <a:xfrm>
            <a:off x="7617048" y="3690678"/>
            <a:ext cx="3175284" cy="3164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9445BDF-5947-A62D-B2A2-C8C886576F00}"/>
              </a:ext>
            </a:extLst>
          </p:cNvPr>
          <p:cNvSpPr/>
          <p:nvPr/>
        </p:nvSpPr>
        <p:spPr>
          <a:xfrm>
            <a:off x="7617048" y="3266922"/>
            <a:ext cx="3175284" cy="3164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7599E3D-A198-ACA5-A07D-4966624D3DF6}"/>
              </a:ext>
            </a:extLst>
          </p:cNvPr>
          <p:cNvSpPr/>
          <p:nvPr/>
        </p:nvSpPr>
        <p:spPr>
          <a:xfrm>
            <a:off x="7617048" y="2843166"/>
            <a:ext cx="3175284" cy="316428"/>
          </a:xfrm>
          <a:prstGeom prst="rect">
            <a:avLst/>
          </a:prstGeom>
          <a:solidFill>
            <a:srgbClr val="367C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DA299FB8-DDFA-8FE3-70B4-BE023798C107}"/>
              </a:ext>
            </a:extLst>
          </p:cNvPr>
          <p:cNvSpPr>
            <a:spLocks noGrp="1"/>
          </p:cNvSpPr>
          <p:nvPr>
            <p:ph type="ftr" sz="quarter" idx="11"/>
          </p:nvPr>
        </p:nvSpPr>
        <p:spPr/>
        <p:txBody>
          <a:bodyPr/>
          <a:lstStyle/>
          <a:p>
            <a:r>
              <a:rPr lang="en-US"/>
              <a:t>2024 Brandon Hall Group™. Not Licensed for Distribution.</a:t>
            </a:r>
            <a:endParaRPr lang="en-US" dirty="0"/>
          </a:p>
        </p:txBody>
      </p:sp>
      <p:sp>
        <p:nvSpPr>
          <p:cNvPr id="4" name="Slide Number Placeholder 3">
            <a:extLst>
              <a:ext uri="{FF2B5EF4-FFF2-40B4-BE49-F238E27FC236}">
                <a16:creationId xmlns:a16="http://schemas.microsoft.com/office/drawing/2014/main" id="{743E0481-39E1-38E0-74F6-D143057269D3}"/>
              </a:ext>
            </a:extLst>
          </p:cNvPr>
          <p:cNvSpPr>
            <a:spLocks noGrp="1"/>
          </p:cNvSpPr>
          <p:nvPr>
            <p:ph type="sldNum" sz="quarter" idx="12"/>
          </p:nvPr>
        </p:nvSpPr>
        <p:spPr/>
        <p:txBody>
          <a:bodyPr/>
          <a:lstStyle/>
          <a:p>
            <a:fld id="{EEC580BD-F276-4C5D-B77A-7631844BDE28}" type="slidenum">
              <a:rPr lang="en-US" smtClean="0"/>
              <a:pPr/>
              <a:t>6</a:t>
            </a:fld>
            <a:endParaRPr lang="en-US" dirty="0"/>
          </a:p>
        </p:txBody>
      </p:sp>
      <p:grpSp>
        <p:nvGrpSpPr>
          <p:cNvPr id="6" name="Group 5">
            <a:extLst>
              <a:ext uri="{FF2B5EF4-FFF2-40B4-BE49-F238E27FC236}">
                <a16:creationId xmlns:a16="http://schemas.microsoft.com/office/drawing/2014/main" id="{17952DE9-9888-2A2C-BF66-A92748C9AEAE}"/>
              </a:ext>
            </a:extLst>
          </p:cNvPr>
          <p:cNvGrpSpPr/>
          <p:nvPr/>
        </p:nvGrpSpPr>
        <p:grpSpPr>
          <a:xfrm>
            <a:off x="10410501" y="-26132"/>
            <a:ext cx="1133164" cy="1208387"/>
            <a:chOff x="745248" y="0"/>
            <a:chExt cx="1325395" cy="1413378"/>
          </a:xfrm>
        </p:grpSpPr>
        <p:grpSp>
          <p:nvGrpSpPr>
            <p:cNvPr id="7" name="Group 6">
              <a:extLst>
                <a:ext uri="{FF2B5EF4-FFF2-40B4-BE49-F238E27FC236}">
                  <a16:creationId xmlns:a16="http://schemas.microsoft.com/office/drawing/2014/main" id="{D80B5B33-E48F-C3FD-256D-117EC5996DC4}"/>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60F477D6-494F-3879-2F6C-17C4798AF9E5}"/>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FCB8B5D0-89D6-21E0-6423-BE55E0349E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8" name="Group 7">
              <a:extLst>
                <a:ext uri="{FF2B5EF4-FFF2-40B4-BE49-F238E27FC236}">
                  <a16:creationId xmlns:a16="http://schemas.microsoft.com/office/drawing/2014/main" id="{903470BA-BA51-7E1C-4045-980731E11D31}"/>
                </a:ext>
              </a:extLst>
            </p:cNvPr>
            <p:cNvGrpSpPr/>
            <p:nvPr userDrawn="1"/>
          </p:nvGrpSpPr>
          <p:grpSpPr>
            <a:xfrm>
              <a:off x="745248" y="1345297"/>
              <a:ext cx="1325395" cy="68081"/>
              <a:chOff x="0" y="878440"/>
              <a:chExt cx="10254252" cy="199378"/>
            </a:xfrm>
          </p:grpSpPr>
          <p:sp>
            <p:nvSpPr>
              <p:cNvPr id="9" name="Rectangle 8">
                <a:extLst>
                  <a:ext uri="{FF2B5EF4-FFF2-40B4-BE49-F238E27FC236}">
                    <a16:creationId xmlns:a16="http://schemas.microsoft.com/office/drawing/2014/main" id="{79671996-C9BD-B1C1-6D42-7DEAA2F5C960}"/>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49567182-AF86-B994-CDB6-7913C7EBA79D}"/>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1" name="Rectangle 10">
                <a:extLst>
                  <a:ext uri="{FF2B5EF4-FFF2-40B4-BE49-F238E27FC236}">
                    <a16:creationId xmlns:a16="http://schemas.microsoft.com/office/drawing/2014/main" id="{78151386-0C53-A5A7-A144-2DC4947C199B}"/>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grpSp>
        <p:nvGrpSpPr>
          <p:cNvPr id="15" name="Group 14">
            <a:extLst>
              <a:ext uri="{FF2B5EF4-FFF2-40B4-BE49-F238E27FC236}">
                <a16:creationId xmlns:a16="http://schemas.microsoft.com/office/drawing/2014/main" id="{840D7C76-AA6D-94E4-953D-764063F0E914}"/>
              </a:ext>
            </a:extLst>
          </p:cNvPr>
          <p:cNvGrpSpPr/>
          <p:nvPr/>
        </p:nvGrpSpPr>
        <p:grpSpPr>
          <a:xfrm>
            <a:off x="1159362" y="1947796"/>
            <a:ext cx="5191146" cy="4034359"/>
            <a:chOff x="9031260" y="4741469"/>
            <a:chExt cx="2031169" cy="1441094"/>
          </a:xfrm>
        </p:grpSpPr>
        <p:graphicFrame>
          <p:nvGraphicFramePr>
            <p:cNvPr id="16" name="Chart 15">
              <a:extLst>
                <a:ext uri="{FF2B5EF4-FFF2-40B4-BE49-F238E27FC236}">
                  <a16:creationId xmlns:a16="http://schemas.microsoft.com/office/drawing/2014/main" id="{E950B45C-FD54-4514-6ADD-516808B1FD14}"/>
                </a:ext>
              </a:extLst>
            </p:cNvPr>
            <p:cNvGraphicFramePr/>
            <p:nvPr>
              <p:extLst>
                <p:ext uri="{D42A27DB-BD31-4B8C-83A1-F6EECF244321}">
                  <p14:modId xmlns:p14="http://schemas.microsoft.com/office/powerpoint/2010/main" val="2059612735"/>
                </p:ext>
              </p:extLst>
            </p:nvPr>
          </p:nvGraphicFramePr>
          <p:xfrm>
            <a:off x="9031260" y="4741469"/>
            <a:ext cx="2031169" cy="1354717"/>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0F573FC7-4D74-0649-CF89-F8CA6AFC272B}"/>
                </a:ext>
              </a:extLst>
            </p:cNvPr>
            <p:cNvSpPr txBox="1"/>
            <p:nvPr/>
          </p:nvSpPr>
          <p:spPr>
            <a:xfrm>
              <a:off x="10337603" y="5995666"/>
              <a:ext cx="562241" cy="186897"/>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No change planned</a:t>
              </a:r>
            </a:p>
            <a:p>
              <a:pPr algn="ctr"/>
              <a:r>
                <a:rPr lang="en-US" b="1" dirty="0">
                  <a:solidFill>
                    <a:schemeClr val="tx1">
                      <a:lumMod val="85000"/>
                      <a:lumOff val="15000"/>
                    </a:schemeClr>
                  </a:solidFill>
                  <a:latin typeface="Helvetica" pitchFamily="2" charset="0"/>
                  <a:cs typeface="Arial" panose="020B0604020202020204" pitchFamily="34" charset="0"/>
                </a:rPr>
                <a:t>38%</a:t>
              </a:r>
            </a:p>
          </p:txBody>
        </p:sp>
      </p:grpSp>
      <p:sp>
        <p:nvSpPr>
          <p:cNvPr id="24" name="TextBox 23">
            <a:extLst>
              <a:ext uri="{FF2B5EF4-FFF2-40B4-BE49-F238E27FC236}">
                <a16:creationId xmlns:a16="http://schemas.microsoft.com/office/drawing/2014/main" id="{206B5F7F-09C9-4353-5C7F-3A3EE9413347}"/>
              </a:ext>
            </a:extLst>
          </p:cNvPr>
          <p:cNvSpPr txBox="1"/>
          <p:nvPr/>
        </p:nvSpPr>
        <p:spPr>
          <a:xfrm>
            <a:off x="4117205" y="360360"/>
            <a:ext cx="4121112" cy="646331"/>
          </a:xfrm>
          <a:prstGeom prst="rect">
            <a:avLst/>
          </a:prstGeom>
          <a:noFill/>
        </p:spPr>
        <p:txBody>
          <a:bodyPr wrap="square" lIns="91440" tIns="45720" rIns="91440" bIns="45720" anchor="t">
            <a:spAutoFit/>
          </a:bodyPr>
          <a:lstStyle/>
          <a:p>
            <a:pPr algn="ctr"/>
            <a:r>
              <a:rPr lang="en-GB" b="1" dirty="0">
                <a:solidFill>
                  <a:schemeClr val="bg2">
                    <a:lumMod val="25000"/>
                  </a:schemeClr>
                </a:solidFill>
              </a:rPr>
              <a:t>Projected HR Staffing Changes Over the Next 12 Months</a:t>
            </a:r>
            <a:endParaRPr lang="en-PH" dirty="0">
              <a:solidFill>
                <a:schemeClr val="bg2">
                  <a:lumMod val="25000"/>
                </a:schemeClr>
              </a:solidFill>
            </a:endParaRPr>
          </a:p>
        </p:txBody>
      </p:sp>
      <p:sp>
        <p:nvSpPr>
          <p:cNvPr id="33" name="TextBox 32">
            <a:extLst>
              <a:ext uri="{FF2B5EF4-FFF2-40B4-BE49-F238E27FC236}">
                <a16:creationId xmlns:a16="http://schemas.microsoft.com/office/drawing/2014/main" id="{0A76F120-FEAD-D779-C6B6-05F631D7FE44}"/>
              </a:ext>
            </a:extLst>
          </p:cNvPr>
          <p:cNvSpPr txBox="1"/>
          <p:nvPr/>
        </p:nvSpPr>
        <p:spPr>
          <a:xfrm>
            <a:off x="7749458" y="4662565"/>
            <a:ext cx="3114005" cy="215444"/>
          </a:xfrm>
          <a:prstGeom prst="rect">
            <a:avLst/>
          </a:prstGeom>
          <a:noFill/>
        </p:spPr>
        <p:txBody>
          <a:bodyPr wrap="square" lIns="91440" tIns="45720" rIns="91440" bIns="45720" rtlCol="0" anchor="t">
            <a:spAutoFit/>
          </a:bodyPr>
          <a:lstStyle/>
          <a:p>
            <a:pPr algn="r"/>
            <a:r>
              <a:rPr lang="en-GB" sz="800" dirty="0">
                <a:solidFill>
                  <a:schemeClr val="bg1">
                    <a:lumMod val="50000"/>
                  </a:schemeClr>
                </a:solidFill>
                <a:effectLst/>
                <a:latin typeface="Helvetica" pitchFamily="2" charset="0"/>
                <a:cs typeface="Helvetica"/>
              </a:rPr>
              <a:t> Source: Brandon Hall Group™ Study, HR Playbook</a:t>
            </a:r>
            <a:endParaRPr lang="en-GB" sz="800" dirty="0">
              <a:solidFill>
                <a:schemeClr val="bg1">
                  <a:lumMod val="50000"/>
                </a:schemeClr>
              </a:solidFill>
              <a:latin typeface="Helvetica" pitchFamily="2" charset="0"/>
              <a:cs typeface="Helvetica"/>
            </a:endParaRPr>
          </a:p>
        </p:txBody>
      </p:sp>
      <p:sp>
        <p:nvSpPr>
          <p:cNvPr id="3" name="TextBox 2">
            <a:extLst>
              <a:ext uri="{FF2B5EF4-FFF2-40B4-BE49-F238E27FC236}">
                <a16:creationId xmlns:a16="http://schemas.microsoft.com/office/drawing/2014/main" id="{168A19A0-0099-FEB5-7CE4-CC22AFAD7D3B}"/>
              </a:ext>
            </a:extLst>
          </p:cNvPr>
          <p:cNvSpPr txBox="1"/>
          <p:nvPr/>
        </p:nvSpPr>
        <p:spPr>
          <a:xfrm>
            <a:off x="5621415" y="3650940"/>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Decrease by 1-5%</a:t>
            </a:r>
          </a:p>
          <a:p>
            <a:pPr algn="ctr"/>
            <a:r>
              <a:rPr lang="en-US" b="1" dirty="0">
                <a:solidFill>
                  <a:schemeClr val="tx1">
                    <a:lumMod val="85000"/>
                    <a:lumOff val="15000"/>
                  </a:schemeClr>
                </a:solidFill>
                <a:latin typeface="Helvetica" pitchFamily="2" charset="0"/>
                <a:cs typeface="Arial" panose="020B0604020202020204" pitchFamily="34" charset="0"/>
              </a:rPr>
              <a:t>4%</a:t>
            </a:r>
          </a:p>
        </p:txBody>
      </p:sp>
      <p:sp>
        <p:nvSpPr>
          <p:cNvPr id="5" name="TextBox 4">
            <a:extLst>
              <a:ext uri="{FF2B5EF4-FFF2-40B4-BE49-F238E27FC236}">
                <a16:creationId xmlns:a16="http://schemas.microsoft.com/office/drawing/2014/main" id="{5B6F0431-6C8D-384A-4678-971D4EC15888}"/>
              </a:ext>
            </a:extLst>
          </p:cNvPr>
          <p:cNvSpPr txBox="1"/>
          <p:nvPr/>
        </p:nvSpPr>
        <p:spPr>
          <a:xfrm>
            <a:off x="5203702" y="2481909"/>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Decrease by 11-25%</a:t>
            </a:r>
          </a:p>
          <a:p>
            <a:pPr algn="ctr"/>
            <a:r>
              <a:rPr lang="en-US" b="1" dirty="0">
                <a:solidFill>
                  <a:schemeClr val="tx1">
                    <a:lumMod val="85000"/>
                    <a:lumOff val="15000"/>
                  </a:schemeClr>
                </a:solidFill>
                <a:latin typeface="Helvetica" pitchFamily="2" charset="0"/>
                <a:cs typeface="Arial" panose="020B0604020202020204" pitchFamily="34" charset="0"/>
              </a:rPr>
              <a:t>3%</a:t>
            </a:r>
          </a:p>
        </p:txBody>
      </p:sp>
      <p:sp>
        <p:nvSpPr>
          <p:cNvPr id="14" name="TextBox 13">
            <a:extLst>
              <a:ext uri="{FF2B5EF4-FFF2-40B4-BE49-F238E27FC236}">
                <a16:creationId xmlns:a16="http://schemas.microsoft.com/office/drawing/2014/main" id="{3E5E75B8-7040-1887-D3F1-A01FA0CE7C80}"/>
              </a:ext>
            </a:extLst>
          </p:cNvPr>
          <p:cNvSpPr txBox="1"/>
          <p:nvPr/>
        </p:nvSpPr>
        <p:spPr>
          <a:xfrm>
            <a:off x="5546834" y="3102008"/>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Decrease by 6-10%</a:t>
            </a:r>
          </a:p>
          <a:p>
            <a:pPr algn="ctr"/>
            <a:r>
              <a:rPr lang="en-US" b="1" dirty="0">
                <a:solidFill>
                  <a:schemeClr val="tx1">
                    <a:lumMod val="85000"/>
                    <a:lumOff val="15000"/>
                  </a:schemeClr>
                </a:solidFill>
                <a:latin typeface="Helvetica" pitchFamily="2" charset="0"/>
                <a:cs typeface="Arial" panose="020B0604020202020204" pitchFamily="34" charset="0"/>
              </a:rPr>
              <a:t>4%</a:t>
            </a:r>
          </a:p>
        </p:txBody>
      </p:sp>
      <p:sp>
        <p:nvSpPr>
          <p:cNvPr id="21" name="TextBox 20">
            <a:extLst>
              <a:ext uri="{FF2B5EF4-FFF2-40B4-BE49-F238E27FC236}">
                <a16:creationId xmlns:a16="http://schemas.microsoft.com/office/drawing/2014/main" id="{BB0F0C7C-4311-14F8-4AE8-105BA7292EAC}"/>
              </a:ext>
            </a:extLst>
          </p:cNvPr>
          <p:cNvSpPr txBox="1"/>
          <p:nvPr/>
        </p:nvSpPr>
        <p:spPr>
          <a:xfrm>
            <a:off x="4374772" y="1744300"/>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Decrease by &gt;25%</a:t>
            </a:r>
          </a:p>
          <a:p>
            <a:pPr algn="ctr"/>
            <a:r>
              <a:rPr lang="en-US" b="1" dirty="0">
                <a:solidFill>
                  <a:schemeClr val="tx1">
                    <a:lumMod val="85000"/>
                    <a:lumOff val="15000"/>
                  </a:schemeClr>
                </a:solidFill>
                <a:latin typeface="Helvetica" pitchFamily="2" charset="0"/>
                <a:cs typeface="Arial" panose="020B0604020202020204" pitchFamily="34" charset="0"/>
              </a:rPr>
              <a:t>16%</a:t>
            </a:r>
          </a:p>
        </p:txBody>
      </p:sp>
      <p:sp>
        <p:nvSpPr>
          <p:cNvPr id="22" name="TextBox 21">
            <a:extLst>
              <a:ext uri="{FF2B5EF4-FFF2-40B4-BE49-F238E27FC236}">
                <a16:creationId xmlns:a16="http://schemas.microsoft.com/office/drawing/2014/main" id="{7E6A207B-AA58-8255-E4A9-A377F6F51A7D}"/>
              </a:ext>
            </a:extLst>
          </p:cNvPr>
          <p:cNvSpPr txBox="1"/>
          <p:nvPr/>
        </p:nvSpPr>
        <p:spPr>
          <a:xfrm>
            <a:off x="582788" y="4247067"/>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Increase by 1-5%</a:t>
            </a:r>
          </a:p>
          <a:p>
            <a:pPr algn="ctr"/>
            <a:r>
              <a:rPr lang="en-US" b="1" dirty="0">
                <a:solidFill>
                  <a:schemeClr val="tx1">
                    <a:lumMod val="85000"/>
                    <a:lumOff val="15000"/>
                  </a:schemeClr>
                </a:solidFill>
                <a:latin typeface="Helvetica" pitchFamily="2" charset="0"/>
                <a:cs typeface="Arial" panose="020B0604020202020204" pitchFamily="34" charset="0"/>
              </a:rPr>
              <a:t>15%</a:t>
            </a:r>
          </a:p>
        </p:txBody>
      </p:sp>
      <p:sp>
        <p:nvSpPr>
          <p:cNvPr id="32" name="TextBox 31">
            <a:extLst>
              <a:ext uri="{FF2B5EF4-FFF2-40B4-BE49-F238E27FC236}">
                <a16:creationId xmlns:a16="http://schemas.microsoft.com/office/drawing/2014/main" id="{5D479691-81B0-08FC-8AA2-2D3B2F1D3FB6}"/>
              </a:ext>
            </a:extLst>
          </p:cNvPr>
          <p:cNvSpPr txBox="1"/>
          <p:nvPr/>
        </p:nvSpPr>
        <p:spPr>
          <a:xfrm>
            <a:off x="1684296" y="1758681"/>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Increase by 11-25%</a:t>
            </a:r>
          </a:p>
          <a:p>
            <a:pPr algn="ctr"/>
            <a:r>
              <a:rPr lang="en-US" b="1" dirty="0">
                <a:solidFill>
                  <a:schemeClr val="tx1">
                    <a:lumMod val="85000"/>
                    <a:lumOff val="15000"/>
                  </a:schemeClr>
                </a:solidFill>
                <a:latin typeface="Helvetica" pitchFamily="2" charset="0"/>
                <a:cs typeface="Arial" panose="020B0604020202020204" pitchFamily="34" charset="0"/>
              </a:rPr>
              <a:t>3%</a:t>
            </a:r>
          </a:p>
        </p:txBody>
      </p:sp>
      <p:sp>
        <p:nvSpPr>
          <p:cNvPr id="34" name="TextBox 33">
            <a:extLst>
              <a:ext uri="{FF2B5EF4-FFF2-40B4-BE49-F238E27FC236}">
                <a16:creationId xmlns:a16="http://schemas.microsoft.com/office/drawing/2014/main" id="{6F5875E8-A2AF-C99F-BD9A-36B2DF4CE651}"/>
              </a:ext>
            </a:extLst>
          </p:cNvPr>
          <p:cNvSpPr txBox="1"/>
          <p:nvPr/>
        </p:nvSpPr>
        <p:spPr>
          <a:xfrm>
            <a:off x="985691" y="2419834"/>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Increase by 6-10%</a:t>
            </a:r>
          </a:p>
          <a:p>
            <a:pPr algn="ctr"/>
            <a:r>
              <a:rPr lang="en-US" b="1" dirty="0">
                <a:solidFill>
                  <a:schemeClr val="tx1">
                    <a:lumMod val="85000"/>
                    <a:lumOff val="15000"/>
                  </a:schemeClr>
                </a:solidFill>
                <a:latin typeface="Helvetica" pitchFamily="2" charset="0"/>
                <a:cs typeface="Arial" panose="020B0604020202020204" pitchFamily="34" charset="0"/>
              </a:rPr>
              <a:t>11%</a:t>
            </a:r>
          </a:p>
        </p:txBody>
      </p:sp>
      <p:sp>
        <p:nvSpPr>
          <p:cNvPr id="35" name="TextBox 34">
            <a:extLst>
              <a:ext uri="{FF2B5EF4-FFF2-40B4-BE49-F238E27FC236}">
                <a16:creationId xmlns:a16="http://schemas.microsoft.com/office/drawing/2014/main" id="{0B6343DD-FE61-0F08-6230-69FC8AEA649F}"/>
              </a:ext>
            </a:extLst>
          </p:cNvPr>
          <p:cNvSpPr txBox="1"/>
          <p:nvPr/>
        </p:nvSpPr>
        <p:spPr>
          <a:xfrm>
            <a:off x="2670298" y="1434981"/>
            <a:ext cx="1436944" cy="523220"/>
          </a:xfrm>
          <a:prstGeom prst="rect">
            <a:avLst/>
          </a:prstGeom>
          <a:noFill/>
        </p:spPr>
        <p:txBody>
          <a:bodyPr wrap="square" rtlCol="0">
            <a:spAutoFit/>
          </a:bodyPr>
          <a:lstStyle/>
          <a:p>
            <a:pPr algn="ctr"/>
            <a:r>
              <a:rPr lang="en-US" sz="1000" dirty="0">
                <a:solidFill>
                  <a:schemeClr val="tx1">
                    <a:lumMod val="85000"/>
                    <a:lumOff val="15000"/>
                  </a:schemeClr>
                </a:solidFill>
                <a:latin typeface="Helvetica" pitchFamily="2" charset="0"/>
                <a:cs typeface="Arial" panose="020B0604020202020204" pitchFamily="34" charset="0"/>
              </a:rPr>
              <a:t>Increase by &gt;25%</a:t>
            </a:r>
          </a:p>
          <a:p>
            <a:pPr algn="ctr"/>
            <a:r>
              <a:rPr lang="en-US" b="1" dirty="0">
                <a:solidFill>
                  <a:schemeClr val="tx1">
                    <a:lumMod val="85000"/>
                    <a:lumOff val="15000"/>
                  </a:schemeClr>
                </a:solidFill>
                <a:latin typeface="Helvetica" pitchFamily="2" charset="0"/>
                <a:cs typeface="Arial" panose="020B0604020202020204" pitchFamily="34" charset="0"/>
              </a:rPr>
              <a:t>6%</a:t>
            </a:r>
          </a:p>
        </p:txBody>
      </p:sp>
      <p:sp>
        <p:nvSpPr>
          <p:cNvPr id="37" name="TextBox 36">
            <a:extLst>
              <a:ext uri="{FF2B5EF4-FFF2-40B4-BE49-F238E27FC236}">
                <a16:creationId xmlns:a16="http://schemas.microsoft.com/office/drawing/2014/main" id="{6D914DA2-630F-FAE2-AB99-645AA6C6E479}"/>
              </a:ext>
            </a:extLst>
          </p:cNvPr>
          <p:cNvSpPr txBox="1"/>
          <p:nvPr/>
        </p:nvSpPr>
        <p:spPr>
          <a:xfrm>
            <a:off x="8747466" y="2419834"/>
            <a:ext cx="1041766" cy="2031325"/>
          </a:xfrm>
          <a:prstGeom prst="rect">
            <a:avLst/>
          </a:prstGeom>
          <a:noFill/>
        </p:spPr>
        <p:txBody>
          <a:bodyPr wrap="square" lIns="91440" tIns="45720" rIns="91440" bIns="45720" rtlCol="0" anchor="t">
            <a:spAutoFit/>
          </a:bodyPr>
          <a:lstStyle/>
          <a:p>
            <a:pPr algn="ctr"/>
            <a:r>
              <a:rPr lang="en-ZA" sz="1400" dirty="0">
                <a:latin typeface="Helvetica" pitchFamily="2" charset="0"/>
              </a:rPr>
              <a:t>Decrease</a:t>
            </a:r>
          </a:p>
          <a:p>
            <a:pPr algn="ctr"/>
            <a:endParaRPr lang="en-ZA" sz="1400" dirty="0">
              <a:latin typeface="Helvetica" pitchFamily="2" charset="0"/>
            </a:endParaRPr>
          </a:p>
          <a:p>
            <a:pPr algn="ctr"/>
            <a:r>
              <a:rPr lang="en-ZA" sz="1400" dirty="0">
                <a:solidFill>
                  <a:schemeClr val="bg1"/>
                </a:solidFill>
                <a:latin typeface="Helvetica" pitchFamily="2" charset="0"/>
              </a:rPr>
              <a:t>4%</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4%</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3%</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16%</a:t>
            </a:r>
          </a:p>
        </p:txBody>
      </p:sp>
      <p:sp>
        <p:nvSpPr>
          <p:cNvPr id="38" name="TextBox 37">
            <a:extLst>
              <a:ext uri="{FF2B5EF4-FFF2-40B4-BE49-F238E27FC236}">
                <a16:creationId xmlns:a16="http://schemas.microsoft.com/office/drawing/2014/main" id="{F3773532-0B7E-570F-A1BD-855FC652FDD6}"/>
              </a:ext>
            </a:extLst>
          </p:cNvPr>
          <p:cNvSpPr txBox="1"/>
          <p:nvPr/>
        </p:nvSpPr>
        <p:spPr>
          <a:xfrm>
            <a:off x="9821698" y="2419834"/>
            <a:ext cx="1041765" cy="2031325"/>
          </a:xfrm>
          <a:prstGeom prst="rect">
            <a:avLst/>
          </a:prstGeom>
          <a:noFill/>
        </p:spPr>
        <p:txBody>
          <a:bodyPr wrap="square" lIns="91440" tIns="45720" rIns="91440" bIns="45720" rtlCol="0" anchor="t">
            <a:spAutoFit/>
          </a:bodyPr>
          <a:lstStyle/>
          <a:p>
            <a:pPr algn="ctr"/>
            <a:r>
              <a:rPr lang="en-ZA" sz="1400" dirty="0">
                <a:latin typeface="Helvetica" pitchFamily="2" charset="0"/>
              </a:rPr>
              <a:t>Increase</a:t>
            </a:r>
          </a:p>
          <a:p>
            <a:pPr algn="ctr"/>
            <a:endParaRPr lang="en-ZA" sz="1400" dirty="0">
              <a:latin typeface="Helvetica" pitchFamily="2" charset="0"/>
            </a:endParaRPr>
          </a:p>
          <a:p>
            <a:pPr algn="ctr"/>
            <a:r>
              <a:rPr lang="en-ZA" sz="1400" dirty="0">
                <a:solidFill>
                  <a:schemeClr val="bg1"/>
                </a:solidFill>
                <a:latin typeface="Helvetica" pitchFamily="2" charset="0"/>
              </a:rPr>
              <a:t>15%</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11%</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3%</a:t>
            </a:r>
          </a:p>
          <a:p>
            <a:pPr algn="ctr"/>
            <a:endParaRPr lang="en-GB" sz="1400" dirty="0">
              <a:solidFill>
                <a:schemeClr val="bg1"/>
              </a:solidFill>
              <a:latin typeface="Helvetica" pitchFamily="2" charset="0"/>
            </a:endParaRPr>
          </a:p>
          <a:p>
            <a:pPr algn="ctr"/>
            <a:r>
              <a:rPr lang="en-GB" sz="1400" dirty="0">
                <a:solidFill>
                  <a:schemeClr val="bg1"/>
                </a:solidFill>
                <a:latin typeface="Helvetica" pitchFamily="2" charset="0"/>
              </a:rPr>
              <a:t>6%</a:t>
            </a:r>
          </a:p>
        </p:txBody>
      </p:sp>
      <p:sp>
        <p:nvSpPr>
          <p:cNvPr id="39" name="TextBox 38">
            <a:extLst>
              <a:ext uri="{FF2B5EF4-FFF2-40B4-BE49-F238E27FC236}">
                <a16:creationId xmlns:a16="http://schemas.microsoft.com/office/drawing/2014/main" id="{89968B0C-155E-B616-89ED-B354B0840E9D}"/>
              </a:ext>
            </a:extLst>
          </p:cNvPr>
          <p:cNvSpPr txBox="1"/>
          <p:nvPr/>
        </p:nvSpPr>
        <p:spPr>
          <a:xfrm>
            <a:off x="7617048" y="2850721"/>
            <a:ext cx="924028" cy="1600438"/>
          </a:xfrm>
          <a:prstGeom prst="rect">
            <a:avLst/>
          </a:prstGeom>
          <a:noFill/>
        </p:spPr>
        <p:txBody>
          <a:bodyPr wrap="square" lIns="91440" tIns="45720" rIns="91440" bIns="45720" rtlCol="0" anchor="t">
            <a:spAutoFit/>
          </a:bodyPr>
          <a:lstStyle/>
          <a:p>
            <a:pPr algn="ctr"/>
            <a:r>
              <a:rPr lang="en-ZA" sz="1400" b="1" dirty="0">
                <a:solidFill>
                  <a:schemeClr val="bg1"/>
                </a:solidFill>
                <a:latin typeface="Helvetica" pitchFamily="2" charset="0"/>
              </a:rPr>
              <a:t>1-5%</a:t>
            </a:r>
          </a:p>
          <a:p>
            <a:pPr algn="ctr"/>
            <a:endParaRPr lang="en-GB" sz="1400" b="1" dirty="0">
              <a:solidFill>
                <a:schemeClr val="bg1"/>
              </a:solidFill>
              <a:latin typeface="Helvetica" pitchFamily="2" charset="0"/>
            </a:endParaRPr>
          </a:p>
          <a:p>
            <a:pPr algn="ctr"/>
            <a:r>
              <a:rPr lang="en-GB" sz="1400" b="1" dirty="0">
                <a:solidFill>
                  <a:schemeClr val="bg1"/>
                </a:solidFill>
                <a:latin typeface="Helvetica" pitchFamily="2" charset="0"/>
              </a:rPr>
              <a:t>6-10%</a:t>
            </a:r>
          </a:p>
          <a:p>
            <a:pPr algn="ctr"/>
            <a:endParaRPr lang="en-GB" sz="1400" b="1" dirty="0">
              <a:solidFill>
                <a:schemeClr val="bg1"/>
              </a:solidFill>
              <a:latin typeface="Helvetica" pitchFamily="2" charset="0"/>
            </a:endParaRPr>
          </a:p>
          <a:p>
            <a:pPr algn="ctr"/>
            <a:r>
              <a:rPr lang="en-GB" sz="1400" b="1" dirty="0">
                <a:solidFill>
                  <a:schemeClr val="bg1"/>
                </a:solidFill>
                <a:latin typeface="Helvetica" pitchFamily="2" charset="0"/>
              </a:rPr>
              <a:t>11-25%</a:t>
            </a:r>
          </a:p>
          <a:p>
            <a:pPr algn="ctr"/>
            <a:endParaRPr lang="en-GB" sz="1400" b="1" dirty="0">
              <a:solidFill>
                <a:schemeClr val="bg1"/>
              </a:solidFill>
              <a:latin typeface="Helvetica" pitchFamily="2" charset="0"/>
            </a:endParaRPr>
          </a:p>
          <a:p>
            <a:pPr algn="ctr"/>
            <a:r>
              <a:rPr lang="en-GB" sz="1400" b="1" dirty="0">
                <a:solidFill>
                  <a:schemeClr val="bg1"/>
                </a:solidFill>
                <a:latin typeface="Helvetica" pitchFamily="2" charset="0"/>
              </a:rPr>
              <a:t>&gt;25%</a:t>
            </a:r>
          </a:p>
        </p:txBody>
      </p:sp>
    </p:spTree>
    <p:extLst>
      <p:ext uri="{BB962C8B-B14F-4D97-AF65-F5344CB8AC3E}">
        <p14:creationId xmlns:p14="http://schemas.microsoft.com/office/powerpoint/2010/main" val="1590624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BD6F-3269-7584-09A1-5EE11D7813C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4E8E60-D7E2-E37C-8076-894BBCF68908}"/>
              </a:ext>
            </a:extLst>
          </p:cNvPr>
          <p:cNvSpPr>
            <a:spLocks noGrp="1"/>
          </p:cNvSpPr>
          <p:nvPr>
            <p:ph type="ftr" sz="quarter" idx="11"/>
          </p:nvPr>
        </p:nvSpPr>
        <p:spPr/>
        <p:txBody>
          <a:body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4B93275F-5648-209E-0264-19D049BDA73F}"/>
              </a:ext>
            </a:extLst>
          </p:cNvPr>
          <p:cNvSpPr>
            <a:spLocks noGrp="1"/>
          </p:cNvSpPr>
          <p:nvPr>
            <p:ph type="sldNum" sz="quarter" idx="12"/>
          </p:nvPr>
        </p:nvSpPr>
        <p:spPr/>
        <p:txBody>
          <a:bodyPr/>
          <a:lstStyle/>
          <a:p>
            <a:fld id="{EEC580BD-F276-4C5D-B77A-7631844BDE28}" type="slidenum">
              <a:rPr lang="en-US" smtClean="0">
                <a:solidFill>
                  <a:schemeClr val="bg1"/>
                </a:solidFill>
              </a:rPr>
              <a:pPr/>
              <a:t>7</a:t>
            </a:fld>
            <a:endParaRPr lang="en-US" dirty="0">
              <a:solidFill>
                <a:schemeClr val="bg1"/>
              </a:solidFill>
            </a:endParaRPr>
          </a:p>
        </p:txBody>
      </p:sp>
      <p:sp>
        <p:nvSpPr>
          <p:cNvPr id="11" name="TextBox 10">
            <a:extLst>
              <a:ext uri="{FF2B5EF4-FFF2-40B4-BE49-F238E27FC236}">
                <a16:creationId xmlns:a16="http://schemas.microsoft.com/office/drawing/2014/main" id="{B6A4A756-AE50-964A-B1AE-2EFDB3280F55}"/>
              </a:ext>
            </a:extLst>
          </p:cNvPr>
          <p:cNvSpPr txBox="1"/>
          <p:nvPr/>
        </p:nvSpPr>
        <p:spPr>
          <a:xfrm>
            <a:off x="1215082" y="1581963"/>
            <a:ext cx="4880917" cy="4185761"/>
          </a:xfrm>
          <a:prstGeom prst="rect">
            <a:avLst/>
          </a:prstGeom>
          <a:noFill/>
        </p:spPr>
        <p:txBody>
          <a:bodyPr wrap="square" lIns="91440" tIns="45720" rIns="91440" bIns="45720" rtlCol="0" anchor="t">
            <a:spAutoFit/>
          </a:bodyPr>
          <a:lstStyle/>
          <a:p>
            <a:r>
              <a:rPr lang="en-GB" sz="1400" dirty="0">
                <a:latin typeface="Helvetica" pitchFamily="2" charset="0"/>
              </a:rPr>
              <a:t>The technological revolution sweeping through HR departments requires teams to master an ever-expanding array of digital solutions while ensuring seamless integration with existing systems and maintaining rigorous data privacy standards. This shift occurs against the backdrop of unprecedented workforce diversity, with five generations working side by side, each bringing distinct expectations, work styles and career aspirations. The traditional employer-employee relationship is undergoing a fundamental transformation, complicated further by the rise of contingent workers and globally distributed teams.</a:t>
            </a:r>
          </a:p>
          <a:p>
            <a:endParaRPr lang="en-GB" sz="1400" dirty="0">
              <a:latin typeface="Helvetica" pitchFamily="2" charset="0"/>
            </a:endParaRPr>
          </a:p>
          <a:p>
            <a:r>
              <a:rPr lang="en-GB" sz="1400" dirty="0">
                <a:latin typeface="Helvetica" pitchFamily="2" charset="0"/>
              </a:rPr>
              <a:t>This puts a lot of pressure on HR teams to upskill to meet this demand. Priorities for upskilling reflect an HR professional keeping pace with change, looking to the future and anticipating what’s next and investing time and energy in helping the workforce navigate those transitions. These upskilling priorities also reflect the critical importance of data for decision-making, story-telling and success. </a:t>
            </a:r>
          </a:p>
        </p:txBody>
      </p:sp>
      <p:sp>
        <p:nvSpPr>
          <p:cNvPr id="18" name="TextBox 17">
            <a:extLst>
              <a:ext uri="{FF2B5EF4-FFF2-40B4-BE49-F238E27FC236}">
                <a16:creationId xmlns:a16="http://schemas.microsoft.com/office/drawing/2014/main" id="{D5D7572F-8661-F502-EDC3-460AEF8258EB}"/>
              </a:ext>
            </a:extLst>
          </p:cNvPr>
          <p:cNvSpPr txBox="1"/>
          <p:nvPr/>
        </p:nvSpPr>
        <p:spPr>
          <a:xfrm>
            <a:off x="1215082" y="699961"/>
            <a:ext cx="3637222" cy="646331"/>
          </a:xfrm>
          <a:prstGeom prst="rect">
            <a:avLst/>
          </a:prstGeom>
          <a:noFill/>
        </p:spPr>
        <p:txBody>
          <a:bodyPr wrap="square">
            <a:spAutoFit/>
          </a:bodyPr>
          <a:lstStyle/>
          <a:p>
            <a:pPr marL="0" indent="0">
              <a:spcBef>
                <a:spcPts val="0"/>
              </a:spcBef>
              <a:buNone/>
            </a:pPr>
            <a:r>
              <a:rPr lang="en-GB" sz="3600" b="1" dirty="0">
                <a:solidFill>
                  <a:schemeClr val="tx2"/>
                </a:solidFill>
                <a:latin typeface="Helvetica" pitchFamily="2" charset="0"/>
              </a:rPr>
              <a:t>Complexities</a:t>
            </a:r>
            <a:endParaRPr lang="en-US" sz="3600" b="1" dirty="0">
              <a:solidFill>
                <a:schemeClr val="tx2"/>
              </a:solidFill>
              <a:latin typeface="Helvetica" pitchFamily="2" charset="0"/>
            </a:endParaRPr>
          </a:p>
        </p:txBody>
      </p:sp>
      <p:grpSp>
        <p:nvGrpSpPr>
          <p:cNvPr id="3" name="Group 2">
            <a:extLst>
              <a:ext uri="{FF2B5EF4-FFF2-40B4-BE49-F238E27FC236}">
                <a16:creationId xmlns:a16="http://schemas.microsoft.com/office/drawing/2014/main" id="{507D1D9A-78FC-C43E-EB09-46EF78B2741D}"/>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C56360B1-6FE2-D9B3-1CA6-E6339B2A8DB2}"/>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D93F723E-A1C7-F45B-D68D-784D3090447D}"/>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0CD29B7B-BDAE-FD28-2AAD-4EBC4A3510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1CC3DE8D-B4FD-4A1B-A6C0-02803D60E25E}"/>
                </a:ext>
              </a:extLst>
            </p:cNvPr>
            <p:cNvGrpSpPr/>
            <p:nvPr userDrawn="1"/>
          </p:nvGrpSpPr>
          <p:grpSpPr>
            <a:xfrm>
              <a:off x="745248" y="1345297"/>
              <a:ext cx="1325395" cy="68081"/>
              <a:chOff x="0" y="878440"/>
              <a:chExt cx="10254252" cy="199378"/>
            </a:xfrm>
          </p:grpSpPr>
          <p:sp>
            <p:nvSpPr>
              <p:cNvPr id="8" name="Rectangle 7">
                <a:extLst>
                  <a:ext uri="{FF2B5EF4-FFF2-40B4-BE49-F238E27FC236}">
                    <a16:creationId xmlns:a16="http://schemas.microsoft.com/office/drawing/2014/main" id="{C144AC43-CB00-77B6-7D7A-E7AFDF9100DC}"/>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8">
                <a:extLst>
                  <a:ext uri="{FF2B5EF4-FFF2-40B4-BE49-F238E27FC236}">
                    <a16:creationId xmlns:a16="http://schemas.microsoft.com/office/drawing/2014/main" id="{3B6F97C9-F78E-9063-765F-0AE944E954B5}"/>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BD6FBA1C-5D21-CCB4-653B-BB2D91653316}"/>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43" name="TextBox 3">
            <a:extLst>
              <a:ext uri="{FF2B5EF4-FFF2-40B4-BE49-F238E27FC236}">
                <a16:creationId xmlns:a16="http://schemas.microsoft.com/office/drawing/2014/main" id="{50D7AA9D-9B44-5727-345F-C6F7D9EF6D64}"/>
              </a:ext>
            </a:extLst>
          </p:cNvPr>
          <p:cNvSpPr txBox="1"/>
          <p:nvPr/>
        </p:nvSpPr>
        <p:spPr>
          <a:xfrm>
            <a:off x="8532843" y="6198611"/>
            <a:ext cx="3124200" cy="2308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900" dirty="0">
                <a:solidFill>
                  <a:srgbClr val="3B3838"/>
                </a:solidFill>
                <a:latin typeface="Helvetica"/>
                <a:cs typeface="Helvetica"/>
              </a:rPr>
              <a:t> Source: Brandon Hall Group™ Study, HR Playbook</a:t>
            </a:r>
            <a:endParaRPr lang="en-US" dirty="0"/>
          </a:p>
        </p:txBody>
      </p:sp>
      <p:sp>
        <p:nvSpPr>
          <p:cNvPr id="14" name="TextBox 17">
            <a:extLst>
              <a:ext uri="{FF2B5EF4-FFF2-40B4-BE49-F238E27FC236}">
                <a16:creationId xmlns:a16="http://schemas.microsoft.com/office/drawing/2014/main" id="{F59A5837-77C4-9672-E5D4-329383C3DFAC}"/>
              </a:ext>
            </a:extLst>
          </p:cNvPr>
          <p:cNvSpPr txBox="1"/>
          <p:nvPr/>
        </p:nvSpPr>
        <p:spPr>
          <a:xfrm>
            <a:off x="10354542" y="1899903"/>
            <a:ext cx="867359" cy="39857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rgbClr val="000000"/>
                </a:solidFill>
                <a:latin typeface="Helvetica" pitchFamily="2" charset="0"/>
              </a:rPr>
              <a:t>62%</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60%</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60%</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57%</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51%</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51%</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49%</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49%</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44%</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43%</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39%</a:t>
            </a:r>
          </a:p>
          <a:p>
            <a:endParaRPr lang="en-GB" sz="1100" b="1" dirty="0">
              <a:solidFill>
                <a:srgbClr val="000000"/>
              </a:solidFill>
              <a:latin typeface="Helvetica" pitchFamily="2" charset="0"/>
            </a:endParaRPr>
          </a:p>
          <a:p>
            <a:r>
              <a:rPr lang="en-GB" sz="1100" b="1" dirty="0">
                <a:solidFill>
                  <a:srgbClr val="000000"/>
                </a:solidFill>
                <a:latin typeface="Helvetica" pitchFamily="2" charset="0"/>
              </a:rPr>
              <a:t>32%</a:t>
            </a:r>
          </a:p>
        </p:txBody>
      </p:sp>
      <p:sp>
        <p:nvSpPr>
          <p:cNvPr id="15" name="TextBox 18">
            <a:extLst>
              <a:ext uri="{FF2B5EF4-FFF2-40B4-BE49-F238E27FC236}">
                <a16:creationId xmlns:a16="http://schemas.microsoft.com/office/drawing/2014/main" id="{4593242E-DB3F-BD5D-9104-5F74CBE24A70}"/>
              </a:ext>
            </a:extLst>
          </p:cNvPr>
          <p:cNvSpPr txBox="1"/>
          <p:nvPr/>
        </p:nvSpPr>
        <p:spPr>
          <a:xfrm>
            <a:off x="6735674" y="1759059"/>
            <a:ext cx="4119568" cy="39857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GB" sz="1100" dirty="0">
                <a:solidFill>
                  <a:schemeClr val="bg2">
                    <a:lumMod val="25000"/>
                  </a:schemeClr>
                </a:solidFill>
                <a:latin typeface="Helvetica" pitchFamily="2" charset="0"/>
              </a:rPr>
              <a:t>Strategic planning and execution</a:t>
            </a:r>
          </a:p>
          <a:p>
            <a:pPr fontAlgn="t"/>
            <a:endParaRPr lang="en-GB" sz="1100" dirty="0">
              <a:solidFill>
                <a:schemeClr val="bg2">
                  <a:lumMod val="25000"/>
                </a:schemeClr>
              </a:solidFill>
              <a:effectLst/>
              <a:latin typeface="Helvetica" pitchFamily="2" charset="0"/>
            </a:endParaRPr>
          </a:p>
          <a:p>
            <a:pPr fontAlgn="t"/>
            <a:r>
              <a:rPr lang="en-GB" sz="1100" dirty="0">
                <a:solidFill>
                  <a:schemeClr val="bg2">
                    <a:lumMod val="25000"/>
                  </a:schemeClr>
                </a:solidFill>
                <a:latin typeface="Helvetica" pitchFamily="2" charset="0"/>
              </a:rPr>
              <a:t>Coaching/mentoring</a:t>
            </a:r>
          </a:p>
          <a:p>
            <a:pPr fontAlgn="t"/>
            <a:endParaRPr lang="en-GB" sz="1100" dirty="0">
              <a:solidFill>
                <a:schemeClr val="bg2">
                  <a:lumMod val="25000"/>
                </a:schemeClr>
              </a:solidFill>
              <a:effectLst/>
              <a:latin typeface="Helvetica" pitchFamily="2" charset="0"/>
            </a:endParaRPr>
          </a:p>
          <a:p>
            <a:pPr fontAlgn="t"/>
            <a:r>
              <a:rPr lang="en-GB" sz="1100" dirty="0">
                <a:solidFill>
                  <a:schemeClr val="bg2">
                    <a:lumMod val="25000"/>
                  </a:schemeClr>
                </a:solidFill>
                <a:latin typeface="Helvetica" pitchFamily="2" charset="0"/>
              </a:rPr>
              <a:t>Learning agility</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Leadership/change advocacy</a:t>
            </a:r>
          </a:p>
          <a:p>
            <a:pPr fontAlgn="t"/>
            <a:endParaRPr lang="en-GB" sz="1100" dirty="0">
              <a:solidFill>
                <a:schemeClr val="bg2">
                  <a:lumMod val="25000"/>
                </a:schemeClr>
              </a:solidFill>
              <a:effectLst/>
              <a:latin typeface="Helvetica" pitchFamily="2" charset="0"/>
            </a:endParaRPr>
          </a:p>
          <a:p>
            <a:pPr fontAlgn="t"/>
            <a:r>
              <a:rPr lang="en-GB" sz="1100" dirty="0">
                <a:solidFill>
                  <a:schemeClr val="bg2">
                    <a:lumMod val="25000"/>
                  </a:schemeClr>
                </a:solidFill>
                <a:latin typeface="Helvetica" pitchFamily="2" charset="0"/>
              </a:rPr>
              <a:t>Collaboration</a:t>
            </a:r>
          </a:p>
          <a:p>
            <a:pPr fontAlgn="t"/>
            <a:endParaRPr lang="en-GB" sz="1100" dirty="0">
              <a:solidFill>
                <a:schemeClr val="bg2">
                  <a:lumMod val="25000"/>
                </a:schemeClr>
              </a:solidFill>
              <a:effectLst/>
              <a:latin typeface="Helvetica" pitchFamily="2" charset="0"/>
            </a:endParaRPr>
          </a:p>
          <a:p>
            <a:pPr fontAlgn="t"/>
            <a:r>
              <a:rPr lang="en-GB" sz="1100" dirty="0">
                <a:solidFill>
                  <a:schemeClr val="bg2">
                    <a:lumMod val="25000"/>
                  </a:schemeClr>
                </a:solidFill>
                <a:latin typeface="Helvetica" pitchFamily="2" charset="0"/>
              </a:rPr>
              <a:t>Data science</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Business acumen</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Inclusiveness</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Consulting</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Design thinking</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Digital dexterity</a:t>
            </a:r>
          </a:p>
          <a:p>
            <a:pPr fontAlgn="t"/>
            <a:endParaRPr lang="en-GB" sz="1100" dirty="0">
              <a:solidFill>
                <a:schemeClr val="bg2">
                  <a:lumMod val="25000"/>
                </a:schemeClr>
              </a:solidFill>
              <a:latin typeface="Helvetica" pitchFamily="2" charset="0"/>
            </a:endParaRPr>
          </a:p>
          <a:p>
            <a:pPr fontAlgn="t"/>
            <a:r>
              <a:rPr lang="en-GB" sz="1100" dirty="0">
                <a:solidFill>
                  <a:schemeClr val="bg2">
                    <a:lumMod val="25000"/>
                  </a:schemeClr>
                </a:solidFill>
                <a:latin typeface="Helvetica" pitchFamily="2" charset="0"/>
              </a:rPr>
              <a:t>Ideation</a:t>
            </a:r>
          </a:p>
        </p:txBody>
      </p:sp>
      <p:sp>
        <p:nvSpPr>
          <p:cNvPr id="16" name="TextBox 13">
            <a:extLst>
              <a:ext uri="{FF2B5EF4-FFF2-40B4-BE49-F238E27FC236}">
                <a16:creationId xmlns:a16="http://schemas.microsoft.com/office/drawing/2014/main" id="{E10AE8FA-8A02-680A-003A-7AE894C679EE}"/>
              </a:ext>
            </a:extLst>
          </p:cNvPr>
          <p:cNvSpPr txBox="1"/>
          <p:nvPr/>
        </p:nvSpPr>
        <p:spPr>
          <a:xfrm>
            <a:off x="6763055" y="1023127"/>
            <a:ext cx="2935259"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2">
                    <a:lumMod val="25000"/>
                  </a:schemeClr>
                </a:solidFill>
                <a:latin typeface="Helvetica"/>
                <a:cs typeface="Helvetica"/>
              </a:rPr>
              <a:t>HR Upskilling Priorities, Next 12 Months</a:t>
            </a:r>
            <a:endParaRPr lang="en-US" sz="1600" b="1" dirty="0">
              <a:solidFill>
                <a:schemeClr val="bg2">
                  <a:lumMod val="25000"/>
                </a:schemeClr>
              </a:solidFill>
              <a:latin typeface="Helvetica"/>
              <a:cs typeface="Helvetica"/>
            </a:endParaRPr>
          </a:p>
        </p:txBody>
      </p:sp>
      <p:graphicFrame>
        <p:nvGraphicFramePr>
          <p:cNvPr id="21" name="Chart 20">
            <a:extLst>
              <a:ext uri="{FF2B5EF4-FFF2-40B4-BE49-F238E27FC236}">
                <a16:creationId xmlns:a16="http://schemas.microsoft.com/office/drawing/2014/main" id="{85F017CD-62F0-06B5-4F37-90B7641F5EF4}"/>
              </a:ext>
            </a:extLst>
          </p:cNvPr>
          <p:cNvGraphicFramePr>
            <a:graphicFrameLocks/>
          </p:cNvGraphicFramePr>
          <p:nvPr>
            <p:extLst>
              <p:ext uri="{D42A27DB-BD31-4B8C-83A1-F6EECF244321}">
                <p14:modId xmlns:p14="http://schemas.microsoft.com/office/powerpoint/2010/main" val="233373499"/>
              </p:ext>
            </p:extLst>
          </p:nvPr>
        </p:nvGraphicFramePr>
        <p:xfrm>
          <a:off x="6787414" y="1813206"/>
          <a:ext cx="4487689" cy="4298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70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FFFC6-F718-9813-2EEB-68B8013D2DF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28C8E3-EFCE-D107-B757-68CC65F7850F}"/>
              </a:ext>
            </a:extLst>
          </p:cNvPr>
          <p:cNvSpPr>
            <a:spLocks noGrp="1"/>
          </p:cNvSpPr>
          <p:nvPr>
            <p:ph type="ftr" sz="quarter" idx="11"/>
          </p:nvPr>
        </p:nvSpPr>
        <p:spPr/>
        <p:txBody>
          <a:body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F2A3FC9A-5007-5456-6EE5-5A811E17EAD7}"/>
              </a:ext>
            </a:extLst>
          </p:cNvPr>
          <p:cNvSpPr>
            <a:spLocks noGrp="1"/>
          </p:cNvSpPr>
          <p:nvPr>
            <p:ph type="sldNum" sz="quarter" idx="12"/>
          </p:nvPr>
        </p:nvSpPr>
        <p:spPr/>
        <p:txBody>
          <a:bodyPr/>
          <a:lstStyle/>
          <a:p>
            <a:fld id="{EEC580BD-F276-4C5D-B77A-7631844BDE28}" type="slidenum">
              <a:rPr lang="en-US" smtClean="0">
                <a:solidFill>
                  <a:schemeClr val="bg2">
                    <a:lumMod val="25000"/>
                  </a:schemeClr>
                </a:solidFill>
              </a:rPr>
              <a:pPr/>
              <a:t>8</a:t>
            </a:fld>
            <a:endParaRPr lang="en-US" dirty="0">
              <a:solidFill>
                <a:schemeClr val="bg2">
                  <a:lumMod val="25000"/>
                </a:schemeClr>
              </a:solidFill>
            </a:endParaRPr>
          </a:p>
        </p:txBody>
      </p:sp>
      <p:sp>
        <p:nvSpPr>
          <p:cNvPr id="11" name="TextBox 10">
            <a:extLst>
              <a:ext uri="{FF2B5EF4-FFF2-40B4-BE49-F238E27FC236}">
                <a16:creationId xmlns:a16="http://schemas.microsoft.com/office/drawing/2014/main" id="{B1252132-99EC-AB52-3218-58B0DF04F5B6}"/>
              </a:ext>
            </a:extLst>
          </p:cNvPr>
          <p:cNvSpPr txBox="1"/>
          <p:nvPr/>
        </p:nvSpPr>
        <p:spPr>
          <a:xfrm>
            <a:off x="1229585" y="1443841"/>
            <a:ext cx="4155446" cy="4401205"/>
          </a:xfrm>
          <a:prstGeom prst="rect">
            <a:avLst/>
          </a:prstGeom>
          <a:noFill/>
        </p:spPr>
        <p:txBody>
          <a:bodyPr wrap="square" lIns="91440" tIns="45720" rIns="91440" bIns="45720" rtlCol="0" anchor="t">
            <a:spAutoFit/>
          </a:bodyPr>
          <a:lstStyle/>
          <a:p>
            <a:r>
              <a:rPr lang="en-GB" sz="1400" dirty="0">
                <a:latin typeface="Helvetica" pitchFamily="2" charset="0"/>
              </a:rPr>
              <a:t>Adding to these challenges is the acceleration of business model innovation and organizational change, requiring HR teams to become more agile and responsive than ever before. The persistent war for talent has intensified in a market where skills gaps widen as quickly as technology advances, forcing organizations to fundamentally rethink their approach to talent development and retention. </a:t>
            </a:r>
          </a:p>
          <a:p>
            <a:endParaRPr lang="en-GB" sz="1400" dirty="0">
              <a:latin typeface="Helvetica" pitchFamily="2" charset="0"/>
            </a:endParaRPr>
          </a:p>
          <a:p>
            <a:r>
              <a:rPr lang="en-GB" sz="1400" dirty="0">
                <a:latin typeface="Helvetica" pitchFamily="2" charset="0"/>
              </a:rPr>
              <a:t>The emergence of remote work also has brought employee well-being and mental health to the forefront of HR concerns, while simultaneously raising new questions about virtual team dynamics and digital collaboration. These multifaceted challenges demand that HR professionals not only serve as strategic partners in organizational success but also as guardians of employee data, architects of learning initiatives and stewards of workplace culture.</a:t>
            </a:r>
          </a:p>
        </p:txBody>
      </p:sp>
      <p:grpSp>
        <p:nvGrpSpPr>
          <p:cNvPr id="3" name="Group 2">
            <a:extLst>
              <a:ext uri="{FF2B5EF4-FFF2-40B4-BE49-F238E27FC236}">
                <a16:creationId xmlns:a16="http://schemas.microsoft.com/office/drawing/2014/main" id="{105180D0-1BBF-E804-3253-A577F1D36D90}"/>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D943A3A2-D58A-466D-CCF6-8286B3C5440A}"/>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87E24706-FCBF-AEEC-E565-F86B7B3FA361}"/>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ACFD6B57-12E0-AB8F-6452-CAACEBAF32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4CCE0253-B2B0-3EC2-7697-E9426CE8841F}"/>
                </a:ext>
              </a:extLst>
            </p:cNvPr>
            <p:cNvGrpSpPr/>
            <p:nvPr userDrawn="1"/>
          </p:nvGrpSpPr>
          <p:grpSpPr>
            <a:xfrm>
              <a:off x="745248" y="1345297"/>
              <a:ext cx="1325395" cy="68081"/>
              <a:chOff x="0" y="878440"/>
              <a:chExt cx="10254252" cy="199378"/>
            </a:xfrm>
          </p:grpSpPr>
          <p:sp>
            <p:nvSpPr>
              <p:cNvPr id="8" name="Rectangle 7">
                <a:extLst>
                  <a:ext uri="{FF2B5EF4-FFF2-40B4-BE49-F238E27FC236}">
                    <a16:creationId xmlns:a16="http://schemas.microsoft.com/office/drawing/2014/main" id="{538BB0CB-0EF6-02E3-346E-CAEE07EF0FF9}"/>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8">
                <a:extLst>
                  <a:ext uri="{FF2B5EF4-FFF2-40B4-BE49-F238E27FC236}">
                    <a16:creationId xmlns:a16="http://schemas.microsoft.com/office/drawing/2014/main" id="{5A63E0DA-64AB-AC83-24E5-B3E35ECC8F71}"/>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92CAAA2E-03F4-974F-625A-73C8DBAEC951}"/>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24" name="TextBox 23">
            <a:extLst>
              <a:ext uri="{FF2B5EF4-FFF2-40B4-BE49-F238E27FC236}">
                <a16:creationId xmlns:a16="http://schemas.microsoft.com/office/drawing/2014/main" id="{8186CD00-49E4-7163-F26F-47642F88D28C}"/>
              </a:ext>
            </a:extLst>
          </p:cNvPr>
          <p:cNvSpPr txBox="1"/>
          <p:nvPr/>
        </p:nvSpPr>
        <p:spPr>
          <a:xfrm>
            <a:off x="6334797" y="754930"/>
            <a:ext cx="2961375" cy="923330"/>
          </a:xfrm>
          <a:prstGeom prst="rect">
            <a:avLst/>
          </a:prstGeom>
          <a:noFill/>
        </p:spPr>
        <p:txBody>
          <a:bodyPr wrap="square" lIns="91440" tIns="45720" rIns="91440" bIns="45720" anchor="t">
            <a:spAutoFit/>
          </a:bodyPr>
          <a:lstStyle/>
          <a:p>
            <a:r>
              <a:rPr lang="en-GB" b="1" dirty="0">
                <a:solidFill>
                  <a:schemeClr val="bg2">
                    <a:lumMod val="25000"/>
                  </a:schemeClr>
                </a:solidFill>
              </a:rPr>
              <a:t>HR Readiness to Address Current and Future Workplace Needs </a:t>
            </a:r>
            <a:endParaRPr lang="en-PH" dirty="0">
              <a:solidFill>
                <a:schemeClr val="bg2">
                  <a:lumMod val="25000"/>
                </a:schemeClr>
              </a:solidFill>
            </a:endParaRPr>
          </a:p>
        </p:txBody>
      </p:sp>
      <p:sp>
        <p:nvSpPr>
          <p:cNvPr id="31" name="TextBox 30">
            <a:extLst>
              <a:ext uri="{FF2B5EF4-FFF2-40B4-BE49-F238E27FC236}">
                <a16:creationId xmlns:a16="http://schemas.microsoft.com/office/drawing/2014/main" id="{01F3FE09-74BC-9459-4786-E8D7B2DF32A8}"/>
              </a:ext>
            </a:extLst>
          </p:cNvPr>
          <p:cNvSpPr txBox="1"/>
          <p:nvPr/>
        </p:nvSpPr>
        <p:spPr>
          <a:xfrm>
            <a:off x="8464608" y="5188165"/>
            <a:ext cx="3114005" cy="215444"/>
          </a:xfrm>
          <a:prstGeom prst="rect">
            <a:avLst/>
          </a:prstGeom>
          <a:noFill/>
        </p:spPr>
        <p:txBody>
          <a:bodyPr wrap="square" lIns="91440" tIns="45720" rIns="91440" bIns="45720" rtlCol="0" anchor="t">
            <a:spAutoFit/>
          </a:bodyPr>
          <a:lstStyle/>
          <a:p>
            <a:pPr algn="r"/>
            <a:r>
              <a:rPr lang="en-GB" sz="800" dirty="0">
                <a:solidFill>
                  <a:schemeClr val="bg1">
                    <a:lumMod val="50000"/>
                  </a:schemeClr>
                </a:solidFill>
                <a:effectLst/>
                <a:latin typeface="Helvetica" pitchFamily="2" charset="0"/>
                <a:cs typeface="Helvetica"/>
              </a:rPr>
              <a:t> Source: Brandon Hall Group™ Study, HR Playbook</a:t>
            </a:r>
            <a:endParaRPr lang="en-GB" sz="800" dirty="0">
              <a:solidFill>
                <a:schemeClr val="bg1">
                  <a:lumMod val="50000"/>
                </a:schemeClr>
              </a:solidFill>
              <a:latin typeface="Helvetica" pitchFamily="2" charset="0"/>
              <a:cs typeface="Helvetica"/>
            </a:endParaRPr>
          </a:p>
        </p:txBody>
      </p:sp>
      <p:graphicFrame>
        <p:nvGraphicFramePr>
          <p:cNvPr id="34" name="Chart 33">
            <a:extLst>
              <a:ext uri="{FF2B5EF4-FFF2-40B4-BE49-F238E27FC236}">
                <a16:creationId xmlns:a16="http://schemas.microsoft.com/office/drawing/2014/main" id="{6D32A9F7-144A-EA91-FBBE-DF92A2D747FD}"/>
              </a:ext>
            </a:extLst>
          </p:cNvPr>
          <p:cNvGraphicFramePr/>
          <p:nvPr>
            <p:extLst>
              <p:ext uri="{D42A27DB-BD31-4B8C-83A1-F6EECF244321}">
                <p14:modId xmlns:p14="http://schemas.microsoft.com/office/powerpoint/2010/main" val="1904142424"/>
              </p:ext>
            </p:extLst>
          </p:nvPr>
        </p:nvGraphicFramePr>
        <p:xfrm>
          <a:off x="6179465" y="1933397"/>
          <a:ext cx="6012535" cy="3231884"/>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A52B6F05-80E2-58FA-69BB-A34FC9D5E1A2}"/>
              </a:ext>
            </a:extLst>
          </p:cNvPr>
          <p:cNvSpPr txBox="1"/>
          <p:nvPr/>
        </p:nvSpPr>
        <p:spPr>
          <a:xfrm>
            <a:off x="6338323" y="3400236"/>
            <a:ext cx="1376151" cy="338554"/>
          </a:xfrm>
          <a:prstGeom prst="rect">
            <a:avLst/>
          </a:prstGeom>
          <a:noFill/>
        </p:spPr>
        <p:txBody>
          <a:bodyPr wrap="square" lIns="91440" tIns="45720" rIns="91440" bIns="45720" rtlCol="0" anchor="t">
            <a:spAutoFit/>
          </a:bodyPr>
          <a:lstStyle/>
          <a:p>
            <a:r>
              <a:rPr lang="en-GB" sz="1600" b="1" dirty="0">
                <a:solidFill>
                  <a:schemeClr val="tx2"/>
                </a:solidFill>
                <a:latin typeface="Helvetica" pitchFamily="2" charset="0"/>
              </a:rPr>
              <a:t>Completely</a:t>
            </a:r>
          </a:p>
        </p:txBody>
      </p:sp>
      <p:sp>
        <p:nvSpPr>
          <p:cNvPr id="36" name="TextBox 35">
            <a:extLst>
              <a:ext uri="{FF2B5EF4-FFF2-40B4-BE49-F238E27FC236}">
                <a16:creationId xmlns:a16="http://schemas.microsoft.com/office/drawing/2014/main" id="{2B55E143-D9AF-7687-F0CE-8E5E7A221A60}"/>
              </a:ext>
            </a:extLst>
          </p:cNvPr>
          <p:cNvSpPr txBox="1"/>
          <p:nvPr/>
        </p:nvSpPr>
        <p:spPr>
          <a:xfrm>
            <a:off x="7910444" y="3404275"/>
            <a:ext cx="1070227" cy="338554"/>
          </a:xfrm>
          <a:prstGeom prst="rect">
            <a:avLst/>
          </a:prstGeom>
          <a:noFill/>
        </p:spPr>
        <p:txBody>
          <a:bodyPr wrap="square" lIns="91440" tIns="45720" rIns="91440" bIns="45720" rtlCol="0" anchor="t">
            <a:spAutoFit/>
          </a:bodyPr>
          <a:lstStyle/>
          <a:p>
            <a:r>
              <a:rPr lang="en-GB" sz="1600" b="1" dirty="0">
                <a:solidFill>
                  <a:srgbClr val="2E6A7A"/>
                </a:solidFill>
                <a:latin typeface="Helvetica" pitchFamily="2" charset="0"/>
              </a:rPr>
              <a:t>Mostly</a:t>
            </a:r>
          </a:p>
        </p:txBody>
      </p:sp>
      <p:sp>
        <p:nvSpPr>
          <p:cNvPr id="37" name="TextBox 36">
            <a:extLst>
              <a:ext uri="{FF2B5EF4-FFF2-40B4-BE49-F238E27FC236}">
                <a16:creationId xmlns:a16="http://schemas.microsoft.com/office/drawing/2014/main" id="{1839AD83-6079-951F-3C93-6DF295C58AB7}"/>
              </a:ext>
            </a:extLst>
          </p:cNvPr>
          <p:cNvSpPr txBox="1"/>
          <p:nvPr/>
        </p:nvSpPr>
        <p:spPr>
          <a:xfrm>
            <a:off x="8989445" y="3389994"/>
            <a:ext cx="1377583" cy="338554"/>
          </a:xfrm>
          <a:prstGeom prst="rect">
            <a:avLst/>
          </a:prstGeom>
          <a:noFill/>
        </p:spPr>
        <p:txBody>
          <a:bodyPr wrap="square" lIns="91440" tIns="45720" rIns="91440" bIns="45720" rtlCol="0" anchor="t">
            <a:spAutoFit/>
          </a:bodyPr>
          <a:lstStyle/>
          <a:p>
            <a:r>
              <a:rPr lang="en-GB" sz="1600" b="1" dirty="0">
                <a:solidFill>
                  <a:schemeClr val="accent4"/>
                </a:solidFill>
                <a:latin typeface="Helvetica" pitchFamily="2" charset="0"/>
              </a:rPr>
              <a:t>Somewhat</a:t>
            </a:r>
          </a:p>
        </p:txBody>
      </p:sp>
      <p:sp>
        <p:nvSpPr>
          <p:cNvPr id="38" name="TextBox 37">
            <a:extLst>
              <a:ext uri="{FF2B5EF4-FFF2-40B4-BE49-F238E27FC236}">
                <a16:creationId xmlns:a16="http://schemas.microsoft.com/office/drawing/2014/main" id="{D05FF958-4B2A-C05A-13D9-0BFD99BEA048}"/>
              </a:ext>
            </a:extLst>
          </p:cNvPr>
          <p:cNvSpPr txBox="1"/>
          <p:nvPr/>
        </p:nvSpPr>
        <p:spPr>
          <a:xfrm>
            <a:off x="10447752" y="3393020"/>
            <a:ext cx="1259649" cy="338554"/>
          </a:xfrm>
          <a:prstGeom prst="rect">
            <a:avLst/>
          </a:prstGeom>
          <a:noFill/>
        </p:spPr>
        <p:txBody>
          <a:bodyPr wrap="square" lIns="91440" tIns="45720" rIns="91440" bIns="45720" rtlCol="0" anchor="t">
            <a:spAutoFit/>
          </a:bodyPr>
          <a:lstStyle/>
          <a:p>
            <a:r>
              <a:rPr lang="en-GB" sz="1600" b="1" dirty="0">
                <a:solidFill>
                  <a:schemeClr val="accent2"/>
                </a:solidFill>
                <a:latin typeface="Helvetica" pitchFamily="2" charset="0"/>
              </a:rPr>
              <a:t>Not Ready</a:t>
            </a:r>
          </a:p>
        </p:txBody>
      </p:sp>
      <p:sp>
        <p:nvSpPr>
          <p:cNvPr id="39" name="TextBox 38">
            <a:extLst>
              <a:ext uri="{FF2B5EF4-FFF2-40B4-BE49-F238E27FC236}">
                <a16:creationId xmlns:a16="http://schemas.microsoft.com/office/drawing/2014/main" id="{140A0F18-E2F4-4EB6-4625-6BBFD2AB6455}"/>
              </a:ext>
            </a:extLst>
          </p:cNvPr>
          <p:cNvSpPr txBox="1"/>
          <p:nvPr/>
        </p:nvSpPr>
        <p:spPr>
          <a:xfrm>
            <a:off x="6484806" y="2646058"/>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26%</a:t>
            </a:r>
            <a:endParaRPr lang="en-GB" sz="1200" b="1" dirty="0">
              <a:solidFill>
                <a:schemeClr val="bg1"/>
              </a:solidFill>
              <a:latin typeface="Helvetica" pitchFamily="2" charset="0"/>
            </a:endParaRPr>
          </a:p>
        </p:txBody>
      </p:sp>
      <p:sp>
        <p:nvSpPr>
          <p:cNvPr id="40" name="TextBox 39">
            <a:extLst>
              <a:ext uri="{FF2B5EF4-FFF2-40B4-BE49-F238E27FC236}">
                <a16:creationId xmlns:a16="http://schemas.microsoft.com/office/drawing/2014/main" id="{A84533B0-7DEA-DFD3-B8A0-4469066D27BB}"/>
              </a:ext>
            </a:extLst>
          </p:cNvPr>
          <p:cNvSpPr txBox="1"/>
          <p:nvPr/>
        </p:nvSpPr>
        <p:spPr>
          <a:xfrm>
            <a:off x="8115505" y="2648091"/>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48%</a:t>
            </a:r>
            <a:endParaRPr lang="en-GB" sz="1200" b="1" dirty="0">
              <a:solidFill>
                <a:schemeClr val="bg1"/>
              </a:solidFill>
              <a:latin typeface="Helvetica" pitchFamily="2" charset="0"/>
            </a:endParaRPr>
          </a:p>
        </p:txBody>
      </p:sp>
      <p:sp>
        <p:nvSpPr>
          <p:cNvPr id="41" name="TextBox 40">
            <a:extLst>
              <a:ext uri="{FF2B5EF4-FFF2-40B4-BE49-F238E27FC236}">
                <a16:creationId xmlns:a16="http://schemas.microsoft.com/office/drawing/2014/main" id="{53684B00-169E-EBE1-1484-41CE7139A386}"/>
              </a:ext>
            </a:extLst>
          </p:cNvPr>
          <p:cNvSpPr txBox="1"/>
          <p:nvPr/>
        </p:nvSpPr>
        <p:spPr>
          <a:xfrm>
            <a:off x="9868706" y="2639396"/>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25%</a:t>
            </a:r>
            <a:endParaRPr lang="en-GB" sz="1200" b="1" dirty="0">
              <a:solidFill>
                <a:schemeClr val="bg1"/>
              </a:solidFill>
              <a:latin typeface="Helvetica" pitchFamily="2" charset="0"/>
            </a:endParaRPr>
          </a:p>
        </p:txBody>
      </p:sp>
      <p:sp>
        <p:nvSpPr>
          <p:cNvPr id="42" name="TextBox 41">
            <a:extLst>
              <a:ext uri="{FF2B5EF4-FFF2-40B4-BE49-F238E27FC236}">
                <a16:creationId xmlns:a16="http://schemas.microsoft.com/office/drawing/2014/main" id="{99C1B705-505A-37C2-586F-3DBDE29F8723}"/>
              </a:ext>
            </a:extLst>
          </p:cNvPr>
          <p:cNvSpPr txBox="1"/>
          <p:nvPr/>
        </p:nvSpPr>
        <p:spPr>
          <a:xfrm>
            <a:off x="10876854" y="2621408"/>
            <a:ext cx="1070227" cy="369332"/>
          </a:xfrm>
          <a:prstGeom prst="rect">
            <a:avLst/>
          </a:prstGeom>
          <a:noFill/>
        </p:spPr>
        <p:txBody>
          <a:bodyPr wrap="square" lIns="91440" tIns="45720" rIns="91440" bIns="45720" rtlCol="0" anchor="t">
            <a:spAutoFit/>
          </a:bodyPr>
          <a:lstStyle/>
          <a:p>
            <a:pPr algn="ctr"/>
            <a:r>
              <a:rPr lang="en-GB" b="1" dirty="0">
                <a:solidFill>
                  <a:schemeClr val="accent2"/>
                </a:solidFill>
                <a:latin typeface="Helvetica" pitchFamily="2" charset="0"/>
              </a:rPr>
              <a:t>1%</a:t>
            </a:r>
            <a:endParaRPr lang="en-GB" sz="1200" b="1" dirty="0">
              <a:solidFill>
                <a:schemeClr val="accent2"/>
              </a:solidFill>
              <a:latin typeface="Helvetica" pitchFamily="2" charset="0"/>
            </a:endParaRPr>
          </a:p>
        </p:txBody>
      </p:sp>
      <p:sp>
        <p:nvSpPr>
          <p:cNvPr id="44" name="TextBox 43">
            <a:extLst>
              <a:ext uri="{FF2B5EF4-FFF2-40B4-BE49-F238E27FC236}">
                <a16:creationId xmlns:a16="http://schemas.microsoft.com/office/drawing/2014/main" id="{7260CB82-1EA3-CD17-1FDD-8FBF9B23B199}"/>
              </a:ext>
            </a:extLst>
          </p:cNvPr>
          <p:cNvSpPr txBox="1"/>
          <p:nvPr/>
        </p:nvSpPr>
        <p:spPr>
          <a:xfrm>
            <a:off x="6254535" y="4122529"/>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29%</a:t>
            </a:r>
            <a:endParaRPr lang="en-GB" sz="1200" b="1" dirty="0">
              <a:solidFill>
                <a:schemeClr val="bg1"/>
              </a:solidFill>
              <a:latin typeface="Helvetica" pitchFamily="2" charset="0"/>
            </a:endParaRPr>
          </a:p>
        </p:txBody>
      </p:sp>
      <p:sp>
        <p:nvSpPr>
          <p:cNvPr id="45" name="TextBox 44">
            <a:extLst>
              <a:ext uri="{FF2B5EF4-FFF2-40B4-BE49-F238E27FC236}">
                <a16:creationId xmlns:a16="http://schemas.microsoft.com/office/drawing/2014/main" id="{B7FD78D4-711D-1F54-8BE9-11E272578CB6}"/>
              </a:ext>
            </a:extLst>
          </p:cNvPr>
          <p:cNvSpPr txBox="1"/>
          <p:nvPr/>
        </p:nvSpPr>
        <p:spPr>
          <a:xfrm>
            <a:off x="7910444" y="4097879"/>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34%</a:t>
            </a:r>
            <a:endParaRPr lang="en-GB" sz="1200" b="1" dirty="0">
              <a:solidFill>
                <a:schemeClr val="bg1"/>
              </a:solidFill>
              <a:latin typeface="Helvetica" pitchFamily="2" charset="0"/>
            </a:endParaRPr>
          </a:p>
        </p:txBody>
      </p:sp>
      <p:sp>
        <p:nvSpPr>
          <p:cNvPr id="46" name="TextBox 45">
            <a:extLst>
              <a:ext uri="{FF2B5EF4-FFF2-40B4-BE49-F238E27FC236}">
                <a16:creationId xmlns:a16="http://schemas.microsoft.com/office/drawing/2014/main" id="{1AF93530-8B9C-CDF0-018C-C6088486FA26}"/>
              </a:ext>
            </a:extLst>
          </p:cNvPr>
          <p:cNvSpPr txBox="1"/>
          <p:nvPr/>
        </p:nvSpPr>
        <p:spPr>
          <a:xfrm>
            <a:off x="9638435" y="4115867"/>
            <a:ext cx="1070227" cy="369332"/>
          </a:xfrm>
          <a:prstGeom prst="rect">
            <a:avLst/>
          </a:prstGeom>
          <a:noFill/>
        </p:spPr>
        <p:txBody>
          <a:bodyPr wrap="square" lIns="91440" tIns="45720" rIns="91440" bIns="45720" rtlCol="0" anchor="t">
            <a:spAutoFit/>
          </a:bodyPr>
          <a:lstStyle/>
          <a:p>
            <a:pPr algn="ctr"/>
            <a:r>
              <a:rPr lang="en-GB" b="1" dirty="0">
                <a:solidFill>
                  <a:schemeClr val="bg1"/>
                </a:solidFill>
                <a:latin typeface="Helvetica" pitchFamily="2" charset="0"/>
              </a:rPr>
              <a:t>32%</a:t>
            </a:r>
            <a:endParaRPr lang="en-GB" sz="1200" b="1" dirty="0">
              <a:solidFill>
                <a:schemeClr val="bg1"/>
              </a:solidFill>
              <a:latin typeface="Helvetica" pitchFamily="2" charset="0"/>
            </a:endParaRPr>
          </a:p>
        </p:txBody>
      </p:sp>
      <p:sp>
        <p:nvSpPr>
          <p:cNvPr id="47" name="TextBox 46">
            <a:extLst>
              <a:ext uri="{FF2B5EF4-FFF2-40B4-BE49-F238E27FC236}">
                <a16:creationId xmlns:a16="http://schemas.microsoft.com/office/drawing/2014/main" id="{785C4FDA-1064-09AF-2627-35357574BED3}"/>
              </a:ext>
            </a:extLst>
          </p:cNvPr>
          <p:cNvSpPr txBox="1"/>
          <p:nvPr/>
        </p:nvSpPr>
        <p:spPr>
          <a:xfrm>
            <a:off x="10831312" y="4097879"/>
            <a:ext cx="1070227" cy="369332"/>
          </a:xfrm>
          <a:prstGeom prst="rect">
            <a:avLst/>
          </a:prstGeom>
          <a:noFill/>
        </p:spPr>
        <p:txBody>
          <a:bodyPr wrap="square" lIns="91440" tIns="45720" rIns="91440" bIns="45720" rtlCol="0" anchor="t">
            <a:spAutoFit/>
          </a:bodyPr>
          <a:lstStyle/>
          <a:p>
            <a:pPr algn="ctr"/>
            <a:r>
              <a:rPr lang="en-GB" b="1" dirty="0">
                <a:solidFill>
                  <a:schemeClr val="accent2"/>
                </a:solidFill>
                <a:latin typeface="Helvetica" pitchFamily="2" charset="0"/>
              </a:rPr>
              <a:t>5%</a:t>
            </a:r>
            <a:endParaRPr lang="en-GB" sz="1200" b="1" dirty="0">
              <a:solidFill>
                <a:schemeClr val="accent2"/>
              </a:solidFill>
              <a:latin typeface="Helvetica" pitchFamily="2" charset="0"/>
            </a:endParaRPr>
          </a:p>
        </p:txBody>
      </p:sp>
      <p:sp>
        <p:nvSpPr>
          <p:cNvPr id="48" name="TextBox 47">
            <a:extLst>
              <a:ext uri="{FF2B5EF4-FFF2-40B4-BE49-F238E27FC236}">
                <a16:creationId xmlns:a16="http://schemas.microsoft.com/office/drawing/2014/main" id="{64C52AD9-A359-A148-B2AF-1FD892BFDA83}"/>
              </a:ext>
            </a:extLst>
          </p:cNvPr>
          <p:cNvSpPr txBox="1"/>
          <p:nvPr/>
        </p:nvSpPr>
        <p:spPr>
          <a:xfrm>
            <a:off x="7815484" y="4686018"/>
            <a:ext cx="1727415"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Future Needs</a:t>
            </a:r>
          </a:p>
        </p:txBody>
      </p:sp>
      <p:sp>
        <p:nvSpPr>
          <p:cNvPr id="49" name="TextBox 48">
            <a:extLst>
              <a:ext uri="{FF2B5EF4-FFF2-40B4-BE49-F238E27FC236}">
                <a16:creationId xmlns:a16="http://schemas.microsoft.com/office/drawing/2014/main" id="{84560418-F3A2-5CD2-E969-9929E31D196C}"/>
              </a:ext>
            </a:extLst>
          </p:cNvPr>
          <p:cNvSpPr txBox="1"/>
          <p:nvPr/>
        </p:nvSpPr>
        <p:spPr>
          <a:xfrm>
            <a:off x="7862882" y="2049211"/>
            <a:ext cx="1727415" cy="338554"/>
          </a:xfrm>
          <a:prstGeom prst="rect">
            <a:avLst/>
          </a:prstGeom>
          <a:noFill/>
        </p:spPr>
        <p:txBody>
          <a:bodyPr wrap="square" lIns="91440" tIns="45720" rIns="91440" bIns="45720" rtlCol="0" anchor="t">
            <a:spAutoFit/>
          </a:bodyPr>
          <a:lstStyle/>
          <a:p>
            <a:pPr algn="ctr"/>
            <a:r>
              <a:rPr lang="en-GB" sz="1600" b="1" dirty="0">
                <a:solidFill>
                  <a:schemeClr val="bg2">
                    <a:lumMod val="25000"/>
                  </a:schemeClr>
                </a:solidFill>
                <a:latin typeface="Helvetica" pitchFamily="2" charset="0"/>
              </a:rPr>
              <a:t>Current Needs</a:t>
            </a:r>
          </a:p>
        </p:txBody>
      </p:sp>
      <p:sp>
        <p:nvSpPr>
          <p:cNvPr id="50" name="Left Brace 49">
            <a:extLst>
              <a:ext uri="{FF2B5EF4-FFF2-40B4-BE49-F238E27FC236}">
                <a16:creationId xmlns:a16="http://schemas.microsoft.com/office/drawing/2014/main" id="{5084B389-D706-0800-7C23-B268AEA8D472}"/>
              </a:ext>
            </a:extLst>
          </p:cNvPr>
          <p:cNvSpPr/>
          <p:nvPr/>
        </p:nvSpPr>
        <p:spPr>
          <a:xfrm rot="5400000">
            <a:off x="8586490" y="130322"/>
            <a:ext cx="239844" cy="4742330"/>
          </a:xfrm>
          <a:prstGeom prst="leftBrace">
            <a:avLst>
              <a:gd name="adj1" fmla="val 52018"/>
              <a:gd name="adj2" fmla="val 493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Left Brace 50">
            <a:extLst>
              <a:ext uri="{FF2B5EF4-FFF2-40B4-BE49-F238E27FC236}">
                <a16:creationId xmlns:a16="http://schemas.microsoft.com/office/drawing/2014/main" id="{EB008E75-722A-237A-31AB-50987EC20C9D}"/>
              </a:ext>
            </a:extLst>
          </p:cNvPr>
          <p:cNvSpPr/>
          <p:nvPr/>
        </p:nvSpPr>
        <p:spPr>
          <a:xfrm rot="16200000">
            <a:off x="8586490" y="2226391"/>
            <a:ext cx="239844" cy="4742330"/>
          </a:xfrm>
          <a:prstGeom prst="leftBrace">
            <a:avLst>
              <a:gd name="adj1" fmla="val 52018"/>
              <a:gd name="adj2" fmla="val 4939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18872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07BE-E6B8-3141-A88C-30E1E6956F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99627-2C25-C624-2F6D-FFC123CE56B3}"/>
              </a:ext>
            </a:extLst>
          </p:cNvPr>
          <p:cNvSpPr>
            <a:spLocks noGrp="1"/>
          </p:cNvSpPr>
          <p:nvPr>
            <p:ph type="ftr" sz="quarter" idx="11"/>
          </p:nvPr>
        </p:nvSpPr>
        <p:spPr/>
        <p:txBody>
          <a:bodyPr/>
          <a:lstStyle/>
          <a:p>
            <a:r>
              <a:rPr lang="en-US" dirty="0"/>
              <a:t>2024 Brandon Hall Group™. Not Licensed for Distribution.</a:t>
            </a:r>
          </a:p>
        </p:txBody>
      </p:sp>
      <p:sp>
        <p:nvSpPr>
          <p:cNvPr id="4" name="Slide Number Placeholder 3">
            <a:extLst>
              <a:ext uri="{FF2B5EF4-FFF2-40B4-BE49-F238E27FC236}">
                <a16:creationId xmlns:a16="http://schemas.microsoft.com/office/drawing/2014/main" id="{3CC77307-4BC4-6BA9-B1D1-E60C248A93A9}"/>
              </a:ext>
            </a:extLst>
          </p:cNvPr>
          <p:cNvSpPr>
            <a:spLocks noGrp="1"/>
          </p:cNvSpPr>
          <p:nvPr>
            <p:ph type="sldNum" sz="quarter" idx="12"/>
          </p:nvPr>
        </p:nvSpPr>
        <p:spPr/>
        <p:txBody>
          <a:bodyPr/>
          <a:lstStyle/>
          <a:p>
            <a:fld id="{EEC580BD-F276-4C5D-B77A-7631844BDE28}" type="slidenum">
              <a:rPr lang="en-US" smtClean="0">
                <a:solidFill>
                  <a:schemeClr val="bg1"/>
                </a:solidFill>
              </a:rPr>
              <a:pPr/>
              <a:t>9</a:t>
            </a:fld>
            <a:endParaRPr lang="en-US" dirty="0">
              <a:solidFill>
                <a:schemeClr val="bg1"/>
              </a:solidFill>
            </a:endParaRPr>
          </a:p>
        </p:txBody>
      </p:sp>
      <p:sp>
        <p:nvSpPr>
          <p:cNvPr id="11" name="TextBox 10">
            <a:extLst>
              <a:ext uri="{FF2B5EF4-FFF2-40B4-BE49-F238E27FC236}">
                <a16:creationId xmlns:a16="http://schemas.microsoft.com/office/drawing/2014/main" id="{C4F9C91B-1C34-89F8-3535-E0D9827D7DC0}"/>
              </a:ext>
            </a:extLst>
          </p:cNvPr>
          <p:cNvSpPr txBox="1"/>
          <p:nvPr/>
        </p:nvSpPr>
        <p:spPr>
          <a:xfrm>
            <a:off x="6697255" y="2215031"/>
            <a:ext cx="4716345" cy="3970318"/>
          </a:xfrm>
          <a:prstGeom prst="rect">
            <a:avLst/>
          </a:prstGeom>
          <a:noFill/>
        </p:spPr>
        <p:txBody>
          <a:bodyPr wrap="square" lIns="91440" tIns="45720" rIns="91440" bIns="45720" rtlCol="0" anchor="t">
            <a:spAutoFit/>
          </a:bodyPr>
          <a:lstStyle/>
          <a:p>
            <a:r>
              <a:rPr lang="en-GB" sz="1400" dirty="0">
                <a:latin typeface="Helvetica" pitchFamily="2" charset="0"/>
              </a:rPr>
              <a:t>The success of HR initiatives hinges on cultivating strong organizational cultures and leadership capabilities that can drive and sustain transformation. Organizations must develop leaders who can foster inclusivity, navigate change and build adaptive cultures that resonate with a diverse workforce. This cultural evolution needs to be supported by compelling employee value propositions and data-driven decision-making processes that align HR strategies with broader business objectives. </a:t>
            </a:r>
          </a:p>
          <a:p>
            <a:endParaRPr lang="en-GB" sz="1400" dirty="0">
              <a:latin typeface="Helvetica" pitchFamily="2" charset="0"/>
            </a:endParaRPr>
          </a:p>
          <a:p>
            <a:r>
              <a:rPr lang="en-GB" sz="1400" dirty="0">
                <a:latin typeface="Helvetica" pitchFamily="2" charset="0"/>
              </a:rPr>
              <a:t>The key to success lies in maintaining an employee-centric approach while leveraging technological advances, ensuring that automation and AI enhance rather than replace the human element in HR processes. This balanced approach, combining strategic foresight with operational agility, enables organizations to build resilient, future-ready workforces capable of thriving in an increasingly dynamic business landscape.</a:t>
            </a:r>
          </a:p>
        </p:txBody>
      </p:sp>
      <p:sp>
        <p:nvSpPr>
          <p:cNvPr id="18" name="TextBox 17">
            <a:extLst>
              <a:ext uri="{FF2B5EF4-FFF2-40B4-BE49-F238E27FC236}">
                <a16:creationId xmlns:a16="http://schemas.microsoft.com/office/drawing/2014/main" id="{D880EA5E-18E4-3D86-A25C-27D09C58AA9D}"/>
              </a:ext>
            </a:extLst>
          </p:cNvPr>
          <p:cNvSpPr txBox="1"/>
          <p:nvPr/>
        </p:nvSpPr>
        <p:spPr>
          <a:xfrm>
            <a:off x="648335" y="535924"/>
            <a:ext cx="3637222" cy="646331"/>
          </a:xfrm>
          <a:prstGeom prst="rect">
            <a:avLst/>
          </a:prstGeom>
          <a:noFill/>
        </p:spPr>
        <p:txBody>
          <a:bodyPr wrap="square" lIns="91440" tIns="45720" rIns="91440" bIns="45720" anchor="t">
            <a:spAutoFit/>
          </a:bodyPr>
          <a:lstStyle/>
          <a:p>
            <a:pPr marL="0" indent="0">
              <a:spcBef>
                <a:spcPts val="0"/>
              </a:spcBef>
              <a:buNone/>
            </a:pPr>
            <a:r>
              <a:rPr lang="en-GB" sz="3600" b="1" dirty="0">
                <a:solidFill>
                  <a:schemeClr val="tx2"/>
                </a:solidFill>
                <a:latin typeface="Helvetica"/>
                <a:cs typeface="Helvetica"/>
              </a:rPr>
              <a:t>Implications</a:t>
            </a:r>
            <a:endParaRPr lang="en-US" sz="3600" b="1" dirty="0">
              <a:solidFill>
                <a:schemeClr val="tx2"/>
              </a:solidFill>
              <a:latin typeface="Helvetica" pitchFamily="2" charset="0"/>
            </a:endParaRPr>
          </a:p>
        </p:txBody>
      </p:sp>
      <p:grpSp>
        <p:nvGrpSpPr>
          <p:cNvPr id="3" name="Group 2">
            <a:extLst>
              <a:ext uri="{FF2B5EF4-FFF2-40B4-BE49-F238E27FC236}">
                <a16:creationId xmlns:a16="http://schemas.microsoft.com/office/drawing/2014/main" id="{979C8A20-AEC1-1501-2627-1A34BEE1F19B}"/>
              </a:ext>
            </a:extLst>
          </p:cNvPr>
          <p:cNvGrpSpPr/>
          <p:nvPr/>
        </p:nvGrpSpPr>
        <p:grpSpPr>
          <a:xfrm>
            <a:off x="10410501" y="-26132"/>
            <a:ext cx="1133164" cy="1208387"/>
            <a:chOff x="745248" y="0"/>
            <a:chExt cx="1325395" cy="1413378"/>
          </a:xfrm>
        </p:grpSpPr>
        <p:grpSp>
          <p:nvGrpSpPr>
            <p:cNvPr id="6" name="Group 5">
              <a:extLst>
                <a:ext uri="{FF2B5EF4-FFF2-40B4-BE49-F238E27FC236}">
                  <a16:creationId xmlns:a16="http://schemas.microsoft.com/office/drawing/2014/main" id="{8BEC8627-FF99-39BF-7F95-99F752E9D15B}"/>
                </a:ext>
              </a:extLst>
            </p:cNvPr>
            <p:cNvGrpSpPr/>
            <p:nvPr userDrawn="1"/>
          </p:nvGrpSpPr>
          <p:grpSpPr>
            <a:xfrm>
              <a:off x="745248" y="0"/>
              <a:ext cx="1325395" cy="1379481"/>
              <a:chOff x="9702982" y="-82949"/>
              <a:chExt cx="2019827" cy="2102251"/>
            </a:xfrm>
          </p:grpSpPr>
          <p:sp>
            <p:nvSpPr>
              <p:cNvPr id="12" name="Rectangle 11">
                <a:extLst>
                  <a:ext uri="{FF2B5EF4-FFF2-40B4-BE49-F238E27FC236}">
                    <a16:creationId xmlns:a16="http://schemas.microsoft.com/office/drawing/2014/main" id="{6450DC02-EAE0-D9D5-9D44-BF3085E8D6B1}"/>
                  </a:ext>
                </a:extLst>
              </p:cNvPr>
              <p:cNvSpPr/>
              <p:nvPr/>
            </p:nvSpPr>
            <p:spPr>
              <a:xfrm>
                <a:off x="9702982" y="-82949"/>
                <a:ext cx="2019827" cy="2102251"/>
              </a:xfrm>
              <a:prstGeom prst="rect">
                <a:avLst/>
              </a:prstGeom>
              <a:ln>
                <a:noFill/>
              </a:ln>
              <a:effectLst>
                <a:outerShdw blurRad="1003300" dist="228600" dir="76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Helvetica" pitchFamily="2" charset="0"/>
                </a:endParaRPr>
              </a:p>
            </p:txBody>
          </p:sp>
          <p:pic>
            <p:nvPicPr>
              <p:cNvPr id="13" name="Picture 12" descr="A picture containing icon&#10;&#10;Description automatically generated">
                <a:extLst>
                  <a:ext uri="{FF2B5EF4-FFF2-40B4-BE49-F238E27FC236}">
                    <a16:creationId xmlns:a16="http://schemas.microsoft.com/office/drawing/2014/main" id="{855C04DF-4E26-C8FD-A9A1-BF837335A6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4818" y="858309"/>
                <a:ext cx="1556155" cy="742951"/>
              </a:xfrm>
              <a:prstGeom prst="rect">
                <a:avLst/>
              </a:prstGeom>
            </p:spPr>
          </p:pic>
        </p:grpSp>
        <p:grpSp>
          <p:nvGrpSpPr>
            <p:cNvPr id="7" name="Group 6">
              <a:extLst>
                <a:ext uri="{FF2B5EF4-FFF2-40B4-BE49-F238E27FC236}">
                  <a16:creationId xmlns:a16="http://schemas.microsoft.com/office/drawing/2014/main" id="{F662B04C-DC5F-C6CD-E4B0-4C1F0729C2C1}"/>
                </a:ext>
              </a:extLst>
            </p:cNvPr>
            <p:cNvGrpSpPr/>
            <p:nvPr userDrawn="1"/>
          </p:nvGrpSpPr>
          <p:grpSpPr>
            <a:xfrm>
              <a:off x="745248" y="1345297"/>
              <a:ext cx="1325395" cy="68081"/>
              <a:chOff x="0" y="878440"/>
              <a:chExt cx="10254252" cy="199378"/>
            </a:xfrm>
          </p:grpSpPr>
          <p:sp>
            <p:nvSpPr>
              <p:cNvPr id="8" name="Rectangle 7">
                <a:extLst>
                  <a:ext uri="{FF2B5EF4-FFF2-40B4-BE49-F238E27FC236}">
                    <a16:creationId xmlns:a16="http://schemas.microsoft.com/office/drawing/2014/main" id="{2E00AB30-EF25-9477-C966-44265C32AFBC}"/>
                  </a:ext>
                </a:extLst>
              </p:cNvPr>
              <p:cNvSpPr/>
              <p:nvPr userDrawn="1"/>
            </p:nvSpPr>
            <p:spPr>
              <a:xfrm>
                <a:off x="0" y="878440"/>
                <a:ext cx="3418084" cy="1993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9" name="Rectangle 8">
                <a:extLst>
                  <a:ext uri="{FF2B5EF4-FFF2-40B4-BE49-F238E27FC236}">
                    <a16:creationId xmlns:a16="http://schemas.microsoft.com/office/drawing/2014/main" id="{8D1C116B-0DD1-66FA-6CB6-1A2DDB4F7858}"/>
                  </a:ext>
                </a:extLst>
              </p:cNvPr>
              <p:cNvSpPr/>
              <p:nvPr userDrawn="1"/>
            </p:nvSpPr>
            <p:spPr>
              <a:xfrm>
                <a:off x="3418084" y="878440"/>
                <a:ext cx="3418084" cy="199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sp>
            <p:nvSpPr>
              <p:cNvPr id="10" name="Rectangle 9">
                <a:extLst>
                  <a:ext uri="{FF2B5EF4-FFF2-40B4-BE49-F238E27FC236}">
                    <a16:creationId xmlns:a16="http://schemas.microsoft.com/office/drawing/2014/main" id="{B65AD2CE-66BB-95E9-A9EA-F06A5D813861}"/>
                  </a:ext>
                </a:extLst>
              </p:cNvPr>
              <p:cNvSpPr/>
              <p:nvPr userDrawn="1"/>
            </p:nvSpPr>
            <p:spPr>
              <a:xfrm>
                <a:off x="6836168" y="878440"/>
                <a:ext cx="3418084" cy="199378"/>
              </a:xfrm>
              <a:prstGeom prst="rect">
                <a:avLst/>
              </a:prstGeom>
              <a:solidFill>
                <a:srgbClr val="849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2" charset="0"/>
                </a:endParaRPr>
              </a:p>
            </p:txBody>
          </p:sp>
        </p:grpSp>
      </p:grpSp>
      <p:sp>
        <p:nvSpPr>
          <p:cNvPr id="5" name="TextBox 4">
            <a:extLst>
              <a:ext uri="{FF2B5EF4-FFF2-40B4-BE49-F238E27FC236}">
                <a16:creationId xmlns:a16="http://schemas.microsoft.com/office/drawing/2014/main" id="{E2C63BB7-B4C1-ECBA-7527-F31BF54DA4C6}"/>
              </a:ext>
            </a:extLst>
          </p:cNvPr>
          <p:cNvSpPr txBox="1"/>
          <p:nvPr/>
        </p:nvSpPr>
        <p:spPr>
          <a:xfrm>
            <a:off x="583921" y="1353257"/>
            <a:ext cx="4902322" cy="4832092"/>
          </a:xfrm>
          <a:prstGeom prst="rect">
            <a:avLst/>
          </a:prstGeom>
          <a:noFill/>
        </p:spPr>
        <p:txBody>
          <a:bodyPr wrap="square" lIns="91440" tIns="45720" rIns="91440" bIns="45720" rtlCol="0" anchor="t">
            <a:spAutoFit/>
          </a:bodyPr>
          <a:lstStyle/>
          <a:p>
            <a:r>
              <a:rPr lang="en-GB" sz="1400" dirty="0">
                <a:latin typeface="Helvetica" pitchFamily="2" charset="0"/>
              </a:rPr>
              <a:t>Organizations must cultivate a sophisticated array of capabilities that merge technological innovation with human-</a:t>
            </a:r>
            <a:r>
              <a:rPr lang="en-GB" sz="1400" dirty="0" err="1">
                <a:latin typeface="Helvetica" pitchFamily="2" charset="0"/>
              </a:rPr>
              <a:t>centered</a:t>
            </a:r>
            <a:r>
              <a:rPr lang="en-GB" sz="1400" dirty="0">
                <a:latin typeface="Helvetica" pitchFamily="2" charset="0"/>
              </a:rPr>
              <a:t> approaches. At the foundation lies strategic workforce planning, where predictive analytics and scenario-based planning enable organizations to anticipate and adapt to changing talent needs. </a:t>
            </a:r>
          </a:p>
          <a:p>
            <a:endParaRPr lang="en-GB" sz="1400" dirty="0">
              <a:latin typeface="Helvetica" pitchFamily="2" charset="0"/>
            </a:endParaRPr>
          </a:p>
          <a:p>
            <a:r>
              <a:rPr lang="en-GB" sz="1400" dirty="0">
                <a:latin typeface="Helvetica" pitchFamily="2" charset="0"/>
              </a:rPr>
              <a:t>The implementation of internal talent marketplaces and flexible organizational structures provides the agility needed to respond to rapid market shifts while maximizing internal capability development. This forward-looking approach to workforce management continues to be underpinned by robust digital transformation initiatives that modernize not just technology infrastructure, but the entire employee experience.</a:t>
            </a:r>
          </a:p>
          <a:p>
            <a:endParaRPr lang="en-GB" sz="1400" dirty="0">
              <a:latin typeface="Helvetica" pitchFamily="2" charset="0"/>
            </a:endParaRPr>
          </a:p>
          <a:p>
            <a:r>
              <a:rPr lang="en-GB" sz="1400" dirty="0">
                <a:latin typeface="Helvetica" pitchFamily="2" charset="0"/>
              </a:rPr>
              <a:t>Companies are seeing mixed responses in AI’s impact and effectiveness. Of biggest concern are those companies that are seeing no impact, which amounts to about one in five. AI is not going away; it has forever altered how we approach work, and HR must not only embrace it but lead the way in responsible and effective use of AI in business.</a:t>
            </a:r>
          </a:p>
        </p:txBody>
      </p:sp>
    </p:spTree>
    <p:extLst>
      <p:ext uri="{BB962C8B-B14F-4D97-AF65-F5344CB8AC3E}">
        <p14:creationId xmlns:p14="http://schemas.microsoft.com/office/powerpoint/2010/main" val="2714343814"/>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722_Predicting the Future Needs of the Workforce Through Advanced Analytics_RDH" id="{B74D59BB-33D1-F34B-9B7C-86B689C149FF}" vid="{1399FF80-F23D-FF4A-9A50-79945A4A75F0}"/>
    </a:ext>
  </a:extLst>
</a:theme>
</file>

<file path=ppt/theme/theme2.xml><?xml version="1.0" encoding="utf-8"?>
<a:theme xmlns:a="http://schemas.openxmlformats.org/drawingml/2006/main" name="2023 Webinar Template">
  <a:themeElements>
    <a:clrScheme name="Brandon Hall Group 2022">
      <a:dk1>
        <a:srgbClr val="000000"/>
      </a:dk1>
      <a:lt1>
        <a:srgbClr val="FFFFFF"/>
      </a:lt1>
      <a:dk2>
        <a:srgbClr val="16375F"/>
      </a:dk2>
      <a:lt2>
        <a:srgbClr val="E7E6E6"/>
      </a:lt2>
      <a:accent1>
        <a:srgbClr val="16375F"/>
      </a:accent1>
      <a:accent2>
        <a:srgbClr val="D77343"/>
      </a:accent2>
      <a:accent3>
        <a:srgbClr val="75878A"/>
      </a:accent3>
      <a:accent4>
        <a:srgbClr val="EDA92B"/>
      </a:accent4>
      <a:accent5>
        <a:srgbClr val="16375F"/>
      </a:accent5>
      <a:accent6>
        <a:srgbClr val="75878A"/>
      </a:accent6>
      <a:hlink>
        <a:srgbClr val="0563C1"/>
      </a:hlink>
      <a:folHlink>
        <a:srgbClr val="EDA9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Webinar Template" id="{EBE395D7-C792-914A-A516-C5F340233677}" vid="{6CC52B00-3EDA-8045-B06F-7A1B339743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12598</TotalTime>
  <Words>2796</Words>
  <Application>Microsoft Macintosh PowerPoint</Application>
  <PresentationFormat>Widescreen</PresentationFormat>
  <Paragraphs>287</Paragraphs>
  <Slides>14</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Helvetica</vt:lpstr>
      <vt:lpstr>Title</vt:lpstr>
      <vt:lpstr>2023 Webinar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About  Brandon Hall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Pittman</dc:creator>
  <cp:lastModifiedBy>Patrick Fitzgerald</cp:lastModifiedBy>
  <cp:revision>2075</cp:revision>
  <dcterms:created xsi:type="dcterms:W3CDTF">2023-07-18T19:38:15Z</dcterms:created>
  <dcterms:modified xsi:type="dcterms:W3CDTF">2024-11-26T13:12:30Z</dcterms:modified>
</cp:coreProperties>
</file>